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Override PartName="/ppt/slides/slide4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wmf" ContentType="image/x-wmf"/>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81"/>
  </p:notesMasterIdLst>
  <p:handoutMasterIdLst>
    <p:handoutMasterId r:id="rId82"/>
  </p:handoutMasterIdLst>
  <p:sldIdLst>
    <p:sldId id="316" r:id="rId2"/>
    <p:sldId id="626" r:id="rId3"/>
    <p:sldId id="756" r:id="rId4"/>
    <p:sldId id="754" r:id="rId5"/>
    <p:sldId id="757" r:id="rId6"/>
    <p:sldId id="755" r:id="rId7"/>
    <p:sldId id="760" r:id="rId8"/>
    <p:sldId id="761" r:id="rId9"/>
    <p:sldId id="764" r:id="rId10"/>
    <p:sldId id="765" r:id="rId11"/>
    <p:sldId id="766" r:id="rId12"/>
    <p:sldId id="768" r:id="rId13"/>
    <p:sldId id="769" r:id="rId14"/>
    <p:sldId id="767" r:id="rId15"/>
    <p:sldId id="771" r:id="rId16"/>
    <p:sldId id="772" r:id="rId17"/>
    <p:sldId id="773" r:id="rId18"/>
    <p:sldId id="774" r:id="rId19"/>
    <p:sldId id="776" r:id="rId20"/>
    <p:sldId id="777" r:id="rId21"/>
    <p:sldId id="778" r:id="rId22"/>
    <p:sldId id="779" r:id="rId23"/>
    <p:sldId id="780" r:id="rId24"/>
    <p:sldId id="782" r:id="rId25"/>
    <p:sldId id="781" r:id="rId26"/>
    <p:sldId id="783" r:id="rId27"/>
    <p:sldId id="784" r:id="rId28"/>
    <p:sldId id="788" r:id="rId29"/>
    <p:sldId id="785" r:id="rId30"/>
    <p:sldId id="791" r:id="rId31"/>
    <p:sldId id="792" r:id="rId32"/>
    <p:sldId id="793" r:id="rId33"/>
    <p:sldId id="786" r:id="rId34"/>
    <p:sldId id="787" r:id="rId35"/>
    <p:sldId id="794" r:id="rId36"/>
    <p:sldId id="795" r:id="rId37"/>
    <p:sldId id="799" r:id="rId38"/>
    <p:sldId id="797" r:id="rId39"/>
    <p:sldId id="800" r:id="rId40"/>
    <p:sldId id="803" r:id="rId41"/>
    <p:sldId id="801" r:id="rId42"/>
    <p:sldId id="802" r:id="rId43"/>
    <p:sldId id="804" r:id="rId44"/>
    <p:sldId id="805" r:id="rId45"/>
    <p:sldId id="812" r:id="rId46"/>
    <p:sldId id="806" r:id="rId47"/>
    <p:sldId id="807" r:id="rId48"/>
    <p:sldId id="813" r:id="rId49"/>
    <p:sldId id="815" r:id="rId50"/>
    <p:sldId id="814" r:id="rId51"/>
    <p:sldId id="816" r:id="rId52"/>
    <p:sldId id="817" r:id="rId53"/>
    <p:sldId id="818" r:id="rId54"/>
    <p:sldId id="819" r:id="rId55"/>
    <p:sldId id="810" r:id="rId56"/>
    <p:sldId id="811" r:id="rId57"/>
    <p:sldId id="820" r:id="rId58"/>
    <p:sldId id="825" r:id="rId59"/>
    <p:sldId id="821" r:id="rId60"/>
    <p:sldId id="832" r:id="rId61"/>
    <p:sldId id="827" r:id="rId62"/>
    <p:sldId id="828" r:id="rId63"/>
    <p:sldId id="829" r:id="rId64"/>
    <p:sldId id="831" r:id="rId65"/>
    <p:sldId id="833" r:id="rId66"/>
    <p:sldId id="822" r:id="rId67"/>
    <p:sldId id="823" r:id="rId68"/>
    <p:sldId id="824" r:id="rId69"/>
    <p:sldId id="834" r:id="rId70"/>
    <p:sldId id="835" r:id="rId71"/>
    <p:sldId id="836" r:id="rId72"/>
    <p:sldId id="697" r:id="rId73"/>
    <p:sldId id="837" r:id="rId74"/>
    <p:sldId id="840" r:id="rId75"/>
    <p:sldId id="838" r:id="rId76"/>
    <p:sldId id="843" r:id="rId77"/>
    <p:sldId id="839" r:id="rId78"/>
    <p:sldId id="841" r:id="rId79"/>
    <p:sldId id="842" r:id="rId80"/>
  </p:sldIdLst>
  <p:sldSz cx="9144000" cy="6858000" type="screen4x3"/>
  <p:notesSz cx="7099300" cy="10234613"/>
  <p:defaultTextStyle>
    <a:defPPr>
      <a:defRPr lang="en-US"/>
    </a:defPPr>
    <a:lvl1pPr algn="ctr" rtl="0" fontAlgn="base">
      <a:spcBef>
        <a:spcPct val="0"/>
      </a:spcBef>
      <a:spcAft>
        <a:spcPct val="0"/>
      </a:spcAft>
      <a:defRPr sz="1000" kern="1200">
        <a:solidFill>
          <a:schemeClr val="tx1"/>
        </a:solidFill>
        <a:latin typeface="Arial" pitchFamily="34" charset="0"/>
        <a:ea typeface="+mn-ea"/>
        <a:cs typeface="+mn-cs"/>
      </a:defRPr>
    </a:lvl1pPr>
    <a:lvl2pPr marL="457200" algn="ctr" rtl="0" fontAlgn="base">
      <a:spcBef>
        <a:spcPct val="0"/>
      </a:spcBef>
      <a:spcAft>
        <a:spcPct val="0"/>
      </a:spcAft>
      <a:defRPr sz="1000" kern="1200">
        <a:solidFill>
          <a:schemeClr val="tx1"/>
        </a:solidFill>
        <a:latin typeface="Arial" pitchFamily="34" charset="0"/>
        <a:ea typeface="+mn-ea"/>
        <a:cs typeface="+mn-cs"/>
      </a:defRPr>
    </a:lvl2pPr>
    <a:lvl3pPr marL="914400" algn="ctr" rtl="0" fontAlgn="base">
      <a:spcBef>
        <a:spcPct val="0"/>
      </a:spcBef>
      <a:spcAft>
        <a:spcPct val="0"/>
      </a:spcAft>
      <a:defRPr sz="1000" kern="1200">
        <a:solidFill>
          <a:schemeClr val="tx1"/>
        </a:solidFill>
        <a:latin typeface="Arial" pitchFamily="34" charset="0"/>
        <a:ea typeface="+mn-ea"/>
        <a:cs typeface="+mn-cs"/>
      </a:defRPr>
    </a:lvl3pPr>
    <a:lvl4pPr marL="1371600" algn="ctr" rtl="0" fontAlgn="base">
      <a:spcBef>
        <a:spcPct val="0"/>
      </a:spcBef>
      <a:spcAft>
        <a:spcPct val="0"/>
      </a:spcAft>
      <a:defRPr sz="1000" kern="1200">
        <a:solidFill>
          <a:schemeClr val="tx1"/>
        </a:solidFill>
        <a:latin typeface="Arial" pitchFamily="34" charset="0"/>
        <a:ea typeface="+mn-ea"/>
        <a:cs typeface="+mn-cs"/>
      </a:defRPr>
    </a:lvl4pPr>
    <a:lvl5pPr marL="1828800" algn="ctr" rtl="0" fontAlgn="base">
      <a:spcBef>
        <a:spcPct val="0"/>
      </a:spcBef>
      <a:spcAft>
        <a:spcPct val="0"/>
      </a:spcAft>
      <a:defRPr sz="1000" kern="1200">
        <a:solidFill>
          <a:schemeClr val="tx1"/>
        </a:solidFill>
        <a:latin typeface="Arial" pitchFamily="34" charset="0"/>
        <a:ea typeface="+mn-ea"/>
        <a:cs typeface="+mn-cs"/>
      </a:defRPr>
    </a:lvl5pPr>
    <a:lvl6pPr marL="2286000" algn="l" defTabSz="914400" rtl="0" eaLnBrk="1" latinLnBrk="0" hangingPunct="1">
      <a:defRPr sz="1000" kern="1200">
        <a:solidFill>
          <a:schemeClr val="tx1"/>
        </a:solidFill>
        <a:latin typeface="Arial" pitchFamily="34" charset="0"/>
        <a:ea typeface="+mn-ea"/>
        <a:cs typeface="+mn-cs"/>
      </a:defRPr>
    </a:lvl6pPr>
    <a:lvl7pPr marL="2743200" algn="l" defTabSz="914400" rtl="0" eaLnBrk="1" latinLnBrk="0" hangingPunct="1">
      <a:defRPr sz="1000" kern="1200">
        <a:solidFill>
          <a:schemeClr val="tx1"/>
        </a:solidFill>
        <a:latin typeface="Arial" pitchFamily="34" charset="0"/>
        <a:ea typeface="+mn-ea"/>
        <a:cs typeface="+mn-cs"/>
      </a:defRPr>
    </a:lvl7pPr>
    <a:lvl8pPr marL="3200400" algn="l" defTabSz="914400" rtl="0" eaLnBrk="1" latinLnBrk="0" hangingPunct="1">
      <a:defRPr sz="1000" kern="1200">
        <a:solidFill>
          <a:schemeClr val="tx1"/>
        </a:solidFill>
        <a:latin typeface="Arial" pitchFamily="34" charset="0"/>
        <a:ea typeface="+mn-ea"/>
        <a:cs typeface="+mn-cs"/>
      </a:defRPr>
    </a:lvl8pPr>
    <a:lvl9pPr marL="3657600" algn="l" defTabSz="914400" rtl="0" eaLnBrk="1" latinLnBrk="0" hangingPunct="1">
      <a:defRPr sz="1000"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E8073"/>
    <a:srgbClr val="006600"/>
    <a:srgbClr val="FFFFFF"/>
    <a:srgbClr val="FFEEDD"/>
    <a:srgbClr val="FFFF99"/>
    <a:srgbClr val="FFDBB7"/>
    <a:srgbClr val="800000"/>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showOutlineIcons="0">
    <p:restoredLeft sz="7614" autoAdjust="0"/>
    <p:restoredTop sz="93103" autoAdjust="0"/>
  </p:normalViewPr>
  <p:slideViewPr>
    <p:cSldViewPr>
      <p:cViewPr varScale="1">
        <p:scale>
          <a:sx n="69" d="100"/>
          <a:sy n="69" d="100"/>
        </p:scale>
        <p:origin x="-1416" y="-96"/>
      </p:cViewPr>
      <p:guideLst>
        <p:guide orient="horz" pos="2160"/>
        <p:guide pos="2880"/>
      </p:guideLst>
    </p:cSldViewPr>
  </p:slideViewPr>
  <p:notesTextViewPr>
    <p:cViewPr>
      <p:scale>
        <a:sx n="100" d="100"/>
        <a:sy n="100" d="100"/>
      </p:scale>
      <p:origin x="0" y="0"/>
    </p:cViewPr>
  </p:notesTextViewPr>
  <p:sorterViewPr>
    <p:cViewPr>
      <p:scale>
        <a:sx n="75" d="100"/>
        <a:sy n="75"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handoutMaster" Target="handoutMasters/handout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hdr" sz="quarter"/>
          </p:nvPr>
        </p:nvSpPr>
        <p:spPr bwMode="auto">
          <a:xfrm>
            <a:off x="0" y="0"/>
            <a:ext cx="3077137" cy="512304"/>
          </a:xfrm>
          <a:prstGeom prst="rect">
            <a:avLst/>
          </a:prstGeom>
          <a:noFill/>
          <a:ln w="9525">
            <a:noFill/>
            <a:miter lim="800000"/>
            <a:headEnd/>
            <a:tailEnd/>
          </a:ln>
          <a:effectLst/>
        </p:spPr>
        <p:txBody>
          <a:bodyPr vert="horz" wrap="square" lIns="94757" tIns="47378" rIns="94757" bIns="47378" numCol="1" anchor="t" anchorCtr="0" compatLnSpc="1">
            <a:prstTxWarp prst="textNoShape">
              <a:avLst/>
            </a:prstTxWarp>
          </a:bodyPr>
          <a:lstStyle>
            <a:lvl1pPr algn="l">
              <a:defRPr sz="1200">
                <a:latin typeface="Arial" charset="0"/>
              </a:defRPr>
            </a:lvl1pPr>
          </a:lstStyle>
          <a:p>
            <a:pPr>
              <a:defRPr/>
            </a:pPr>
            <a:endParaRPr lang="en-US"/>
          </a:p>
        </p:txBody>
      </p:sp>
      <p:sp>
        <p:nvSpPr>
          <p:cNvPr id="70659" name="Rectangle 3"/>
          <p:cNvSpPr>
            <a:spLocks noGrp="1" noChangeArrowheads="1"/>
          </p:cNvSpPr>
          <p:nvPr>
            <p:ph type="dt" sz="quarter" idx="1"/>
          </p:nvPr>
        </p:nvSpPr>
        <p:spPr bwMode="auto">
          <a:xfrm>
            <a:off x="4020506" y="0"/>
            <a:ext cx="3077137" cy="512304"/>
          </a:xfrm>
          <a:prstGeom prst="rect">
            <a:avLst/>
          </a:prstGeom>
          <a:noFill/>
          <a:ln w="9525">
            <a:noFill/>
            <a:miter lim="800000"/>
            <a:headEnd/>
            <a:tailEnd/>
          </a:ln>
          <a:effectLst/>
        </p:spPr>
        <p:txBody>
          <a:bodyPr vert="horz" wrap="square" lIns="94757" tIns="47378" rIns="94757" bIns="47378" numCol="1" anchor="t" anchorCtr="0" compatLnSpc="1">
            <a:prstTxWarp prst="textNoShape">
              <a:avLst/>
            </a:prstTxWarp>
          </a:bodyPr>
          <a:lstStyle>
            <a:lvl1pPr algn="r">
              <a:defRPr sz="1200">
                <a:latin typeface="Arial" charset="0"/>
              </a:defRPr>
            </a:lvl1pPr>
          </a:lstStyle>
          <a:p>
            <a:pPr>
              <a:defRPr/>
            </a:pPr>
            <a:endParaRPr lang="en-US"/>
          </a:p>
        </p:txBody>
      </p:sp>
      <p:sp>
        <p:nvSpPr>
          <p:cNvPr id="70660" name="Rectangle 4"/>
          <p:cNvSpPr>
            <a:spLocks noGrp="1" noChangeArrowheads="1"/>
          </p:cNvSpPr>
          <p:nvPr>
            <p:ph type="ftr" sz="quarter" idx="2"/>
          </p:nvPr>
        </p:nvSpPr>
        <p:spPr bwMode="auto">
          <a:xfrm>
            <a:off x="0" y="9720673"/>
            <a:ext cx="3077137" cy="512303"/>
          </a:xfrm>
          <a:prstGeom prst="rect">
            <a:avLst/>
          </a:prstGeom>
          <a:noFill/>
          <a:ln w="9525">
            <a:noFill/>
            <a:miter lim="800000"/>
            <a:headEnd/>
            <a:tailEnd/>
          </a:ln>
          <a:effectLst/>
        </p:spPr>
        <p:txBody>
          <a:bodyPr vert="horz" wrap="square" lIns="94757" tIns="47378" rIns="94757" bIns="47378" numCol="1" anchor="b" anchorCtr="0" compatLnSpc="1">
            <a:prstTxWarp prst="textNoShape">
              <a:avLst/>
            </a:prstTxWarp>
          </a:bodyPr>
          <a:lstStyle>
            <a:lvl1pPr algn="l">
              <a:defRPr sz="1200">
                <a:latin typeface="Arial" charset="0"/>
              </a:defRPr>
            </a:lvl1pPr>
          </a:lstStyle>
          <a:p>
            <a:pPr>
              <a:defRPr/>
            </a:pPr>
            <a:endParaRPr lang="en-US"/>
          </a:p>
        </p:txBody>
      </p:sp>
      <p:sp>
        <p:nvSpPr>
          <p:cNvPr id="70661" name="Rectangle 5"/>
          <p:cNvSpPr>
            <a:spLocks noGrp="1" noChangeArrowheads="1"/>
          </p:cNvSpPr>
          <p:nvPr>
            <p:ph type="sldNum" sz="quarter" idx="3"/>
          </p:nvPr>
        </p:nvSpPr>
        <p:spPr bwMode="auto">
          <a:xfrm>
            <a:off x="4020506" y="9720673"/>
            <a:ext cx="3077137" cy="512303"/>
          </a:xfrm>
          <a:prstGeom prst="rect">
            <a:avLst/>
          </a:prstGeom>
          <a:noFill/>
          <a:ln w="9525">
            <a:noFill/>
            <a:miter lim="800000"/>
            <a:headEnd/>
            <a:tailEnd/>
          </a:ln>
          <a:effectLst/>
        </p:spPr>
        <p:txBody>
          <a:bodyPr vert="horz" wrap="square" lIns="94757" tIns="47378" rIns="94757" bIns="47378" numCol="1" anchor="b" anchorCtr="0" compatLnSpc="1">
            <a:prstTxWarp prst="textNoShape">
              <a:avLst/>
            </a:prstTxWarp>
          </a:bodyPr>
          <a:lstStyle>
            <a:lvl1pPr algn="r">
              <a:defRPr sz="1200">
                <a:latin typeface="Arial" charset="0"/>
              </a:defRPr>
            </a:lvl1pPr>
          </a:lstStyle>
          <a:p>
            <a:pPr>
              <a:defRPr/>
            </a:pPr>
            <a:fld id="{A0542C1A-FDC3-4439-94BD-858EB9833622}"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3077137" cy="512304"/>
          </a:xfrm>
          <a:prstGeom prst="rect">
            <a:avLst/>
          </a:prstGeom>
          <a:noFill/>
          <a:ln w="9525">
            <a:noFill/>
            <a:miter lim="800000"/>
            <a:headEnd/>
            <a:tailEnd/>
          </a:ln>
          <a:effectLst/>
        </p:spPr>
        <p:txBody>
          <a:bodyPr vert="horz" wrap="square" lIns="94757" tIns="47378" rIns="94757" bIns="47378" numCol="1" anchor="t" anchorCtr="0" compatLnSpc="1">
            <a:prstTxWarp prst="textNoShape">
              <a:avLst/>
            </a:prstTxWarp>
          </a:bodyPr>
          <a:lstStyle>
            <a:lvl1pPr algn="l">
              <a:defRPr sz="1200">
                <a:latin typeface="Arial" charset="0"/>
              </a:defRPr>
            </a:lvl1pPr>
          </a:lstStyle>
          <a:p>
            <a:pPr>
              <a:defRPr/>
            </a:pPr>
            <a:endParaRPr lang="en-US"/>
          </a:p>
        </p:txBody>
      </p:sp>
      <p:sp>
        <p:nvSpPr>
          <p:cNvPr id="7171" name="Rectangle 3"/>
          <p:cNvSpPr>
            <a:spLocks noGrp="1" noChangeArrowheads="1"/>
          </p:cNvSpPr>
          <p:nvPr>
            <p:ph type="dt" idx="1"/>
          </p:nvPr>
        </p:nvSpPr>
        <p:spPr bwMode="auto">
          <a:xfrm>
            <a:off x="4020506" y="0"/>
            <a:ext cx="3077137" cy="512304"/>
          </a:xfrm>
          <a:prstGeom prst="rect">
            <a:avLst/>
          </a:prstGeom>
          <a:noFill/>
          <a:ln w="9525">
            <a:noFill/>
            <a:miter lim="800000"/>
            <a:headEnd/>
            <a:tailEnd/>
          </a:ln>
          <a:effectLst/>
        </p:spPr>
        <p:txBody>
          <a:bodyPr vert="horz" wrap="square" lIns="94757" tIns="47378" rIns="94757" bIns="47378" numCol="1" anchor="t" anchorCtr="0" compatLnSpc="1">
            <a:prstTxWarp prst="textNoShape">
              <a:avLst/>
            </a:prstTxWarp>
          </a:bodyPr>
          <a:lstStyle>
            <a:lvl1pPr algn="r">
              <a:defRPr sz="1200">
                <a:latin typeface="Arial" charset="0"/>
              </a:defRPr>
            </a:lvl1pPr>
          </a:lstStyle>
          <a:p>
            <a:pPr>
              <a:defRPr/>
            </a:pPr>
            <a:endParaRPr lang="en-US"/>
          </a:p>
        </p:txBody>
      </p:sp>
      <p:sp>
        <p:nvSpPr>
          <p:cNvPr id="34820" name="Rectangle 4"/>
          <p:cNvSpPr>
            <a:spLocks noGrp="1" noRot="1" noChangeAspect="1" noChangeArrowheads="1" noTextEdit="1"/>
          </p:cNvSpPr>
          <p:nvPr>
            <p:ph type="sldImg" idx="2"/>
          </p:nvPr>
        </p:nvSpPr>
        <p:spPr bwMode="auto">
          <a:xfrm>
            <a:off x="992188" y="768350"/>
            <a:ext cx="5114925" cy="3836988"/>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709599" y="4861155"/>
            <a:ext cx="5680103" cy="4605821"/>
          </a:xfrm>
          <a:prstGeom prst="rect">
            <a:avLst/>
          </a:prstGeom>
          <a:noFill/>
          <a:ln w="9525">
            <a:noFill/>
            <a:miter lim="800000"/>
            <a:headEnd/>
            <a:tailEnd/>
          </a:ln>
          <a:effectLst/>
        </p:spPr>
        <p:txBody>
          <a:bodyPr vert="horz" wrap="square" lIns="94757" tIns="47378" rIns="94757" bIns="4737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174" name="Rectangle 6"/>
          <p:cNvSpPr>
            <a:spLocks noGrp="1" noChangeArrowheads="1"/>
          </p:cNvSpPr>
          <p:nvPr>
            <p:ph type="ftr" sz="quarter" idx="4"/>
          </p:nvPr>
        </p:nvSpPr>
        <p:spPr bwMode="auto">
          <a:xfrm>
            <a:off x="0" y="9720673"/>
            <a:ext cx="3077137" cy="512303"/>
          </a:xfrm>
          <a:prstGeom prst="rect">
            <a:avLst/>
          </a:prstGeom>
          <a:noFill/>
          <a:ln w="9525">
            <a:noFill/>
            <a:miter lim="800000"/>
            <a:headEnd/>
            <a:tailEnd/>
          </a:ln>
          <a:effectLst/>
        </p:spPr>
        <p:txBody>
          <a:bodyPr vert="horz" wrap="square" lIns="94757" tIns="47378" rIns="94757" bIns="47378" numCol="1" anchor="b" anchorCtr="0" compatLnSpc="1">
            <a:prstTxWarp prst="textNoShape">
              <a:avLst/>
            </a:prstTxWarp>
          </a:bodyPr>
          <a:lstStyle>
            <a:lvl1pPr algn="l">
              <a:defRPr sz="1200">
                <a:latin typeface="Arial" charset="0"/>
              </a:defRPr>
            </a:lvl1pPr>
          </a:lstStyle>
          <a:p>
            <a:pPr>
              <a:defRPr/>
            </a:pPr>
            <a:endParaRPr lang="en-US"/>
          </a:p>
        </p:txBody>
      </p:sp>
      <p:sp>
        <p:nvSpPr>
          <p:cNvPr id="7175" name="Rectangle 7"/>
          <p:cNvSpPr>
            <a:spLocks noGrp="1" noChangeArrowheads="1"/>
          </p:cNvSpPr>
          <p:nvPr>
            <p:ph type="sldNum" sz="quarter" idx="5"/>
          </p:nvPr>
        </p:nvSpPr>
        <p:spPr bwMode="auto">
          <a:xfrm>
            <a:off x="4020506" y="9720673"/>
            <a:ext cx="3077137" cy="512303"/>
          </a:xfrm>
          <a:prstGeom prst="rect">
            <a:avLst/>
          </a:prstGeom>
          <a:noFill/>
          <a:ln w="9525">
            <a:noFill/>
            <a:miter lim="800000"/>
            <a:headEnd/>
            <a:tailEnd/>
          </a:ln>
          <a:effectLst/>
        </p:spPr>
        <p:txBody>
          <a:bodyPr vert="horz" wrap="square" lIns="94757" tIns="47378" rIns="94757" bIns="47378" numCol="1" anchor="b" anchorCtr="0" compatLnSpc="1">
            <a:prstTxWarp prst="textNoShape">
              <a:avLst/>
            </a:prstTxWarp>
          </a:bodyPr>
          <a:lstStyle>
            <a:lvl1pPr algn="r">
              <a:defRPr sz="1200">
                <a:latin typeface="Arial" charset="0"/>
              </a:defRPr>
            </a:lvl1pPr>
          </a:lstStyle>
          <a:p>
            <a:pPr>
              <a:defRPr/>
            </a:pPr>
            <a:fld id="{0E089B6E-8A03-4351-A923-1B743DC4A0CF}"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p:spPr>
        <p:txBody>
          <a:bodyPr/>
          <a:lstStyle/>
          <a:p>
            <a:pPr eaLnBrk="1" hangingPunct="1"/>
            <a:endParaRPr lang="en-GB" smtClean="0">
              <a:latin typeface="Arial" pitchFamily="34" charset="0"/>
            </a:endParaRPr>
          </a:p>
        </p:txBody>
      </p:sp>
      <p:sp>
        <p:nvSpPr>
          <p:cNvPr id="35844" name="Slide Number Placeholder 3"/>
          <p:cNvSpPr>
            <a:spLocks noGrp="1"/>
          </p:cNvSpPr>
          <p:nvPr>
            <p:ph type="sldNum" sz="quarter" idx="5"/>
          </p:nvPr>
        </p:nvSpPr>
        <p:spPr>
          <a:noFill/>
        </p:spPr>
        <p:txBody>
          <a:bodyPr/>
          <a:lstStyle/>
          <a:p>
            <a:fld id="{F839CF3B-14C9-4748-A4ED-BAAE12280D40}" type="slidenum">
              <a:rPr lang="en-US" smtClean="0">
                <a:latin typeface="Arial" pitchFamily="34" charset="0"/>
              </a:rPr>
              <a:pPr/>
              <a:t>1</a:t>
            </a:fld>
            <a:endParaRPr lang="en-US"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pPr eaLnBrk="1" hangingPunct="1"/>
            <a:endParaRPr lang="en-GB" smtClean="0">
              <a:latin typeface="Arial" pitchFamily="34" charset="0"/>
            </a:endParaRPr>
          </a:p>
        </p:txBody>
      </p:sp>
      <p:sp>
        <p:nvSpPr>
          <p:cNvPr id="61444" name="Slide Number Placeholder 3"/>
          <p:cNvSpPr>
            <a:spLocks noGrp="1"/>
          </p:cNvSpPr>
          <p:nvPr>
            <p:ph type="sldNum" sz="quarter" idx="5"/>
          </p:nvPr>
        </p:nvSpPr>
        <p:spPr>
          <a:noFill/>
        </p:spPr>
        <p:txBody>
          <a:bodyPr/>
          <a:lstStyle/>
          <a:p>
            <a:fld id="{32B54738-7326-40B3-A83E-5B7EFFF2124D}" type="slidenum">
              <a:rPr lang="en-GB" smtClean="0">
                <a:latin typeface="Arial" pitchFamily="34" charset="0"/>
              </a:rPr>
              <a:pPr/>
              <a:t>10</a:t>
            </a:fld>
            <a:endParaRPr lang="en-GB"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pPr eaLnBrk="1" hangingPunct="1"/>
            <a:endParaRPr lang="en-GB" smtClean="0">
              <a:latin typeface="Arial" pitchFamily="34" charset="0"/>
            </a:endParaRPr>
          </a:p>
        </p:txBody>
      </p:sp>
      <p:sp>
        <p:nvSpPr>
          <p:cNvPr id="61444" name="Slide Number Placeholder 3"/>
          <p:cNvSpPr>
            <a:spLocks noGrp="1"/>
          </p:cNvSpPr>
          <p:nvPr>
            <p:ph type="sldNum" sz="quarter" idx="5"/>
          </p:nvPr>
        </p:nvSpPr>
        <p:spPr>
          <a:noFill/>
        </p:spPr>
        <p:txBody>
          <a:bodyPr/>
          <a:lstStyle/>
          <a:p>
            <a:fld id="{32B54738-7326-40B3-A83E-5B7EFFF2124D}" type="slidenum">
              <a:rPr lang="en-GB" smtClean="0">
                <a:latin typeface="Arial" pitchFamily="34" charset="0"/>
              </a:rPr>
              <a:pPr/>
              <a:t>11</a:t>
            </a:fld>
            <a:endParaRPr lang="en-GB"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pPr eaLnBrk="1" hangingPunct="1"/>
            <a:endParaRPr lang="en-GB" smtClean="0">
              <a:latin typeface="Arial" pitchFamily="34" charset="0"/>
            </a:endParaRPr>
          </a:p>
        </p:txBody>
      </p:sp>
      <p:sp>
        <p:nvSpPr>
          <p:cNvPr id="61444" name="Slide Number Placeholder 3"/>
          <p:cNvSpPr>
            <a:spLocks noGrp="1"/>
          </p:cNvSpPr>
          <p:nvPr>
            <p:ph type="sldNum" sz="quarter" idx="5"/>
          </p:nvPr>
        </p:nvSpPr>
        <p:spPr>
          <a:noFill/>
        </p:spPr>
        <p:txBody>
          <a:bodyPr/>
          <a:lstStyle/>
          <a:p>
            <a:fld id="{32B54738-7326-40B3-A83E-5B7EFFF2124D}" type="slidenum">
              <a:rPr lang="en-GB" smtClean="0">
                <a:latin typeface="Arial" pitchFamily="34" charset="0"/>
              </a:rPr>
              <a:pPr/>
              <a:t>12</a:t>
            </a:fld>
            <a:endParaRPr lang="en-GB"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pPr eaLnBrk="1" hangingPunct="1"/>
            <a:endParaRPr lang="en-GB" smtClean="0">
              <a:latin typeface="Arial" pitchFamily="34" charset="0"/>
            </a:endParaRPr>
          </a:p>
        </p:txBody>
      </p:sp>
      <p:sp>
        <p:nvSpPr>
          <p:cNvPr id="61444" name="Slide Number Placeholder 3"/>
          <p:cNvSpPr>
            <a:spLocks noGrp="1"/>
          </p:cNvSpPr>
          <p:nvPr>
            <p:ph type="sldNum" sz="quarter" idx="5"/>
          </p:nvPr>
        </p:nvSpPr>
        <p:spPr>
          <a:noFill/>
        </p:spPr>
        <p:txBody>
          <a:bodyPr/>
          <a:lstStyle/>
          <a:p>
            <a:fld id="{32B54738-7326-40B3-A83E-5B7EFFF2124D}" type="slidenum">
              <a:rPr lang="en-GB" smtClean="0">
                <a:latin typeface="Arial" pitchFamily="34" charset="0"/>
              </a:rPr>
              <a:pPr/>
              <a:t>13</a:t>
            </a:fld>
            <a:endParaRPr lang="en-GB"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pPr eaLnBrk="1" hangingPunct="1"/>
            <a:endParaRPr lang="en-GB" smtClean="0">
              <a:latin typeface="Arial" pitchFamily="34" charset="0"/>
            </a:endParaRPr>
          </a:p>
        </p:txBody>
      </p:sp>
      <p:sp>
        <p:nvSpPr>
          <p:cNvPr id="61444" name="Slide Number Placeholder 3"/>
          <p:cNvSpPr>
            <a:spLocks noGrp="1"/>
          </p:cNvSpPr>
          <p:nvPr>
            <p:ph type="sldNum" sz="quarter" idx="5"/>
          </p:nvPr>
        </p:nvSpPr>
        <p:spPr>
          <a:noFill/>
        </p:spPr>
        <p:txBody>
          <a:bodyPr/>
          <a:lstStyle/>
          <a:p>
            <a:fld id="{32B54738-7326-40B3-A83E-5B7EFFF2124D}" type="slidenum">
              <a:rPr lang="en-GB" smtClean="0">
                <a:latin typeface="Arial" pitchFamily="34" charset="0"/>
              </a:rPr>
              <a:pPr/>
              <a:t>14</a:t>
            </a:fld>
            <a:endParaRPr lang="en-GB"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a-DK"/>
          </a:p>
        </p:txBody>
      </p:sp>
      <p:sp>
        <p:nvSpPr>
          <p:cNvPr id="4" name="Slide Number Placeholder 3"/>
          <p:cNvSpPr>
            <a:spLocks noGrp="1"/>
          </p:cNvSpPr>
          <p:nvPr>
            <p:ph type="sldNum" sz="quarter" idx="10"/>
          </p:nvPr>
        </p:nvSpPr>
        <p:spPr/>
        <p:txBody>
          <a:bodyPr/>
          <a:lstStyle/>
          <a:p>
            <a:pPr>
              <a:defRPr/>
            </a:pPr>
            <a:fld id="{0E089B6E-8A03-4351-A923-1B743DC4A0CF}"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pPr eaLnBrk="1" hangingPunct="1"/>
            <a:endParaRPr lang="en-GB" smtClean="0">
              <a:latin typeface="Arial" pitchFamily="34" charset="0"/>
            </a:endParaRPr>
          </a:p>
        </p:txBody>
      </p:sp>
      <p:sp>
        <p:nvSpPr>
          <p:cNvPr id="61444" name="Slide Number Placeholder 3"/>
          <p:cNvSpPr>
            <a:spLocks noGrp="1"/>
          </p:cNvSpPr>
          <p:nvPr>
            <p:ph type="sldNum" sz="quarter" idx="5"/>
          </p:nvPr>
        </p:nvSpPr>
        <p:spPr>
          <a:noFill/>
        </p:spPr>
        <p:txBody>
          <a:bodyPr/>
          <a:lstStyle/>
          <a:p>
            <a:fld id="{32B54738-7326-40B3-A83E-5B7EFFF2124D}" type="slidenum">
              <a:rPr lang="en-GB" smtClean="0">
                <a:latin typeface="Arial" pitchFamily="34" charset="0"/>
              </a:rPr>
              <a:pPr/>
              <a:t>16</a:t>
            </a:fld>
            <a:endParaRPr lang="en-GB"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pPr eaLnBrk="1" hangingPunct="1"/>
            <a:endParaRPr lang="en-GB" smtClean="0">
              <a:latin typeface="Arial" pitchFamily="34" charset="0"/>
            </a:endParaRPr>
          </a:p>
        </p:txBody>
      </p:sp>
      <p:sp>
        <p:nvSpPr>
          <p:cNvPr id="61444" name="Slide Number Placeholder 3"/>
          <p:cNvSpPr>
            <a:spLocks noGrp="1"/>
          </p:cNvSpPr>
          <p:nvPr>
            <p:ph type="sldNum" sz="quarter" idx="5"/>
          </p:nvPr>
        </p:nvSpPr>
        <p:spPr>
          <a:noFill/>
        </p:spPr>
        <p:txBody>
          <a:bodyPr/>
          <a:lstStyle/>
          <a:p>
            <a:fld id="{32B54738-7326-40B3-A83E-5B7EFFF2124D}" type="slidenum">
              <a:rPr lang="en-GB" smtClean="0">
                <a:latin typeface="Arial" pitchFamily="34" charset="0"/>
              </a:rPr>
              <a:pPr/>
              <a:t>17</a:t>
            </a:fld>
            <a:endParaRPr lang="en-GB" smtClean="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pPr eaLnBrk="1" hangingPunct="1"/>
            <a:endParaRPr lang="en-GB" smtClean="0">
              <a:latin typeface="Arial" pitchFamily="34" charset="0"/>
            </a:endParaRPr>
          </a:p>
        </p:txBody>
      </p:sp>
      <p:sp>
        <p:nvSpPr>
          <p:cNvPr id="61444" name="Slide Number Placeholder 3"/>
          <p:cNvSpPr>
            <a:spLocks noGrp="1"/>
          </p:cNvSpPr>
          <p:nvPr>
            <p:ph type="sldNum" sz="quarter" idx="5"/>
          </p:nvPr>
        </p:nvSpPr>
        <p:spPr>
          <a:noFill/>
        </p:spPr>
        <p:txBody>
          <a:bodyPr/>
          <a:lstStyle/>
          <a:p>
            <a:fld id="{32B54738-7326-40B3-A83E-5B7EFFF2124D}" type="slidenum">
              <a:rPr lang="en-GB" smtClean="0">
                <a:latin typeface="Arial" pitchFamily="34" charset="0"/>
              </a:rPr>
              <a:pPr/>
              <a:t>18</a:t>
            </a:fld>
            <a:endParaRPr lang="en-GB" smtClean="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p:spPr>
        <p:txBody>
          <a:bodyPr/>
          <a:lstStyle/>
          <a:p>
            <a:endParaRPr lang="en-GB" smtClean="0">
              <a:latin typeface="Arial" pitchFamily="34" charset="0"/>
            </a:endParaRPr>
          </a:p>
        </p:txBody>
      </p:sp>
      <p:sp>
        <p:nvSpPr>
          <p:cNvPr id="96260" name="Slide Number Placeholder 3"/>
          <p:cNvSpPr>
            <a:spLocks noGrp="1"/>
          </p:cNvSpPr>
          <p:nvPr>
            <p:ph type="sldNum" sz="quarter" idx="5"/>
          </p:nvPr>
        </p:nvSpPr>
        <p:spPr>
          <a:noFill/>
        </p:spPr>
        <p:txBody>
          <a:bodyPr/>
          <a:lstStyle/>
          <a:p>
            <a:fld id="{CD2B10EF-E4D6-4452-8FC2-AFD81AB0D4D6}" type="slidenum">
              <a:rPr lang="en-US" smtClean="0">
                <a:latin typeface="Arial" pitchFamily="34" charset="0"/>
              </a:rPr>
              <a:pPr/>
              <a:t>19</a:t>
            </a:fld>
            <a:endParaRPr lang="en-US"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pPr eaLnBrk="1" hangingPunct="1"/>
            <a:endParaRPr lang="en-GB" smtClean="0">
              <a:latin typeface="Arial" pitchFamily="34" charset="0"/>
            </a:endParaRPr>
          </a:p>
        </p:txBody>
      </p:sp>
      <p:sp>
        <p:nvSpPr>
          <p:cNvPr id="61444" name="Slide Number Placeholder 3"/>
          <p:cNvSpPr>
            <a:spLocks noGrp="1"/>
          </p:cNvSpPr>
          <p:nvPr>
            <p:ph type="sldNum" sz="quarter" idx="5"/>
          </p:nvPr>
        </p:nvSpPr>
        <p:spPr>
          <a:noFill/>
        </p:spPr>
        <p:txBody>
          <a:bodyPr/>
          <a:lstStyle/>
          <a:p>
            <a:fld id="{32B54738-7326-40B3-A83E-5B7EFFF2124D}" type="slidenum">
              <a:rPr lang="en-GB" smtClean="0">
                <a:latin typeface="Arial" pitchFamily="34" charset="0"/>
              </a:rPr>
              <a:pPr/>
              <a:t>2</a:t>
            </a:fld>
            <a:endParaRPr lang="en-GB" smtClean="0">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pPr eaLnBrk="1" hangingPunct="1"/>
            <a:endParaRPr lang="en-GB" smtClean="0">
              <a:latin typeface="Arial" pitchFamily="34" charset="0"/>
            </a:endParaRPr>
          </a:p>
        </p:txBody>
      </p:sp>
      <p:sp>
        <p:nvSpPr>
          <p:cNvPr id="61444" name="Slide Number Placeholder 3"/>
          <p:cNvSpPr>
            <a:spLocks noGrp="1"/>
          </p:cNvSpPr>
          <p:nvPr>
            <p:ph type="sldNum" sz="quarter" idx="5"/>
          </p:nvPr>
        </p:nvSpPr>
        <p:spPr>
          <a:noFill/>
        </p:spPr>
        <p:txBody>
          <a:bodyPr/>
          <a:lstStyle/>
          <a:p>
            <a:fld id="{32B54738-7326-40B3-A83E-5B7EFFF2124D}" type="slidenum">
              <a:rPr lang="en-GB" smtClean="0">
                <a:latin typeface="Arial" pitchFamily="34" charset="0"/>
              </a:rPr>
              <a:pPr/>
              <a:t>20</a:t>
            </a:fld>
            <a:endParaRPr lang="en-GB" smtClean="0">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a-DK"/>
          </a:p>
        </p:txBody>
      </p:sp>
      <p:sp>
        <p:nvSpPr>
          <p:cNvPr id="4" name="Slide Number Placeholder 3"/>
          <p:cNvSpPr>
            <a:spLocks noGrp="1"/>
          </p:cNvSpPr>
          <p:nvPr>
            <p:ph type="sldNum" sz="quarter" idx="10"/>
          </p:nvPr>
        </p:nvSpPr>
        <p:spPr/>
        <p:txBody>
          <a:bodyPr/>
          <a:lstStyle/>
          <a:p>
            <a:pPr>
              <a:defRPr/>
            </a:pPr>
            <a:fld id="{0E089B6E-8A03-4351-A923-1B743DC4A0CF}" type="slidenum">
              <a:rPr lang="en-US" smtClean="0"/>
              <a:pPr>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pPr eaLnBrk="1" hangingPunct="1"/>
            <a:endParaRPr lang="en-GB" smtClean="0">
              <a:latin typeface="Arial" pitchFamily="34" charset="0"/>
            </a:endParaRPr>
          </a:p>
        </p:txBody>
      </p:sp>
      <p:sp>
        <p:nvSpPr>
          <p:cNvPr id="61444" name="Slide Number Placeholder 3"/>
          <p:cNvSpPr>
            <a:spLocks noGrp="1"/>
          </p:cNvSpPr>
          <p:nvPr>
            <p:ph type="sldNum" sz="quarter" idx="5"/>
          </p:nvPr>
        </p:nvSpPr>
        <p:spPr>
          <a:noFill/>
        </p:spPr>
        <p:txBody>
          <a:bodyPr/>
          <a:lstStyle/>
          <a:p>
            <a:fld id="{32B54738-7326-40B3-A83E-5B7EFFF2124D}" type="slidenum">
              <a:rPr lang="en-GB" smtClean="0">
                <a:latin typeface="Arial" pitchFamily="34" charset="0"/>
              </a:rPr>
              <a:pPr/>
              <a:t>22</a:t>
            </a:fld>
            <a:endParaRPr lang="en-GB" smtClean="0">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pPr eaLnBrk="1" hangingPunct="1"/>
            <a:endParaRPr lang="en-GB" smtClean="0">
              <a:latin typeface="Arial" pitchFamily="34" charset="0"/>
            </a:endParaRPr>
          </a:p>
        </p:txBody>
      </p:sp>
      <p:sp>
        <p:nvSpPr>
          <p:cNvPr id="61444" name="Slide Number Placeholder 3"/>
          <p:cNvSpPr>
            <a:spLocks noGrp="1"/>
          </p:cNvSpPr>
          <p:nvPr>
            <p:ph type="sldNum" sz="quarter" idx="5"/>
          </p:nvPr>
        </p:nvSpPr>
        <p:spPr>
          <a:noFill/>
        </p:spPr>
        <p:txBody>
          <a:bodyPr/>
          <a:lstStyle/>
          <a:p>
            <a:fld id="{32B54738-7326-40B3-A83E-5B7EFFF2124D}" type="slidenum">
              <a:rPr lang="en-GB" smtClean="0">
                <a:latin typeface="Arial" pitchFamily="34" charset="0"/>
              </a:rPr>
              <a:pPr/>
              <a:t>23</a:t>
            </a:fld>
            <a:endParaRPr lang="en-GB" smtClean="0">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p:spPr>
        <p:txBody>
          <a:bodyPr/>
          <a:lstStyle/>
          <a:p>
            <a:endParaRPr lang="en-GB" smtClean="0">
              <a:latin typeface="Arial" pitchFamily="34" charset="0"/>
            </a:endParaRPr>
          </a:p>
        </p:txBody>
      </p:sp>
      <p:sp>
        <p:nvSpPr>
          <p:cNvPr id="96260" name="Slide Number Placeholder 3"/>
          <p:cNvSpPr>
            <a:spLocks noGrp="1"/>
          </p:cNvSpPr>
          <p:nvPr>
            <p:ph type="sldNum" sz="quarter" idx="5"/>
          </p:nvPr>
        </p:nvSpPr>
        <p:spPr>
          <a:noFill/>
        </p:spPr>
        <p:txBody>
          <a:bodyPr/>
          <a:lstStyle/>
          <a:p>
            <a:fld id="{CD2B10EF-E4D6-4452-8FC2-AFD81AB0D4D6}" type="slidenum">
              <a:rPr lang="en-US" smtClean="0">
                <a:latin typeface="Arial" pitchFamily="34" charset="0"/>
              </a:rPr>
              <a:pPr/>
              <a:t>24</a:t>
            </a:fld>
            <a:endParaRPr lang="en-US" smtClean="0">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pPr eaLnBrk="1" hangingPunct="1"/>
            <a:endParaRPr lang="en-GB" smtClean="0">
              <a:latin typeface="Arial" pitchFamily="34" charset="0"/>
            </a:endParaRPr>
          </a:p>
        </p:txBody>
      </p:sp>
      <p:sp>
        <p:nvSpPr>
          <p:cNvPr id="61444" name="Slide Number Placeholder 3"/>
          <p:cNvSpPr>
            <a:spLocks noGrp="1"/>
          </p:cNvSpPr>
          <p:nvPr>
            <p:ph type="sldNum" sz="quarter" idx="5"/>
          </p:nvPr>
        </p:nvSpPr>
        <p:spPr>
          <a:noFill/>
        </p:spPr>
        <p:txBody>
          <a:bodyPr/>
          <a:lstStyle/>
          <a:p>
            <a:fld id="{32B54738-7326-40B3-A83E-5B7EFFF2124D}" type="slidenum">
              <a:rPr lang="en-GB" smtClean="0">
                <a:latin typeface="Arial" pitchFamily="34" charset="0"/>
              </a:rPr>
              <a:pPr/>
              <a:t>25</a:t>
            </a:fld>
            <a:endParaRPr lang="en-GB" smtClean="0">
              <a:latin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a-DK"/>
          </a:p>
        </p:txBody>
      </p:sp>
      <p:sp>
        <p:nvSpPr>
          <p:cNvPr id="4" name="Slide Number Placeholder 3"/>
          <p:cNvSpPr>
            <a:spLocks noGrp="1"/>
          </p:cNvSpPr>
          <p:nvPr>
            <p:ph type="sldNum" sz="quarter" idx="10"/>
          </p:nvPr>
        </p:nvSpPr>
        <p:spPr/>
        <p:txBody>
          <a:bodyPr/>
          <a:lstStyle/>
          <a:p>
            <a:pPr>
              <a:defRPr/>
            </a:pPr>
            <a:fld id="{0E089B6E-8A03-4351-A923-1B743DC4A0CF}" type="slidenum">
              <a:rPr lang="en-US" smtClean="0"/>
              <a:pPr>
                <a:defRPr/>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pPr eaLnBrk="1" hangingPunct="1"/>
            <a:endParaRPr lang="en-GB" smtClean="0">
              <a:latin typeface="Arial" pitchFamily="34" charset="0"/>
            </a:endParaRPr>
          </a:p>
        </p:txBody>
      </p:sp>
      <p:sp>
        <p:nvSpPr>
          <p:cNvPr id="61444" name="Slide Number Placeholder 3"/>
          <p:cNvSpPr>
            <a:spLocks noGrp="1"/>
          </p:cNvSpPr>
          <p:nvPr>
            <p:ph type="sldNum" sz="quarter" idx="5"/>
          </p:nvPr>
        </p:nvSpPr>
        <p:spPr>
          <a:noFill/>
        </p:spPr>
        <p:txBody>
          <a:bodyPr/>
          <a:lstStyle/>
          <a:p>
            <a:fld id="{32B54738-7326-40B3-A83E-5B7EFFF2124D}" type="slidenum">
              <a:rPr lang="en-GB" smtClean="0">
                <a:latin typeface="Arial" pitchFamily="34" charset="0"/>
              </a:rPr>
              <a:pPr/>
              <a:t>27</a:t>
            </a:fld>
            <a:endParaRPr lang="en-GB" smtClean="0">
              <a:latin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pPr eaLnBrk="1" hangingPunct="1"/>
            <a:endParaRPr lang="en-GB" smtClean="0">
              <a:latin typeface="Arial" pitchFamily="34" charset="0"/>
            </a:endParaRPr>
          </a:p>
        </p:txBody>
      </p:sp>
      <p:sp>
        <p:nvSpPr>
          <p:cNvPr id="61444" name="Slide Number Placeholder 3"/>
          <p:cNvSpPr>
            <a:spLocks noGrp="1"/>
          </p:cNvSpPr>
          <p:nvPr>
            <p:ph type="sldNum" sz="quarter" idx="5"/>
          </p:nvPr>
        </p:nvSpPr>
        <p:spPr>
          <a:noFill/>
        </p:spPr>
        <p:txBody>
          <a:bodyPr/>
          <a:lstStyle/>
          <a:p>
            <a:fld id="{32B54738-7326-40B3-A83E-5B7EFFF2124D}" type="slidenum">
              <a:rPr lang="en-GB" smtClean="0">
                <a:latin typeface="Arial" pitchFamily="34" charset="0"/>
              </a:rPr>
              <a:pPr/>
              <a:t>28</a:t>
            </a:fld>
            <a:endParaRPr lang="en-GB" smtClean="0">
              <a:latin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pPr eaLnBrk="1" hangingPunct="1"/>
            <a:endParaRPr lang="en-GB" smtClean="0">
              <a:latin typeface="Arial" pitchFamily="34" charset="0"/>
            </a:endParaRPr>
          </a:p>
        </p:txBody>
      </p:sp>
      <p:sp>
        <p:nvSpPr>
          <p:cNvPr id="61444" name="Slide Number Placeholder 3"/>
          <p:cNvSpPr>
            <a:spLocks noGrp="1"/>
          </p:cNvSpPr>
          <p:nvPr>
            <p:ph type="sldNum" sz="quarter" idx="5"/>
          </p:nvPr>
        </p:nvSpPr>
        <p:spPr>
          <a:noFill/>
        </p:spPr>
        <p:txBody>
          <a:bodyPr/>
          <a:lstStyle/>
          <a:p>
            <a:fld id="{32B54738-7326-40B3-A83E-5B7EFFF2124D}" type="slidenum">
              <a:rPr lang="en-GB" smtClean="0">
                <a:latin typeface="Arial" pitchFamily="34" charset="0"/>
              </a:rPr>
              <a:pPr/>
              <a:t>29</a:t>
            </a:fld>
            <a:endParaRPr lang="en-GB"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pPr eaLnBrk="1" hangingPunct="1"/>
            <a:endParaRPr lang="en-GB" smtClean="0">
              <a:latin typeface="Arial" pitchFamily="34" charset="0"/>
            </a:endParaRPr>
          </a:p>
        </p:txBody>
      </p:sp>
      <p:sp>
        <p:nvSpPr>
          <p:cNvPr id="61444" name="Slide Number Placeholder 3"/>
          <p:cNvSpPr>
            <a:spLocks noGrp="1"/>
          </p:cNvSpPr>
          <p:nvPr>
            <p:ph type="sldNum" sz="quarter" idx="5"/>
          </p:nvPr>
        </p:nvSpPr>
        <p:spPr>
          <a:noFill/>
        </p:spPr>
        <p:txBody>
          <a:bodyPr/>
          <a:lstStyle/>
          <a:p>
            <a:fld id="{32B54738-7326-40B3-A83E-5B7EFFF2124D}" type="slidenum">
              <a:rPr lang="en-GB" smtClean="0">
                <a:latin typeface="Arial" pitchFamily="34" charset="0"/>
              </a:rPr>
              <a:pPr/>
              <a:t>3</a:t>
            </a:fld>
            <a:endParaRPr lang="en-GB" smtClean="0">
              <a:latin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Rot="1" noChangeAspect="1" noChangeArrowheads="1" noTextEdit="1"/>
          </p:cNvSpPr>
          <p:nvPr>
            <p:ph type="sldImg"/>
          </p:nvPr>
        </p:nvSpPr>
        <p:spPr>
          <a:xfrm>
            <a:off x="992188" y="768350"/>
            <a:ext cx="5116512" cy="3836988"/>
          </a:xfrm>
          <a:ln/>
        </p:spPr>
      </p:sp>
      <p:sp>
        <p:nvSpPr>
          <p:cNvPr id="177155" name="Rectangle 3"/>
          <p:cNvSpPr>
            <a:spLocks noGrp="1" noChangeArrowheads="1"/>
          </p:cNvSpPr>
          <p:nvPr>
            <p:ph type="body" idx="1"/>
          </p:nvPr>
        </p:nvSpPr>
        <p:spPr>
          <a:xfrm>
            <a:off x="946150" y="4860925"/>
            <a:ext cx="5207000" cy="4605338"/>
          </a:xfrm>
          <a:noFill/>
          <a:ln/>
        </p:spPr>
        <p:txBody>
          <a:bodyPr/>
          <a:lstStyle/>
          <a:p>
            <a:endParaRPr lang="da-DK" smtClean="0">
              <a:latin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Rot="1" noChangeAspect="1" noChangeArrowheads="1" noTextEdit="1"/>
          </p:cNvSpPr>
          <p:nvPr>
            <p:ph type="sldImg"/>
          </p:nvPr>
        </p:nvSpPr>
        <p:spPr>
          <a:xfrm>
            <a:off x="992188" y="768350"/>
            <a:ext cx="5116512" cy="3836988"/>
          </a:xfrm>
          <a:ln/>
        </p:spPr>
      </p:sp>
      <p:sp>
        <p:nvSpPr>
          <p:cNvPr id="178179" name="Rectangle 3"/>
          <p:cNvSpPr>
            <a:spLocks noGrp="1" noChangeArrowheads="1"/>
          </p:cNvSpPr>
          <p:nvPr>
            <p:ph type="body" idx="1"/>
          </p:nvPr>
        </p:nvSpPr>
        <p:spPr>
          <a:xfrm>
            <a:off x="946150" y="4860925"/>
            <a:ext cx="5207000" cy="4605338"/>
          </a:xfrm>
          <a:noFill/>
          <a:ln/>
        </p:spPr>
        <p:txBody>
          <a:bodyPr/>
          <a:lstStyle/>
          <a:p>
            <a:endParaRPr lang="da-DK" smtClean="0">
              <a:latin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xfrm>
            <a:off x="992188" y="768350"/>
            <a:ext cx="5116512" cy="3836988"/>
          </a:xfrm>
          <a:ln/>
        </p:spPr>
      </p:sp>
      <p:sp>
        <p:nvSpPr>
          <p:cNvPr id="179203" name="Rectangle 3"/>
          <p:cNvSpPr>
            <a:spLocks noGrp="1" noChangeArrowheads="1"/>
          </p:cNvSpPr>
          <p:nvPr>
            <p:ph type="body" idx="1"/>
          </p:nvPr>
        </p:nvSpPr>
        <p:spPr>
          <a:xfrm>
            <a:off x="946150" y="4860925"/>
            <a:ext cx="5207000" cy="4605338"/>
          </a:xfrm>
          <a:noFill/>
          <a:ln/>
        </p:spPr>
        <p:txBody>
          <a:bodyPr/>
          <a:lstStyle/>
          <a:p>
            <a:endParaRPr lang="da-DK" smtClean="0">
              <a:latin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p:spPr>
        <p:txBody>
          <a:bodyPr/>
          <a:lstStyle/>
          <a:p>
            <a:endParaRPr lang="en-GB" smtClean="0">
              <a:latin typeface="Arial" pitchFamily="34" charset="0"/>
            </a:endParaRPr>
          </a:p>
        </p:txBody>
      </p:sp>
      <p:sp>
        <p:nvSpPr>
          <p:cNvPr id="96260" name="Slide Number Placeholder 3"/>
          <p:cNvSpPr>
            <a:spLocks noGrp="1"/>
          </p:cNvSpPr>
          <p:nvPr>
            <p:ph type="sldNum" sz="quarter" idx="5"/>
          </p:nvPr>
        </p:nvSpPr>
        <p:spPr>
          <a:noFill/>
        </p:spPr>
        <p:txBody>
          <a:bodyPr/>
          <a:lstStyle/>
          <a:p>
            <a:fld id="{CD2B10EF-E4D6-4452-8FC2-AFD81AB0D4D6}" type="slidenum">
              <a:rPr lang="en-US" smtClean="0">
                <a:latin typeface="Arial" pitchFamily="34" charset="0"/>
              </a:rPr>
              <a:pPr/>
              <a:t>33</a:t>
            </a:fld>
            <a:endParaRPr lang="en-US" smtClean="0">
              <a:latin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pPr eaLnBrk="1" hangingPunct="1"/>
            <a:endParaRPr lang="en-GB" smtClean="0">
              <a:latin typeface="Arial" pitchFamily="34" charset="0"/>
            </a:endParaRPr>
          </a:p>
        </p:txBody>
      </p:sp>
      <p:sp>
        <p:nvSpPr>
          <p:cNvPr id="61444" name="Slide Number Placeholder 3"/>
          <p:cNvSpPr>
            <a:spLocks noGrp="1"/>
          </p:cNvSpPr>
          <p:nvPr>
            <p:ph type="sldNum" sz="quarter" idx="5"/>
          </p:nvPr>
        </p:nvSpPr>
        <p:spPr>
          <a:noFill/>
        </p:spPr>
        <p:txBody>
          <a:bodyPr/>
          <a:lstStyle/>
          <a:p>
            <a:fld id="{32B54738-7326-40B3-A83E-5B7EFFF2124D}" type="slidenum">
              <a:rPr lang="en-GB" smtClean="0">
                <a:latin typeface="Arial" pitchFamily="34" charset="0"/>
              </a:rPr>
              <a:pPr/>
              <a:t>34</a:t>
            </a:fld>
            <a:endParaRPr lang="en-GB" smtClean="0">
              <a:latin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a-DK"/>
          </a:p>
        </p:txBody>
      </p:sp>
      <p:sp>
        <p:nvSpPr>
          <p:cNvPr id="4" name="Slide Number Placeholder 3"/>
          <p:cNvSpPr>
            <a:spLocks noGrp="1"/>
          </p:cNvSpPr>
          <p:nvPr>
            <p:ph type="sldNum" sz="quarter" idx="10"/>
          </p:nvPr>
        </p:nvSpPr>
        <p:spPr/>
        <p:txBody>
          <a:bodyPr/>
          <a:lstStyle/>
          <a:p>
            <a:pPr>
              <a:defRPr/>
            </a:pPr>
            <a:fld id="{0E089B6E-8A03-4351-A923-1B743DC4A0CF}" type="slidenum">
              <a:rPr lang="en-US" smtClean="0"/>
              <a:pPr>
                <a:defRPr/>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pPr eaLnBrk="1" hangingPunct="1"/>
            <a:endParaRPr lang="en-GB" smtClean="0">
              <a:latin typeface="Arial" pitchFamily="34" charset="0"/>
            </a:endParaRPr>
          </a:p>
        </p:txBody>
      </p:sp>
      <p:sp>
        <p:nvSpPr>
          <p:cNvPr id="61444" name="Slide Number Placeholder 3"/>
          <p:cNvSpPr>
            <a:spLocks noGrp="1"/>
          </p:cNvSpPr>
          <p:nvPr>
            <p:ph type="sldNum" sz="quarter" idx="5"/>
          </p:nvPr>
        </p:nvSpPr>
        <p:spPr>
          <a:noFill/>
        </p:spPr>
        <p:txBody>
          <a:bodyPr/>
          <a:lstStyle/>
          <a:p>
            <a:fld id="{32B54738-7326-40B3-A83E-5B7EFFF2124D}" type="slidenum">
              <a:rPr lang="en-GB" smtClean="0">
                <a:latin typeface="Arial" pitchFamily="34" charset="0"/>
              </a:rPr>
              <a:pPr/>
              <a:t>36</a:t>
            </a:fld>
            <a:endParaRPr lang="en-GB" smtClean="0">
              <a:latin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pPr eaLnBrk="1" hangingPunct="1"/>
            <a:endParaRPr lang="en-GB" smtClean="0">
              <a:latin typeface="Arial" pitchFamily="34" charset="0"/>
            </a:endParaRPr>
          </a:p>
        </p:txBody>
      </p:sp>
      <p:sp>
        <p:nvSpPr>
          <p:cNvPr id="61444" name="Slide Number Placeholder 3"/>
          <p:cNvSpPr>
            <a:spLocks noGrp="1"/>
          </p:cNvSpPr>
          <p:nvPr>
            <p:ph type="sldNum" sz="quarter" idx="5"/>
          </p:nvPr>
        </p:nvSpPr>
        <p:spPr>
          <a:noFill/>
        </p:spPr>
        <p:txBody>
          <a:bodyPr/>
          <a:lstStyle/>
          <a:p>
            <a:fld id="{32B54738-7326-40B3-A83E-5B7EFFF2124D}" type="slidenum">
              <a:rPr lang="en-GB" smtClean="0">
                <a:latin typeface="Arial" pitchFamily="34" charset="0"/>
              </a:rPr>
              <a:pPr/>
              <a:t>37</a:t>
            </a:fld>
            <a:endParaRPr lang="en-GB" smtClean="0">
              <a:latin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pPr eaLnBrk="1" hangingPunct="1"/>
            <a:endParaRPr lang="en-GB" smtClean="0">
              <a:latin typeface="Arial" pitchFamily="34" charset="0"/>
            </a:endParaRPr>
          </a:p>
        </p:txBody>
      </p:sp>
      <p:sp>
        <p:nvSpPr>
          <p:cNvPr id="61444" name="Slide Number Placeholder 3"/>
          <p:cNvSpPr>
            <a:spLocks noGrp="1"/>
          </p:cNvSpPr>
          <p:nvPr>
            <p:ph type="sldNum" sz="quarter" idx="5"/>
          </p:nvPr>
        </p:nvSpPr>
        <p:spPr>
          <a:noFill/>
        </p:spPr>
        <p:txBody>
          <a:bodyPr/>
          <a:lstStyle/>
          <a:p>
            <a:fld id="{32B54738-7326-40B3-A83E-5B7EFFF2124D}" type="slidenum">
              <a:rPr lang="en-GB" smtClean="0">
                <a:latin typeface="Arial" pitchFamily="34" charset="0"/>
              </a:rPr>
              <a:pPr/>
              <a:t>38</a:t>
            </a:fld>
            <a:endParaRPr lang="en-GB" smtClean="0">
              <a:latin typeface="Arial"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pPr eaLnBrk="1" hangingPunct="1"/>
            <a:endParaRPr lang="en-GB" smtClean="0">
              <a:latin typeface="Arial" pitchFamily="34" charset="0"/>
            </a:endParaRPr>
          </a:p>
        </p:txBody>
      </p:sp>
      <p:sp>
        <p:nvSpPr>
          <p:cNvPr id="61444" name="Slide Number Placeholder 3"/>
          <p:cNvSpPr>
            <a:spLocks noGrp="1"/>
          </p:cNvSpPr>
          <p:nvPr>
            <p:ph type="sldNum" sz="quarter" idx="5"/>
          </p:nvPr>
        </p:nvSpPr>
        <p:spPr>
          <a:noFill/>
        </p:spPr>
        <p:txBody>
          <a:bodyPr/>
          <a:lstStyle/>
          <a:p>
            <a:fld id="{32B54738-7326-40B3-A83E-5B7EFFF2124D}" type="slidenum">
              <a:rPr lang="en-GB" smtClean="0">
                <a:latin typeface="Arial" pitchFamily="34" charset="0"/>
              </a:rPr>
              <a:pPr/>
              <a:t>39</a:t>
            </a:fld>
            <a:endParaRPr lang="en-GB"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pPr eaLnBrk="1" hangingPunct="1"/>
            <a:endParaRPr lang="en-GB" smtClean="0">
              <a:latin typeface="Arial" pitchFamily="34" charset="0"/>
            </a:endParaRPr>
          </a:p>
        </p:txBody>
      </p:sp>
      <p:sp>
        <p:nvSpPr>
          <p:cNvPr id="61444" name="Slide Number Placeholder 3"/>
          <p:cNvSpPr>
            <a:spLocks noGrp="1"/>
          </p:cNvSpPr>
          <p:nvPr>
            <p:ph type="sldNum" sz="quarter" idx="5"/>
          </p:nvPr>
        </p:nvSpPr>
        <p:spPr>
          <a:noFill/>
        </p:spPr>
        <p:txBody>
          <a:bodyPr/>
          <a:lstStyle/>
          <a:p>
            <a:fld id="{32B54738-7326-40B3-A83E-5B7EFFF2124D}" type="slidenum">
              <a:rPr lang="en-GB" smtClean="0">
                <a:latin typeface="Arial" pitchFamily="34" charset="0"/>
              </a:rPr>
              <a:pPr/>
              <a:t>4</a:t>
            </a:fld>
            <a:endParaRPr lang="en-GB" smtClean="0">
              <a:latin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pPr eaLnBrk="1" hangingPunct="1"/>
            <a:endParaRPr lang="en-GB" smtClean="0">
              <a:latin typeface="Arial" pitchFamily="34" charset="0"/>
            </a:endParaRPr>
          </a:p>
        </p:txBody>
      </p:sp>
      <p:sp>
        <p:nvSpPr>
          <p:cNvPr id="61444" name="Slide Number Placeholder 3"/>
          <p:cNvSpPr>
            <a:spLocks noGrp="1"/>
          </p:cNvSpPr>
          <p:nvPr>
            <p:ph type="sldNum" sz="quarter" idx="5"/>
          </p:nvPr>
        </p:nvSpPr>
        <p:spPr>
          <a:noFill/>
        </p:spPr>
        <p:txBody>
          <a:bodyPr/>
          <a:lstStyle/>
          <a:p>
            <a:fld id="{32B54738-7326-40B3-A83E-5B7EFFF2124D}" type="slidenum">
              <a:rPr lang="en-GB" smtClean="0">
                <a:latin typeface="Arial" pitchFamily="34" charset="0"/>
              </a:rPr>
              <a:pPr/>
              <a:t>40</a:t>
            </a:fld>
            <a:endParaRPr lang="en-GB" smtClean="0">
              <a:latin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p:spPr>
        <p:txBody>
          <a:bodyPr/>
          <a:lstStyle/>
          <a:p>
            <a:endParaRPr lang="en-GB" smtClean="0">
              <a:latin typeface="Arial" pitchFamily="34" charset="0"/>
            </a:endParaRPr>
          </a:p>
        </p:txBody>
      </p:sp>
      <p:sp>
        <p:nvSpPr>
          <p:cNvPr id="96260" name="Slide Number Placeholder 3"/>
          <p:cNvSpPr>
            <a:spLocks noGrp="1"/>
          </p:cNvSpPr>
          <p:nvPr>
            <p:ph type="sldNum" sz="quarter" idx="5"/>
          </p:nvPr>
        </p:nvSpPr>
        <p:spPr>
          <a:noFill/>
        </p:spPr>
        <p:txBody>
          <a:bodyPr/>
          <a:lstStyle/>
          <a:p>
            <a:fld id="{CD2B10EF-E4D6-4452-8FC2-AFD81AB0D4D6}" type="slidenum">
              <a:rPr lang="en-US" smtClean="0">
                <a:latin typeface="Arial" pitchFamily="34" charset="0"/>
              </a:rPr>
              <a:pPr/>
              <a:t>41</a:t>
            </a:fld>
            <a:endParaRPr lang="en-US" smtClean="0">
              <a:latin typeface="Arial"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pPr eaLnBrk="1" hangingPunct="1"/>
            <a:endParaRPr lang="en-GB" smtClean="0">
              <a:latin typeface="Arial" pitchFamily="34" charset="0"/>
            </a:endParaRPr>
          </a:p>
        </p:txBody>
      </p:sp>
      <p:sp>
        <p:nvSpPr>
          <p:cNvPr id="61444" name="Slide Number Placeholder 3"/>
          <p:cNvSpPr>
            <a:spLocks noGrp="1"/>
          </p:cNvSpPr>
          <p:nvPr>
            <p:ph type="sldNum" sz="quarter" idx="5"/>
          </p:nvPr>
        </p:nvSpPr>
        <p:spPr>
          <a:noFill/>
        </p:spPr>
        <p:txBody>
          <a:bodyPr/>
          <a:lstStyle/>
          <a:p>
            <a:fld id="{32B54738-7326-40B3-A83E-5B7EFFF2124D}" type="slidenum">
              <a:rPr lang="en-GB" smtClean="0">
                <a:latin typeface="Arial" pitchFamily="34" charset="0"/>
              </a:rPr>
              <a:pPr/>
              <a:t>42</a:t>
            </a:fld>
            <a:endParaRPr lang="en-GB" smtClean="0">
              <a:latin typeface="Arial"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a-DK"/>
          </a:p>
        </p:txBody>
      </p:sp>
      <p:sp>
        <p:nvSpPr>
          <p:cNvPr id="4" name="Slide Number Placeholder 3"/>
          <p:cNvSpPr>
            <a:spLocks noGrp="1"/>
          </p:cNvSpPr>
          <p:nvPr>
            <p:ph type="sldNum" sz="quarter" idx="10"/>
          </p:nvPr>
        </p:nvSpPr>
        <p:spPr/>
        <p:txBody>
          <a:bodyPr/>
          <a:lstStyle/>
          <a:p>
            <a:pPr>
              <a:defRPr/>
            </a:pPr>
            <a:fld id="{0E089B6E-8A03-4351-A923-1B743DC4A0CF}" type="slidenum">
              <a:rPr lang="en-US" smtClean="0"/>
              <a:pPr>
                <a:defRPr/>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pPr eaLnBrk="1" hangingPunct="1"/>
            <a:endParaRPr lang="en-GB" smtClean="0">
              <a:latin typeface="Arial" pitchFamily="34" charset="0"/>
            </a:endParaRPr>
          </a:p>
        </p:txBody>
      </p:sp>
      <p:sp>
        <p:nvSpPr>
          <p:cNvPr id="61444" name="Slide Number Placeholder 3"/>
          <p:cNvSpPr>
            <a:spLocks noGrp="1"/>
          </p:cNvSpPr>
          <p:nvPr>
            <p:ph type="sldNum" sz="quarter" idx="5"/>
          </p:nvPr>
        </p:nvSpPr>
        <p:spPr>
          <a:noFill/>
        </p:spPr>
        <p:txBody>
          <a:bodyPr/>
          <a:lstStyle/>
          <a:p>
            <a:fld id="{32B54738-7326-40B3-A83E-5B7EFFF2124D}" type="slidenum">
              <a:rPr lang="en-GB" smtClean="0">
                <a:latin typeface="Arial" pitchFamily="34" charset="0"/>
              </a:rPr>
              <a:pPr/>
              <a:t>44</a:t>
            </a:fld>
            <a:endParaRPr lang="en-GB" smtClean="0">
              <a:latin typeface="Arial"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pPr eaLnBrk="1" hangingPunct="1"/>
            <a:endParaRPr lang="en-GB" smtClean="0">
              <a:latin typeface="Arial" pitchFamily="34" charset="0"/>
            </a:endParaRPr>
          </a:p>
        </p:txBody>
      </p:sp>
      <p:sp>
        <p:nvSpPr>
          <p:cNvPr id="61444" name="Slide Number Placeholder 3"/>
          <p:cNvSpPr>
            <a:spLocks noGrp="1"/>
          </p:cNvSpPr>
          <p:nvPr>
            <p:ph type="sldNum" sz="quarter" idx="5"/>
          </p:nvPr>
        </p:nvSpPr>
        <p:spPr>
          <a:noFill/>
        </p:spPr>
        <p:txBody>
          <a:bodyPr/>
          <a:lstStyle/>
          <a:p>
            <a:fld id="{32B54738-7326-40B3-A83E-5B7EFFF2124D}" type="slidenum">
              <a:rPr lang="en-GB" smtClean="0">
                <a:latin typeface="Arial" pitchFamily="34" charset="0"/>
              </a:rPr>
              <a:pPr/>
              <a:t>45</a:t>
            </a:fld>
            <a:endParaRPr lang="en-GB" smtClean="0">
              <a:latin typeface="Arial"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pPr eaLnBrk="1" hangingPunct="1"/>
            <a:endParaRPr lang="en-GB" smtClean="0">
              <a:latin typeface="Arial" pitchFamily="34" charset="0"/>
            </a:endParaRPr>
          </a:p>
        </p:txBody>
      </p:sp>
      <p:sp>
        <p:nvSpPr>
          <p:cNvPr id="61444" name="Slide Number Placeholder 3"/>
          <p:cNvSpPr>
            <a:spLocks noGrp="1"/>
          </p:cNvSpPr>
          <p:nvPr>
            <p:ph type="sldNum" sz="quarter" idx="5"/>
          </p:nvPr>
        </p:nvSpPr>
        <p:spPr>
          <a:noFill/>
        </p:spPr>
        <p:txBody>
          <a:bodyPr/>
          <a:lstStyle/>
          <a:p>
            <a:fld id="{32B54738-7326-40B3-A83E-5B7EFFF2124D}" type="slidenum">
              <a:rPr lang="en-GB" smtClean="0">
                <a:latin typeface="Arial" pitchFamily="34" charset="0"/>
              </a:rPr>
              <a:pPr/>
              <a:t>46</a:t>
            </a:fld>
            <a:endParaRPr lang="en-GB" smtClean="0">
              <a:latin typeface="Arial"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pPr eaLnBrk="1" hangingPunct="1"/>
            <a:endParaRPr lang="en-GB" smtClean="0">
              <a:latin typeface="Arial" pitchFamily="34" charset="0"/>
            </a:endParaRPr>
          </a:p>
        </p:txBody>
      </p:sp>
      <p:sp>
        <p:nvSpPr>
          <p:cNvPr id="61444" name="Slide Number Placeholder 3"/>
          <p:cNvSpPr>
            <a:spLocks noGrp="1"/>
          </p:cNvSpPr>
          <p:nvPr>
            <p:ph type="sldNum" sz="quarter" idx="5"/>
          </p:nvPr>
        </p:nvSpPr>
        <p:spPr>
          <a:noFill/>
        </p:spPr>
        <p:txBody>
          <a:bodyPr/>
          <a:lstStyle/>
          <a:p>
            <a:fld id="{32B54738-7326-40B3-A83E-5B7EFFF2124D}" type="slidenum">
              <a:rPr lang="en-GB" smtClean="0">
                <a:latin typeface="Arial" pitchFamily="34" charset="0"/>
              </a:rPr>
              <a:pPr/>
              <a:t>47</a:t>
            </a:fld>
            <a:endParaRPr lang="en-GB" smtClean="0">
              <a:latin typeface="Arial"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p:spPr>
        <p:txBody>
          <a:bodyPr/>
          <a:lstStyle/>
          <a:p>
            <a:endParaRPr lang="en-GB" smtClean="0">
              <a:latin typeface="Arial" pitchFamily="34" charset="0"/>
            </a:endParaRPr>
          </a:p>
        </p:txBody>
      </p:sp>
      <p:sp>
        <p:nvSpPr>
          <p:cNvPr id="114692" name="Slide Number Placeholder 3"/>
          <p:cNvSpPr>
            <a:spLocks noGrp="1"/>
          </p:cNvSpPr>
          <p:nvPr>
            <p:ph type="sldNum" sz="quarter" idx="5"/>
          </p:nvPr>
        </p:nvSpPr>
        <p:spPr>
          <a:noFill/>
        </p:spPr>
        <p:txBody>
          <a:bodyPr/>
          <a:lstStyle/>
          <a:p>
            <a:fld id="{156D4A3F-D3AE-4870-81A7-084B2570B711}" type="slidenum">
              <a:rPr lang="en-US" smtClean="0">
                <a:latin typeface="Arial" pitchFamily="34" charset="0"/>
              </a:rPr>
              <a:pPr/>
              <a:t>48</a:t>
            </a:fld>
            <a:endParaRPr lang="en-US" smtClean="0">
              <a:latin typeface="Arial"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p:spPr>
        <p:txBody>
          <a:bodyPr/>
          <a:lstStyle/>
          <a:p>
            <a:endParaRPr lang="en-GB" smtClean="0">
              <a:latin typeface="Arial" pitchFamily="34" charset="0"/>
            </a:endParaRPr>
          </a:p>
        </p:txBody>
      </p:sp>
      <p:sp>
        <p:nvSpPr>
          <p:cNvPr id="129028" name="Slide Number Placeholder 3"/>
          <p:cNvSpPr>
            <a:spLocks noGrp="1"/>
          </p:cNvSpPr>
          <p:nvPr>
            <p:ph type="sldNum" sz="quarter" idx="5"/>
          </p:nvPr>
        </p:nvSpPr>
        <p:spPr>
          <a:noFill/>
        </p:spPr>
        <p:txBody>
          <a:bodyPr/>
          <a:lstStyle/>
          <a:p>
            <a:fld id="{B4C24526-3A98-4CDB-8393-6393DA5EF575}" type="slidenum">
              <a:rPr lang="en-US" smtClean="0">
                <a:latin typeface="Arial" pitchFamily="34" charset="0"/>
              </a:rPr>
              <a:pPr/>
              <a:t>49</a:t>
            </a:fld>
            <a:endParaRPr lang="en-US"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pPr eaLnBrk="1" hangingPunct="1"/>
            <a:endParaRPr lang="en-GB" smtClean="0">
              <a:latin typeface="Arial" pitchFamily="34" charset="0"/>
            </a:endParaRPr>
          </a:p>
        </p:txBody>
      </p:sp>
      <p:sp>
        <p:nvSpPr>
          <p:cNvPr id="61444" name="Slide Number Placeholder 3"/>
          <p:cNvSpPr>
            <a:spLocks noGrp="1"/>
          </p:cNvSpPr>
          <p:nvPr>
            <p:ph type="sldNum" sz="quarter" idx="5"/>
          </p:nvPr>
        </p:nvSpPr>
        <p:spPr>
          <a:noFill/>
        </p:spPr>
        <p:txBody>
          <a:bodyPr/>
          <a:lstStyle/>
          <a:p>
            <a:fld id="{32B54738-7326-40B3-A83E-5B7EFFF2124D}" type="slidenum">
              <a:rPr lang="en-GB" smtClean="0">
                <a:latin typeface="Arial" pitchFamily="34" charset="0"/>
              </a:rPr>
              <a:pPr/>
              <a:t>5</a:t>
            </a:fld>
            <a:endParaRPr lang="en-GB" smtClean="0">
              <a:latin typeface="Arial"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noFill/>
          <a:ln/>
        </p:spPr>
        <p:txBody>
          <a:bodyPr/>
          <a:lstStyle/>
          <a:p>
            <a:endParaRPr lang="en-GB" smtClean="0">
              <a:latin typeface="Arial" pitchFamily="34" charset="0"/>
            </a:endParaRPr>
          </a:p>
        </p:txBody>
      </p:sp>
      <p:sp>
        <p:nvSpPr>
          <p:cNvPr id="128004" name="Slide Number Placeholder 3"/>
          <p:cNvSpPr>
            <a:spLocks noGrp="1"/>
          </p:cNvSpPr>
          <p:nvPr>
            <p:ph type="sldNum" sz="quarter" idx="5"/>
          </p:nvPr>
        </p:nvSpPr>
        <p:spPr>
          <a:noFill/>
        </p:spPr>
        <p:txBody>
          <a:bodyPr/>
          <a:lstStyle/>
          <a:p>
            <a:fld id="{F76E36EA-9084-4C53-8690-84F3A981E55A}" type="slidenum">
              <a:rPr lang="en-US" smtClean="0">
                <a:latin typeface="Arial" pitchFamily="34" charset="0"/>
              </a:rPr>
              <a:pPr/>
              <a:t>50</a:t>
            </a:fld>
            <a:endParaRPr lang="en-US" smtClean="0">
              <a:latin typeface="Arial"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a:ln/>
        </p:spPr>
        <p:txBody>
          <a:bodyPr/>
          <a:lstStyle/>
          <a:p>
            <a:endParaRPr lang="en-GB" smtClean="0">
              <a:latin typeface="Arial" pitchFamily="34" charset="0"/>
            </a:endParaRPr>
          </a:p>
        </p:txBody>
      </p:sp>
      <p:sp>
        <p:nvSpPr>
          <p:cNvPr id="130052" name="Slide Number Placeholder 3"/>
          <p:cNvSpPr>
            <a:spLocks noGrp="1"/>
          </p:cNvSpPr>
          <p:nvPr>
            <p:ph type="sldNum" sz="quarter" idx="5"/>
          </p:nvPr>
        </p:nvSpPr>
        <p:spPr>
          <a:noFill/>
        </p:spPr>
        <p:txBody>
          <a:bodyPr/>
          <a:lstStyle/>
          <a:p>
            <a:fld id="{0B3AC4FE-6A4A-4F16-A4E5-2D75639A1BCB}" type="slidenum">
              <a:rPr lang="en-US" smtClean="0">
                <a:latin typeface="Arial" pitchFamily="34" charset="0"/>
              </a:rPr>
              <a:pPr/>
              <a:t>51</a:t>
            </a:fld>
            <a:endParaRPr lang="en-US" smtClean="0">
              <a:latin typeface="Arial"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p:spPr>
        <p:txBody>
          <a:bodyPr/>
          <a:lstStyle/>
          <a:p>
            <a:endParaRPr lang="en-GB" smtClean="0">
              <a:latin typeface="Arial" pitchFamily="34" charset="0"/>
            </a:endParaRPr>
          </a:p>
        </p:txBody>
      </p:sp>
      <p:sp>
        <p:nvSpPr>
          <p:cNvPr id="132100" name="Slide Number Placeholder 3"/>
          <p:cNvSpPr>
            <a:spLocks noGrp="1"/>
          </p:cNvSpPr>
          <p:nvPr>
            <p:ph type="sldNum" sz="quarter" idx="5"/>
          </p:nvPr>
        </p:nvSpPr>
        <p:spPr>
          <a:noFill/>
        </p:spPr>
        <p:txBody>
          <a:bodyPr/>
          <a:lstStyle/>
          <a:p>
            <a:fld id="{87F734CB-E748-487A-A41F-D567E1B7E00B}" type="slidenum">
              <a:rPr lang="en-US" smtClean="0">
                <a:latin typeface="Arial" pitchFamily="34" charset="0"/>
              </a:rPr>
              <a:pPr/>
              <a:t>52</a:t>
            </a:fld>
            <a:endParaRPr lang="en-US" smtClean="0">
              <a:latin typeface="Arial"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ln/>
        </p:spPr>
        <p:txBody>
          <a:bodyPr/>
          <a:lstStyle/>
          <a:p>
            <a:endParaRPr lang="en-GB" smtClean="0"/>
          </a:p>
        </p:txBody>
      </p:sp>
      <p:sp>
        <p:nvSpPr>
          <p:cNvPr id="131076" name="Slide Number Placeholder 3"/>
          <p:cNvSpPr>
            <a:spLocks noGrp="1"/>
          </p:cNvSpPr>
          <p:nvPr>
            <p:ph type="sldNum" sz="quarter" idx="5"/>
          </p:nvPr>
        </p:nvSpPr>
        <p:spPr>
          <a:noFill/>
        </p:spPr>
        <p:txBody>
          <a:bodyPr/>
          <a:lstStyle/>
          <a:p>
            <a:fld id="{D5DB0269-AE13-4C28-BDE2-5C60A8CF6963}" type="slidenum">
              <a:rPr lang="en-US" smtClean="0"/>
              <a:pPr/>
              <a:t>53</a:t>
            </a:fld>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p:spPr>
        <p:txBody>
          <a:bodyPr/>
          <a:lstStyle/>
          <a:p>
            <a:endParaRPr lang="en-GB" smtClean="0">
              <a:latin typeface="Arial" pitchFamily="34" charset="0"/>
            </a:endParaRPr>
          </a:p>
        </p:txBody>
      </p:sp>
      <p:sp>
        <p:nvSpPr>
          <p:cNvPr id="53252" name="Slide Number Placeholder 3"/>
          <p:cNvSpPr>
            <a:spLocks noGrp="1"/>
          </p:cNvSpPr>
          <p:nvPr>
            <p:ph type="sldNum" sz="quarter" idx="5"/>
          </p:nvPr>
        </p:nvSpPr>
        <p:spPr>
          <a:noFill/>
        </p:spPr>
        <p:txBody>
          <a:bodyPr/>
          <a:lstStyle/>
          <a:p>
            <a:fld id="{AB1412A0-159D-41E0-AB12-E5844A6E0629}" type="slidenum">
              <a:rPr lang="en-US" smtClean="0">
                <a:latin typeface="Arial" pitchFamily="34" charset="0"/>
              </a:rPr>
              <a:pPr/>
              <a:t>54</a:t>
            </a:fld>
            <a:endParaRPr lang="en-US" smtClean="0">
              <a:latin typeface="Arial"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p:spPr>
        <p:txBody>
          <a:bodyPr/>
          <a:lstStyle/>
          <a:p>
            <a:endParaRPr lang="en-GB" smtClean="0">
              <a:latin typeface="Arial" pitchFamily="34" charset="0"/>
            </a:endParaRPr>
          </a:p>
        </p:txBody>
      </p:sp>
      <p:sp>
        <p:nvSpPr>
          <p:cNvPr id="96260" name="Slide Number Placeholder 3"/>
          <p:cNvSpPr>
            <a:spLocks noGrp="1"/>
          </p:cNvSpPr>
          <p:nvPr>
            <p:ph type="sldNum" sz="quarter" idx="5"/>
          </p:nvPr>
        </p:nvSpPr>
        <p:spPr>
          <a:noFill/>
        </p:spPr>
        <p:txBody>
          <a:bodyPr/>
          <a:lstStyle/>
          <a:p>
            <a:fld id="{CD2B10EF-E4D6-4452-8FC2-AFD81AB0D4D6}" type="slidenum">
              <a:rPr lang="en-US" smtClean="0">
                <a:latin typeface="Arial" pitchFamily="34" charset="0"/>
              </a:rPr>
              <a:pPr/>
              <a:t>55</a:t>
            </a:fld>
            <a:endParaRPr lang="en-US" smtClean="0">
              <a:latin typeface="Arial"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pPr eaLnBrk="1" hangingPunct="1"/>
            <a:endParaRPr lang="en-GB" smtClean="0">
              <a:latin typeface="Arial" pitchFamily="34" charset="0"/>
            </a:endParaRPr>
          </a:p>
        </p:txBody>
      </p:sp>
      <p:sp>
        <p:nvSpPr>
          <p:cNvPr id="61444" name="Slide Number Placeholder 3"/>
          <p:cNvSpPr>
            <a:spLocks noGrp="1"/>
          </p:cNvSpPr>
          <p:nvPr>
            <p:ph type="sldNum" sz="quarter" idx="5"/>
          </p:nvPr>
        </p:nvSpPr>
        <p:spPr>
          <a:noFill/>
        </p:spPr>
        <p:txBody>
          <a:bodyPr/>
          <a:lstStyle/>
          <a:p>
            <a:fld id="{32B54738-7326-40B3-A83E-5B7EFFF2124D}" type="slidenum">
              <a:rPr lang="en-GB" smtClean="0">
                <a:latin typeface="Arial" pitchFamily="34" charset="0"/>
              </a:rPr>
              <a:pPr/>
              <a:t>56</a:t>
            </a:fld>
            <a:endParaRPr lang="en-GB" smtClean="0">
              <a:latin typeface="Arial"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a-DK"/>
          </a:p>
        </p:txBody>
      </p:sp>
      <p:sp>
        <p:nvSpPr>
          <p:cNvPr id="4" name="Slide Number Placeholder 3"/>
          <p:cNvSpPr>
            <a:spLocks noGrp="1"/>
          </p:cNvSpPr>
          <p:nvPr>
            <p:ph type="sldNum" sz="quarter" idx="10"/>
          </p:nvPr>
        </p:nvSpPr>
        <p:spPr/>
        <p:txBody>
          <a:bodyPr/>
          <a:lstStyle/>
          <a:p>
            <a:pPr>
              <a:defRPr/>
            </a:pPr>
            <a:fld id="{0E089B6E-8A03-4351-A923-1B743DC4A0CF}" type="slidenum">
              <a:rPr lang="en-US" smtClean="0"/>
              <a:pPr>
                <a:defRPr/>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pPr eaLnBrk="1" hangingPunct="1"/>
            <a:endParaRPr lang="en-GB" smtClean="0">
              <a:latin typeface="Arial" pitchFamily="34" charset="0"/>
            </a:endParaRPr>
          </a:p>
        </p:txBody>
      </p:sp>
      <p:sp>
        <p:nvSpPr>
          <p:cNvPr id="61444" name="Slide Number Placeholder 3"/>
          <p:cNvSpPr>
            <a:spLocks noGrp="1"/>
          </p:cNvSpPr>
          <p:nvPr>
            <p:ph type="sldNum" sz="quarter" idx="5"/>
          </p:nvPr>
        </p:nvSpPr>
        <p:spPr>
          <a:noFill/>
        </p:spPr>
        <p:txBody>
          <a:bodyPr/>
          <a:lstStyle/>
          <a:p>
            <a:fld id="{32B54738-7326-40B3-A83E-5B7EFFF2124D}" type="slidenum">
              <a:rPr lang="en-GB" smtClean="0">
                <a:latin typeface="Arial" pitchFamily="34" charset="0"/>
              </a:rPr>
              <a:pPr/>
              <a:t>58</a:t>
            </a:fld>
            <a:endParaRPr lang="en-GB" smtClean="0">
              <a:latin typeface="Arial"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pPr eaLnBrk="1" hangingPunct="1"/>
            <a:endParaRPr lang="en-GB" smtClean="0">
              <a:latin typeface="Arial" pitchFamily="34" charset="0"/>
            </a:endParaRPr>
          </a:p>
        </p:txBody>
      </p:sp>
      <p:sp>
        <p:nvSpPr>
          <p:cNvPr id="61444" name="Slide Number Placeholder 3"/>
          <p:cNvSpPr>
            <a:spLocks noGrp="1"/>
          </p:cNvSpPr>
          <p:nvPr>
            <p:ph type="sldNum" sz="quarter" idx="5"/>
          </p:nvPr>
        </p:nvSpPr>
        <p:spPr>
          <a:noFill/>
        </p:spPr>
        <p:txBody>
          <a:bodyPr/>
          <a:lstStyle/>
          <a:p>
            <a:fld id="{32B54738-7326-40B3-A83E-5B7EFFF2124D}" type="slidenum">
              <a:rPr lang="en-GB" smtClean="0">
                <a:latin typeface="Arial" pitchFamily="34" charset="0"/>
              </a:rPr>
              <a:pPr/>
              <a:t>59</a:t>
            </a:fld>
            <a:endParaRPr lang="en-GB"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pPr eaLnBrk="1" hangingPunct="1"/>
            <a:endParaRPr lang="en-GB" smtClean="0">
              <a:latin typeface="Arial" pitchFamily="34" charset="0"/>
            </a:endParaRPr>
          </a:p>
        </p:txBody>
      </p:sp>
      <p:sp>
        <p:nvSpPr>
          <p:cNvPr id="61444" name="Slide Number Placeholder 3"/>
          <p:cNvSpPr>
            <a:spLocks noGrp="1"/>
          </p:cNvSpPr>
          <p:nvPr>
            <p:ph type="sldNum" sz="quarter" idx="5"/>
          </p:nvPr>
        </p:nvSpPr>
        <p:spPr>
          <a:noFill/>
        </p:spPr>
        <p:txBody>
          <a:bodyPr/>
          <a:lstStyle/>
          <a:p>
            <a:fld id="{32B54738-7326-40B3-A83E-5B7EFFF2124D}" type="slidenum">
              <a:rPr lang="en-GB" smtClean="0">
                <a:latin typeface="Arial" pitchFamily="34" charset="0"/>
              </a:rPr>
              <a:pPr/>
              <a:t>6</a:t>
            </a:fld>
            <a:endParaRPr lang="en-GB" smtClean="0">
              <a:latin typeface="Arial"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pPr eaLnBrk="1" hangingPunct="1"/>
            <a:endParaRPr lang="en-GB" smtClean="0">
              <a:latin typeface="Arial" pitchFamily="34" charset="0"/>
            </a:endParaRPr>
          </a:p>
        </p:txBody>
      </p:sp>
      <p:sp>
        <p:nvSpPr>
          <p:cNvPr id="61444" name="Slide Number Placeholder 3"/>
          <p:cNvSpPr>
            <a:spLocks noGrp="1"/>
          </p:cNvSpPr>
          <p:nvPr>
            <p:ph type="sldNum" sz="quarter" idx="5"/>
          </p:nvPr>
        </p:nvSpPr>
        <p:spPr>
          <a:noFill/>
        </p:spPr>
        <p:txBody>
          <a:bodyPr/>
          <a:lstStyle/>
          <a:p>
            <a:fld id="{32B54738-7326-40B3-A83E-5B7EFFF2124D}" type="slidenum">
              <a:rPr lang="en-GB" smtClean="0">
                <a:latin typeface="Arial" pitchFamily="34" charset="0"/>
              </a:rPr>
              <a:pPr/>
              <a:t>60</a:t>
            </a:fld>
            <a:endParaRPr lang="en-GB" smtClean="0">
              <a:latin typeface="Arial"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p:spPr>
        <p:txBody>
          <a:bodyPr/>
          <a:lstStyle/>
          <a:p>
            <a:pPr>
              <a:spcBef>
                <a:spcPct val="0"/>
              </a:spcBef>
            </a:pPr>
            <a:endParaRPr lang="en-GB" smtClean="0">
              <a:latin typeface="Arial" pitchFamily="34" charset="0"/>
            </a:endParaRPr>
          </a:p>
        </p:txBody>
      </p:sp>
      <p:sp>
        <p:nvSpPr>
          <p:cNvPr id="58372" name="Slide Number Placeholder 3"/>
          <p:cNvSpPr>
            <a:spLocks noGrp="1"/>
          </p:cNvSpPr>
          <p:nvPr>
            <p:ph type="sldNum" sz="quarter" idx="5"/>
          </p:nvPr>
        </p:nvSpPr>
        <p:spPr>
          <a:noFill/>
        </p:spPr>
        <p:txBody>
          <a:bodyPr/>
          <a:lstStyle/>
          <a:p>
            <a:fld id="{8D417D66-87EB-438B-82DC-DBFA32CDF38F}" type="slidenum">
              <a:rPr lang="en-GB" smtClean="0">
                <a:latin typeface="Arial" pitchFamily="34" charset="0"/>
              </a:rPr>
              <a:pPr/>
              <a:t>61</a:t>
            </a:fld>
            <a:endParaRPr lang="en-GB" smtClean="0">
              <a:latin typeface="Arial"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p:spPr>
        <p:txBody>
          <a:bodyPr/>
          <a:lstStyle/>
          <a:p>
            <a:pPr>
              <a:spcBef>
                <a:spcPct val="0"/>
              </a:spcBef>
            </a:pPr>
            <a:endParaRPr lang="en-GB" smtClean="0">
              <a:latin typeface="Arial" pitchFamily="34" charset="0"/>
            </a:endParaRPr>
          </a:p>
        </p:txBody>
      </p:sp>
      <p:sp>
        <p:nvSpPr>
          <p:cNvPr id="59396" name="Slide Number Placeholder 3"/>
          <p:cNvSpPr>
            <a:spLocks noGrp="1"/>
          </p:cNvSpPr>
          <p:nvPr>
            <p:ph type="sldNum" sz="quarter" idx="5"/>
          </p:nvPr>
        </p:nvSpPr>
        <p:spPr>
          <a:noFill/>
        </p:spPr>
        <p:txBody>
          <a:bodyPr/>
          <a:lstStyle/>
          <a:p>
            <a:fld id="{520C38ED-33BC-4175-B343-35E2A112F978}" type="slidenum">
              <a:rPr lang="en-GB" smtClean="0">
                <a:latin typeface="Arial" pitchFamily="34" charset="0"/>
              </a:rPr>
              <a:pPr/>
              <a:t>62</a:t>
            </a:fld>
            <a:endParaRPr lang="en-GB" smtClean="0">
              <a:latin typeface="Arial"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p:spPr>
        <p:txBody>
          <a:bodyPr/>
          <a:lstStyle/>
          <a:p>
            <a:pPr>
              <a:spcBef>
                <a:spcPct val="0"/>
              </a:spcBef>
            </a:pPr>
            <a:endParaRPr lang="en-GB" smtClean="0">
              <a:latin typeface="Arial" pitchFamily="34" charset="0"/>
            </a:endParaRPr>
          </a:p>
        </p:txBody>
      </p:sp>
      <p:sp>
        <p:nvSpPr>
          <p:cNvPr id="59396" name="Slide Number Placeholder 3"/>
          <p:cNvSpPr>
            <a:spLocks noGrp="1"/>
          </p:cNvSpPr>
          <p:nvPr>
            <p:ph type="sldNum" sz="quarter" idx="5"/>
          </p:nvPr>
        </p:nvSpPr>
        <p:spPr>
          <a:noFill/>
        </p:spPr>
        <p:txBody>
          <a:bodyPr/>
          <a:lstStyle/>
          <a:p>
            <a:fld id="{520C38ED-33BC-4175-B343-35E2A112F978}" type="slidenum">
              <a:rPr lang="en-GB" smtClean="0">
                <a:latin typeface="Arial" pitchFamily="34" charset="0"/>
              </a:rPr>
              <a:pPr/>
              <a:t>63</a:t>
            </a:fld>
            <a:endParaRPr lang="en-GB" smtClean="0">
              <a:latin typeface="Arial"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p:spPr>
        <p:txBody>
          <a:bodyPr/>
          <a:lstStyle/>
          <a:p>
            <a:pPr>
              <a:spcBef>
                <a:spcPct val="0"/>
              </a:spcBef>
            </a:pPr>
            <a:endParaRPr lang="en-GB" smtClean="0">
              <a:latin typeface="Arial" pitchFamily="34" charset="0"/>
            </a:endParaRPr>
          </a:p>
        </p:txBody>
      </p:sp>
      <p:sp>
        <p:nvSpPr>
          <p:cNvPr id="59396" name="Slide Number Placeholder 3"/>
          <p:cNvSpPr>
            <a:spLocks noGrp="1"/>
          </p:cNvSpPr>
          <p:nvPr>
            <p:ph type="sldNum" sz="quarter" idx="5"/>
          </p:nvPr>
        </p:nvSpPr>
        <p:spPr>
          <a:noFill/>
        </p:spPr>
        <p:txBody>
          <a:bodyPr/>
          <a:lstStyle/>
          <a:p>
            <a:fld id="{520C38ED-33BC-4175-B343-35E2A112F978}" type="slidenum">
              <a:rPr lang="en-GB" smtClean="0">
                <a:latin typeface="Arial" pitchFamily="34" charset="0"/>
              </a:rPr>
              <a:pPr/>
              <a:t>64</a:t>
            </a:fld>
            <a:endParaRPr lang="en-GB" smtClean="0">
              <a:latin typeface="Arial"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pPr eaLnBrk="1" hangingPunct="1"/>
            <a:endParaRPr lang="en-GB" smtClean="0">
              <a:latin typeface="Arial" pitchFamily="34" charset="0"/>
            </a:endParaRPr>
          </a:p>
        </p:txBody>
      </p:sp>
      <p:sp>
        <p:nvSpPr>
          <p:cNvPr id="61444" name="Slide Number Placeholder 3"/>
          <p:cNvSpPr>
            <a:spLocks noGrp="1"/>
          </p:cNvSpPr>
          <p:nvPr>
            <p:ph type="sldNum" sz="quarter" idx="5"/>
          </p:nvPr>
        </p:nvSpPr>
        <p:spPr>
          <a:noFill/>
        </p:spPr>
        <p:txBody>
          <a:bodyPr/>
          <a:lstStyle/>
          <a:p>
            <a:fld id="{32B54738-7326-40B3-A83E-5B7EFFF2124D}" type="slidenum">
              <a:rPr lang="en-GB" smtClean="0">
                <a:latin typeface="Arial" pitchFamily="34" charset="0"/>
              </a:rPr>
              <a:pPr/>
              <a:t>65</a:t>
            </a:fld>
            <a:endParaRPr lang="en-GB" smtClean="0">
              <a:latin typeface="Arial"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pPr eaLnBrk="1" hangingPunct="1"/>
            <a:endParaRPr lang="en-GB" smtClean="0">
              <a:latin typeface="Arial" pitchFamily="34" charset="0"/>
            </a:endParaRPr>
          </a:p>
        </p:txBody>
      </p:sp>
      <p:sp>
        <p:nvSpPr>
          <p:cNvPr id="61444" name="Slide Number Placeholder 3"/>
          <p:cNvSpPr>
            <a:spLocks noGrp="1"/>
          </p:cNvSpPr>
          <p:nvPr>
            <p:ph type="sldNum" sz="quarter" idx="5"/>
          </p:nvPr>
        </p:nvSpPr>
        <p:spPr>
          <a:noFill/>
        </p:spPr>
        <p:txBody>
          <a:bodyPr/>
          <a:lstStyle/>
          <a:p>
            <a:fld id="{32B54738-7326-40B3-A83E-5B7EFFF2124D}" type="slidenum">
              <a:rPr lang="en-GB" smtClean="0">
                <a:latin typeface="Arial" pitchFamily="34" charset="0"/>
              </a:rPr>
              <a:pPr/>
              <a:t>66</a:t>
            </a:fld>
            <a:endParaRPr lang="en-GB" smtClean="0">
              <a:latin typeface="Arial"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p:spPr>
        <p:txBody>
          <a:bodyPr/>
          <a:lstStyle/>
          <a:p>
            <a:endParaRPr lang="en-GB" smtClean="0">
              <a:latin typeface="Arial" pitchFamily="34" charset="0"/>
            </a:endParaRPr>
          </a:p>
        </p:txBody>
      </p:sp>
      <p:sp>
        <p:nvSpPr>
          <p:cNvPr id="96260" name="Slide Number Placeholder 3"/>
          <p:cNvSpPr>
            <a:spLocks noGrp="1"/>
          </p:cNvSpPr>
          <p:nvPr>
            <p:ph type="sldNum" sz="quarter" idx="5"/>
          </p:nvPr>
        </p:nvSpPr>
        <p:spPr>
          <a:noFill/>
        </p:spPr>
        <p:txBody>
          <a:bodyPr/>
          <a:lstStyle/>
          <a:p>
            <a:fld id="{CD2B10EF-E4D6-4452-8FC2-AFD81AB0D4D6}" type="slidenum">
              <a:rPr lang="en-US" smtClean="0">
                <a:latin typeface="Arial" pitchFamily="34" charset="0"/>
              </a:rPr>
              <a:pPr/>
              <a:t>67</a:t>
            </a:fld>
            <a:endParaRPr lang="en-US" smtClean="0">
              <a:latin typeface="Arial"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pPr eaLnBrk="1" hangingPunct="1"/>
            <a:endParaRPr lang="en-GB" smtClean="0">
              <a:latin typeface="Arial" pitchFamily="34" charset="0"/>
            </a:endParaRPr>
          </a:p>
        </p:txBody>
      </p:sp>
      <p:sp>
        <p:nvSpPr>
          <p:cNvPr id="61444" name="Slide Number Placeholder 3"/>
          <p:cNvSpPr>
            <a:spLocks noGrp="1"/>
          </p:cNvSpPr>
          <p:nvPr>
            <p:ph type="sldNum" sz="quarter" idx="5"/>
          </p:nvPr>
        </p:nvSpPr>
        <p:spPr>
          <a:noFill/>
        </p:spPr>
        <p:txBody>
          <a:bodyPr/>
          <a:lstStyle/>
          <a:p>
            <a:fld id="{32B54738-7326-40B3-A83E-5B7EFFF2124D}" type="slidenum">
              <a:rPr lang="en-GB" smtClean="0">
                <a:latin typeface="Arial" pitchFamily="34" charset="0"/>
              </a:rPr>
              <a:pPr/>
              <a:t>68</a:t>
            </a:fld>
            <a:endParaRPr lang="en-GB" smtClean="0">
              <a:latin typeface="Arial"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pPr eaLnBrk="1" hangingPunct="1"/>
            <a:endParaRPr lang="en-GB" smtClean="0">
              <a:latin typeface="Arial" pitchFamily="34" charset="0"/>
            </a:endParaRPr>
          </a:p>
        </p:txBody>
      </p:sp>
      <p:sp>
        <p:nvSpPr>
          <p:cNvPr id="61444" name="Slide Number Placeholder 3"/>
          <p:cNvSpPr>
            <a:spLocks noGrp="1"/>
          </p:cNvSpPr>
          <p:nvPr>
            <p:ph type="sldNum" sz="quarter" idx="5"/>
          </p:nvPr>
        </p:nvSpPr>
        <p:spPr>
          <a:noFill/>
        </p:spPr>
        <p:txBody>
          <a:bodyPr/>
          <a:lstStyle/>
          <a:p>
            <a:fld id="{32B54738-7326-40B3-A83E-5B7EFFF2124D}" type="slidenum">
              <a:rPr lang="en-GB" smtClean="0">
                <a:latin typeface="Arial" pitchFamily="34" charset="0"/>
              </a:rPr>
              <a:pPr/>
              <a:t>69</a:t>
            </a:fld>
            <a:endParaRPr lang="en-GB"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pPr eaLnBrk="1" hangingPunct="1"/>
            <a:endParaRPr lang="en-GB" smtClean="0">
              <a:latin typeface="Arial" pitchFamily="34" charset="0"/>
            </a:endParaRPr>
          </a:p>
        </p:txBody>
      </p:sp>
      <p:sp>
        <p:nvSpPr>
          <p:cNvPr id="61444" name="Slide Number Placeholder 3"/>
          <p:cNvSpPr>
            <a:spLocks noGrp="1"/>
          </p:cNvSpPr>
          <p:nvPr>
            <p:ph type="sldNum" sz="quarter" idx="5"/>
          </p:nvPr>
        </p:nvSpPr>
        <p:spPr>
          <a:noFill/>
        </p:spPr>
        <p:txBody>
          <a:bodyPr/>
          <a:lstStyle/>
          <a:p>
            <a:fld id="{32B54738-7326-40B3-A83E-5B7EFFF2124D}" type="slidenum">
              <a:rPr lang="en-GB" smtClean="0">
                <a:latin typeface="Arial" pitchFamily="34" charset="0"/>
              </a:rPr>
              <a:pPr/>
              <a:t>7</a:t>
            </a:fld>
            <a:endParaRPr lang="en-GB" smtClean="0">
              <a:latin typeface="Arial"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a-DK"/>
          </a:p>
        </p:txBody>
      </p:sp>
      <p:sp>
        <p:nvSpPr>
          <p:cNvPr id="4" name="Slide Number Placeholder 3"/>
          <p:cNvSpPr>
            <a:spLocks noGrp="1"/>
          </p:cNvSpPr>
          <p:nvPr>
            <p:ph type="sldNum" sz="quarter" idx="10"/>
          </p:nvPr>
        </p:nvSpPr>
        <p:spPr/>
        <p:txBody>
          <a:bodyPr/>
          <a:lstStyle/>
          <a:p>
            <a:pPr>
              <a:defRPr/>
            </a:pPr>
            <a:fld id="{0E089B6E-8A03-4351-A923-1B743DC4A0CF}" type="slidenum">
              <a:rPr lang="en-US" smtClean="0"/>
              <a:pPr>
                <a:defRPr/>
              </a:pPr>
              <a:t>70</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pPr eaLnBrk="1" hangingPunct="1"/>
            <a:endParaRPr lang="en-GB" smtClean="0">
              <a:latin typeface="Arial" pitchFamily="34" charset="0"/>
            </a:endParaRPr>
          </a:p>
        </p:txBody>
      </p:sp>
      <p:sp>
        <p:nvSpPr>
          <p:cNvPr id="61444" name="Slide Number Placeholder 3"/>
          <p:cNvSpPr>
            <a:spLocks noGrp="1"/>
          </p:cNvSpPr>
          <p:nvPr>
            <p:ph type="sldNum" sz="quarter" idx="5"/>
          </p:nvPr>
        </p:nvSpPr>
        <p:spPr>
          <a:noFill/>
        </p:spPr>
        <p:txBody>
          <a:bodyPr/>
          <a:lstStyle/>
          <a:p>
            <a:fld id="{32B54738-7326-40B3-A83E-5B7EFFF2124D}" type="slidenum">
              <a:rPr lang="en-GB" smtClean="0">
                <a:latin typeface="Arial" pitchFamily="34" charset="0"/>
              </a:rPr>
              <a:pPr/>
              <a:t>71</a:t>
            </a:fld>
            <a:endParaRPr lang="en-GB" smtClean="0">
              <a:latin typeface="Arial"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0E089B6E-8A03-4351-A923-1B743DC4A0CF}" type="slidenum">
              <a:rPr lang="en-US" smtClean="0"/>
              <a:pPr>
                <a:defRPr/>
              </a:pPr>
              <a:t>72</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pPr eaLnBrk="1" hangingPunct="1"/>
            <a:endParaRPr lang="en-GB" smtClean="0">
              <a:latin typeface="Arial" pitchFamily="34" charset="0"/>
            </a:endParaRPr>
          </a:p>
        </p:txBody>
      </p:sp>
      <p:sp>
        <p:nvSpPr>
          <p:cNvPr id="61444" name="Slide Number Placeholder 3"/>
          <p:cNvSpPr>
            <a:spLocks noGrp="1"/>
          </p:cNvSpPr>
          <p:nvPr>
            <p:ph type="sldNum" sz="quarter" idx="5"/>
          </p:nvPr>
        </p:nvSpPr>
        <p:spPr>
          <a:noFill/>
        </p:spPr>
        <p:txBody>
          <a:bodyPr/>
          <a:lstStyle/>
          <a:p>
            <a:fld id="{32B54738-7326-40B3-A83E-5B7EFFF2124D}" type="slidenum">
              <a:rPr lang="en-GB" smtClean="0">
                <a:latin typeface="Arial" pitchFamily="34" charset="0"/>
              </a:rPr>
              <a:pPr/>
              <a:t>73</a:t>
            </a:fld>
            <a:endParaRPr lang="en-GB" smtClean="0">
              <a:latin typeface="Arial" pitchFamily="34"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pPr eaLnBrk="1" hangingPunct="1"/>
            <a:endParaRPr lang="en-GB" smtClean="0">
              <a:latin typeface="Arial" pitchFamily="34" charset="0"/>
            </a:endParaRPr>
          </a:p>
        </p:txBody>
      </p:sp>
      <p:sp>
        <p:nvSpPr>
          <p:cNvPr id="61444" name="Slide Number Placeholder 3"/>
          <p:cNvSpPr>
            <a:spLocks noGrp="1"/>
          </p:cNvSpPr>
          <p:nvPr>
            <p:ph type="sldNum" sz="quarter" idx="5"/>
          </p:nvPr>
        </p:nvSpPr>
        <p:spPr>
          <a:noFill/>
        </p:spPr>
        <p:txBody>
          <a:bodyPr/>
          <a:lstStyle/>
          <a:p>
            <a:fld id="{32B54738-7326-40B3-A83E-5B7EFFF2124D}" type="slidenum">
              <a:rPr lang="en-GB" smtClean="0">
                <a:latin typeface="Arial" pitchFamily="34" charset="0"/>
              </a:rPr>
              <a:pPr/>
              <a:t>74</a:t>
            </a:fld>
            <a:endParaRPr lang="en-GB" smtClean="0">
              <a:latin typeface="Arial"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p:spPr>
        <p:txBody>
          <a:bodyPr/>
          <a:lstStyle/>
          <a:p>
            <a:endParaRPr lang="en-GB" smtClean="0">
              <a:latin typeface="Arial" pitchFamily="34" charset="0"/>
            </a:endParaRPr>
          </a:p>
        </p:txBody>
      </p:sp>
      <p:sp>
        <p:nvSpPr>
          <p:cNvPr id="96260" name="Slide Number Placeholder 3"/>
          <p:cNvSpPr>
            <a:spLocks noGrp="1"/>
          </p:cNvSpPr>
          <p:nvPr>
            <p:ph type="sldNum" sz="quarter" idx="5"/>
          </p:nvPr>
        </p:nvSpPr>
        <p:spPr>
          <a:noFill/>
        </p:spPr>
        <p:txBody>
          <a:bodyPr/>
          <a:lstStyle/>
          <a:p>
            <a:fld id="{CD2B10EF-E4D6-4452-8FC2-AFD81AB0D4D6}" type="slidenum">
              <a:rPr lang="en-US" smtClean="0">
                <a:latin typeface="Arial" pitchFamily="34" charset="0"/>
              </a:rPr>
              <a:pPr/>
              <a:t>75</a:t>
            </a:fld>
            <a:endParaRPr lang="en-US" smtClean="0">
              <a:latin typeface="Arial"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a-DK"/>
          </a:p>
        </p:txBody>
      </p:sp>
      <p:sp>
        <p:nvSpPr>
          <p:cNvPr id="4" name="Slide Number Placeholder 3"/>
          <p:cNvSpPr>
            <a:spLocks noGrp="1"/>
          </p:cNvSpPr>
          <p:nvPr>
            <p:ph type="sldNum" sz="quarter" idx="10"/>
          </p:nvPr>
        </p:nvSpPr>
        <p:spPr/>
        <p:txBody>
          <a:bodyPr/>
          <a:lstStyle/>
          <a:p>
            <a:pPr>
              <a:defRPr/>
            </a:pPr>
            <a:fld id="{0E089B6E-8A03-4351-A923-1B743DC4A0CF}" type="slidenum">
              <a:rPr lang="en-US" smtClean="0"/>
              <a:pPr>
                <a:defRPr/>
              </a:pPr>
              <a:t>76</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pPr eaLnBrk="1" hangingPunct="1"/>
            <a:endParaRPr lang="en-GB" smtClean="0">
              <a:latin typeface="Arial" pitchFamily="34" charset="0"/>
            </a:endParaRPr>
          </a:p>
        </p:txBody>
      </p:sp>
      <p:sp>
        <p:nvSpPr>
          <p:cNvPr id="61444" name="Slide Number Placeholder 3"/>
          <p:cNvSpPr>
            <a:spLocks noGrp="1"/>
          </p:cNvSpPr>
          <p:nvPr>
            <p:ph type="sldNum" sz="quarter" idx="5"/>
          </p:nvPr>
        </p:nvSpPr>
        <p:spPr>
          <a:noFill/>
        </p:spPr>
        <p:txBody>
          <a:bodyPr/>
          <a:lstStyle/>
          <a:p>
            <a:fld id="{32B54738-7326-40B3-A83E-5B7EFFF2124D}" type="slidenum">
              <a:rPr lang="en-GB" smtClean="0">
                <a:latin typeface="Arial" pitchFamily="34" charset="0"/>
              </a:rPr>
              <a:pPr/>
              <a:t>77</a:t>
            </a:fld>
            <a:endParaRPr lang="en-GB" smtClean="0">
              <a:latin typeface="Arial" pitchFamily="34"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p:spPr>
        <p:txBody>
          <a:bodyPr/>
          <a:lstStyle/>
          <a:p>
            <a:endParaRPr lang="en-GB" smtClean="0">
              <a:latin typeface="Arial" pitchFamily="34" charset="0"/>
            </a:endParaRPr>
          </a:p>
        </p:txBody>
      </p:sp>
      <p:sp>
        <p:nvSpPr>
          <p:cNvPr id="96260" name="Slide Number Placeholder 3"/>
          <p:cNvSpPr>
            <a:spLocks noGrp="1"/>
          </p:cNvSpPr>
          <p:nvPr>
            <p:ph type="sldNum" sz="quarter" idx="5"/>
          </p:nvPr>
        </p:nvSpPr>
        <p:spPr>
          <a:noFill/>
        </p:spPr>
        <p:txBody>
          <a:bodyPr/>
          <a:lstStyle/>
          <a:p>
            <a:fld id="{CD2B10EF-E4D6-4452-8FC2-AFD81AB0D4D6}" type="slidenum">
              <a:rPr lang="en-US" smtClean="0">
                <a:latin typeface="Arial" pitchFamily="34" charset="0"/>
              </a:rPr>
              <a:pPr/>
              <a:t>78</a:t>
            </a:fld>
            <a:endParaRPr lang="en-US" smtClean="0">
              <a:latin typeface="Arial" pitchFamily="34"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C87DF480-B4EB-4C2E-861A-1059DFE5E617}" type="slidenum">
              <a:rPr lang="da-DK" smtClean="0"/>
              <a:pPr/>
              <a:t>79</a:t>
            </a:fld>
            <a:endParaRPr lang="da-DK" smtClean="0"/>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p:spPr>
        <p:txBody>
          <a:bodyPr/>
          <a:lstStyle/>
          <a:p>
            <a:pPr eaLnBrk="1" hangingPunct="1"/>
            <a:endParaRPr lang="en-GB"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pPr eaLnBrk="1" hangingPunct="1"/>
            <a:endParaRPr lang="en-GB" smtClean="0">
              <a:latin typeface="Arial" pitchFamily="34" charset="0"/>
            </a:endParaRPr>
          </a:p>
        </p:txBody>
      </p:sp>
      <p:sp>
        <p:nvSpPr>
          <p:cNvPr id="61444" name="Slide Number Placeholder 3"/>
          <p:cNvSpPr>
            <a:spLocks noGrp="1"/>
          </p:cNvSpPr>
          <p:nvPr>
            <p:ph type="sldNum" sz="quarter" idx="5"/>
          </p:nvPr>
        </p:nvSpPr>
        <p:spPr>
          <a:noFill/>
        </p:spPr>
        <p:txBody>
          <a:bodyPr/>
          <a:lstStyle/>
          <a:p>
            <a:fld id="{32B54738-7326-40B3-A83E-5B7EFFF2124D}" type="slidenum">
              <a:rPr lang="en-GB" smtClean="0">
                <a:latin typeface="Arial" pitchFamily="34" charset="0"/>
              </a:rPr>
              <a:pPr/>
              <a:t>8</a:t>
            </a:fld>
            <a:endParaRPr lang="en-GB"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pPr eaLnBrk="1" hangingPunct="1"/>
            <a:endParaRPr lang="en-GB" smtClean="0">
              <a:latin typeface="Arial" pitchFamily="34" charset="0"/>
            </a:endParaRPr>
          </a:p>
        </p:txBody>
      </p:sp>
      <p:sp>
        <p:nvSpPr>
          <p:cNvPr id="61444" name="Slide Number Placeholder 3"/>
          <p:cNvSpPr>
            <a:spLocks noGrp="1"/>
          </p:cNvSpPr>
          <p:nvPr>
            <p:ph type="sldNum" sz="quarter" idx="5"/>
          </p:nvPr>
        </p:nvSpPr>
        <p:spPr>
          <a:noFill/>
        </p:spPr>
        <p:txBody>
          <a:bodyPr/>
          <a:lstStyle/>
          <a:p>
            <a:fld id="{32B54738-7326-40B3-A83E-5B7EFFF2124D}" type="slidenum">
              <a:rPr lang="en-GB" smtClean="0">
                <a:latin typeface="Arial" pitchFamily="34" charset="0"/>
              </a:rPr>
              <a:pPr/>
              <a:t>9</a:t>
            </a:fld>
            <a:endParaRPr lang="en-GB"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gif"/><Relationship Id="rId2" Type="http://schemas.openxmlformats.org/officeDocument/2006/relationships/hyperlink" Target="http://www.dtu.dk/" TargetMode="External"/><Relationship Id="rId1" Type="http://schemas.openxmlformats.org/officeDocument/2006/relationships/slideMaster" Target="../slideMasters/slideMaster1.xml"/><Relationship Id="rId6" Type="http://schemas.openxmlformats.org/officeDocument/2006/relationships/image" Target="../media/image5.gif"/><Relationship Id="rId5" Type="http://schemas.openxmlformats.org/officeDocument/2006/relationships/image" Target="../media/image4.emf"/><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6858000"/>
          </a:xfrm>
          <a:prstGeom prst="rect">
            <a:avLst/>
          </a:prstGeom>
          <a:solidFill>
            <a:schemeClr val="tx1"/>
          </a:solidFill>
          <a:ln w="9525">
            <a:noFill/>
            <a:miter lim="800000"/>
            <a:headEnd/>
            <a:tailEnd/>
          </a:ln>
          <a:effectLst/>
        </p:spPr>
        <p:txBody>
          <a:bodyPr wrap="none" anchor="ctr"/>
          <a:lstStyle/>
          <a:p>
            <a:pPr>
              <a:defRPr/>
            </a:pPr>
            <a:endParaRPr lang="en-GB">
              <a:latin typeface="Arial" charset="0"/>
            </a:endParaRPr>
          </a:p>
        </p:txBody>
      </p:sp>
      <p:sp>
        <p:nvSpPr>
          <p:cNvPr id="5" name="AutoShape 3"/>
          <p:cNvSpPr>
            <a:spLocks noChangeArrowheads="1"/>
          </p:cNvSpPr>
          <p:nvPr/>
        </p:nvSpPr>
        <p:spPr bwMode="auto">
          <a:xfrm>
            <a:off x="107950" y="115888"/>
            <a:ext cx="8928100" cy="6481762"/>
          </a:xfrm>
          <a:prstGeom prst="roundRect">
            <a:avLst>
              <a:gd name="adj" fmla="val 1639"/>
            </a:avLst>
          </a:prstGeom>
          <a:solidFill>
            <a:srgbClr val="FFFFFF"/>
          </a:solidFill>
          <a:ln w="9525">
            <a:solidFill>
              <a:srgbClr val="808080"/>
            </a:solidFill>
            <a:round/>
            <a:headEnd/>
            <a:tailEnd/>
          </a:ln>
          <a:effectLst/>
        </p:spPr>
        <p:txBody>
          <a:bodyPr wrap="none" anchor="ctr"/>
          <a:lstStyle/>
          <a:p>
            <a:pPr>
              <a:defRPr/>
            </a:pPr>
            <a:endParaRPr lang="en-GB">
              <a:latin typeface="Arial" charset="0"/>
            </a:endParaRPr>
          </a:p>
        </p:txBody>
      </p:sp>
      <p:grpSp>
        <p:nvGrpSpPr>
          <p:cNvPr id="6" name="Group 15"/>
          <p:cNvGrpSpPr>
            <a:grpSpLocks/>
          </p:cNvGrpSpPr>
          <p:nvPr/>
        </p:nvGrpSpPr>
        <p:grpSpPr bwMode="auto">
          <a:xfrm>
            <a:off x="107950" y="4941888"/>
            <a:ext cx="8928100" cy="1655762"/>
            <a:chOff x="68" y="3113"/>
            <a:chExt cx="5624" cy="1043"/>
          </a:xfrm>
        </p:grpSpPr>
        <p:sp>
          <p:nvSpPr>
            <p:cNvPr id="7" name="AutoShape 4"/>
            <p:cNvSpPr>
              <a:spLocks noChangeArrowheads="1"/>
            </p:cNvSpPr>
            <p:nvPr/>
          </p:nvSpPr>
          <p:spPr bwMode="auto">
            <a:xfrm>
              <a:off x="68" y="3113"/>
              <a:ext cx="5624" cy="982"/>
            </a:xfrm>
            <a:prstGeom prst="roundRect">
              <a:avLst>
                <a:gd name="adj" fmla="val 0"/>
              </a:avLst>
            </a:prstGeom>
            <a:solidFill>
              <a:srgbClr val="6E8073"/>
            </a:solidFill>
            <a:ln w="9525">
              <a:noFill/>
              <a:round/>
              <a:headEnd/>
              <a:tailEnd/>
            </a:ln>
            <a:effectLst/>
          </p:spPr>
          <p:txBody>
            <a:bodyPr wrap="none" anchor="ctr"/>
            <a:lstStyle/>
            <a:p>
              <a:pPr>
                <a:defRPr/>
              </a:pPr>
              <a:endParaRPr lang="en-GB">
                <a:latin typeface="Arial" charset="0"/>
              </a:endParaRPr>
            </a:p>
          </p:txBody>
        </p:sp>
        <p:sp>
          <p:nvSpPr>
            <p:cNvPr id="8" name="AutoShape 14"/>
            <p:cNvSpPr>
              <a:spLocks noChangeArrowheads="1"/>
            </p:cNvSpPr>
            <p:nvPr userDrawn="1"/>
          </p:nvSpPr>
          <p:spPr bwMode="auto">
            <a:xfrm>
              <a:off x="68" y="4051"/>
              <a:ext cx="5620" cy="105"/>
            </a:xfrm>
            <a:prstGeom prst="roundRect">
              <a:avLst>
                <a:gd name="adj" fmla="val 50000"/>
              </a:avLst>
            </a:prstGeom>
            <a:solidFill>
              <a:srgbClr val="6E8073"/>
            </a:solidFill>
            <a:ln w="9525" algn="ctr">
              <a:solidFill>
                <a:srgbClr val="6E8073"/>
              </a:solidFill>
              <a:round/>
              <a:headEnd/>
              <a:tailEnd/>
            </a:ln>
            <a:effectLst/>
          </p:spPr>
          <p:txBody>
            <a:bodyPr wrap="none" anchor="ctr"/>
            <a:lstStyle/>
            <a:p>
              <a:pPr>
                <a:defRPr/>
              </a:pPr>
              <a:endParaRPr lang="en-GB">
                <a:latin typeface="Arial" charset="0"/>
              </a:endParaRPr>
            </a:p>
          </p:txBody>
        </p:sp>
      </p:grpSp>
      <p:pic>
        <p:nvPicPr>
          <p:cNvPr id="9" name="Picture 18" descr="Danmarks Tekniske Universitet">
            <a:hlinkClick r:id="rId2" tooltip="Danmarks Tekniske Universitet"/>
          </p:cNvPr>
          <p:cNvPicPr>
            <a:picLocks noChangeAspect="1" noChangeArrowheads="1"/>
          </p:cNvPicPr>
          <p:nvPr/>
        </p:nvPicPr>
        <p:blipFill>
          <a:blip r:embed="rId3"/>
          <a:srcRect l="19264" t="19073" r="31169"/>
          <a:stretch>
            <a:fillRect/>
          </a:stretch>
        </p:blipFill>
        <p:spPr bwMode="auto">
          <a:xfrm>
            <a:off x="8572500" y="214313"/>
            <a:ext cx="363538" cy="693737"/>
          </a:xfrm>
          <a:prstGeom prst="rect">
            <a:avLst/>
          </a:prstGeom>
          <a:noFill/>
          <a:ln w="9525">
            <a:noFill/>
            <a:miter lim="800000"/>
            <a:headEnd/>
            <a:tailEnd/>
          </a:ln>
        </p:spPr>
      </p:pic>
      <p:grpSp>
        <p:nvGrpSpPr>
          <p:cNvPr id="10" name="Group 13"/>
          <p:cNvGrpSpPr>
            <a:grpSpLocks noChangeAspect="1"/>
          </p:cNvGrpSpPr>
          <p:nvPr userDrawn="1"/>
        </p:nvGrpSpPr>
        <p:grpSpPr bwMode="auto">
          <a:xfrm>
            <a:off x="7812088" y="188913"/>
            <a:ext cx="619125" cy="288925"/>
            <a:chOff x="1066" y="2478"/>
            <a:chExt cx="3756" cy="1752"/>
          </a:xfrm>
        </p:grpSpPr>
        <p:sp>
          <p:nvSpPr>
            <p:cNvPr id="11" name="Freeform 14"/>
            <p:cNvSpPr>
              <a:spLocks noChangeAspect="1"/>
            </p:cNvSpPr>
            <p:nvPr/>
          </p:nvSpPr>
          <p:spPr bwMode="auto">
            <a:xfrm>
              <a:off x="3406" y="2497"/>
              <a:ext cx="1416" cy="1733"/>
            </a:xfrm>
            <a:custGeom>
              <a:avLst/>
              <a:gdLst/>
              <a:ahLst/>
              <a:cxnLst>
                <a:cxn ang="0">
                  <a:pos x="1010" y="1028"/>
                </a:cxn>
                <a:cxn ang="0">
                  <a:pos x="1010" y="1058"/>
                </a:cxn>
                <a:cxn ang="0">
                  <a:pos x="996" y="1118"/>
                </a:cxn>
                <a:cxn ang="0">
                  <a:pos x="974" y="1172"/>
                </a:cxn>
                <a:cxn ang="0">
                  <a:pos x="942" y="1220"/>
                </a:cxn>
                <a:cxn ang="0">
                  <a:pos x="900" y="1262"/>
                </a:cxn>
                <a:cxn ang="0">
                  <a:pos x="852" y="1294"/>
                </a:cxn>
                <a:cxn ang="0">
                  <a:pos x="798" y="1318"/>
                </a:cxn>
                <a:cxn ang="0">
                  <a:pos x="738" y="1330"/>
                </a:cxn>
                <a:cxn ang="0">
                  <a:pos x="708" y="1330"/>
                </a:cxn>
                <a:cxn ang="0">
                  <a:pos x="646" y="1324"/>
                </a:cxn>
                <a:cxn ang="0">
                  <a:pos x="590" y="1308"/>
                </a:cxn>
                <a:cxn ang="0">
                  <a:pos x="538" y="1280"/>
                </a:cxn>
                <a:cxn ang="0">
                  <a:pos x="492" y="1242"/>
                </a:cxn>
                <a:cxn ang="0">
                  <a:pos x="456" y="1198"/>
                </a:cxn>
                <a:cxn ang="0">
                  <a:pos x="428" y="1146"/>
                </a:cxn>
                <a:cxn ang="0">
                  <a:pos x="410" y="1088"/>
                </a:cxn>
                <a:cxn ang="0">
                  <a:pos x="404" y="1028"/>
                </a:cxn>
                <a:cxn ang="0">
                  <a:pos x="0" y="0"/>
                </a:cxn>
                <a:cxn ang="0">
                  <a:pos x="0" y="1028"/>
                </a:cxn>
                <a:cxn ang="0">
                  <a:pos x="2" y="1100"/>
                </a:cxn>
                <a:cxn ang="0">
                  <a:pos x="14" y="1170"/>
                </a:cxn>
                <a:cxn ang="0">
                  <a:pos x="32" y="1238"/>
                </a:cxn>
                <a:cxn ang="0">
                  <a:pos x="54" y="1304"/>
                </a:cxn>
                <a:cxn ang="0">
                  <a:pos x="84" y="1364"/>
                </a:cxn>
                <a:cxn ang="0">
                  <a:pos x="120" y="1424"/>
                </a:cxn>
                <a:cxn ang="0">
                  <a:pos x="160" y="1478"/>
                </a:cxn>
                <a:cxn ang="0">
                  <a:pos x="206" y="1528"/>
                </a:cxn>
                <a:cxn ang="0">
                  <a:pos x="256" y="1574"/>
                </a:cxn>
                <a:cxn ang="0">
                  <a:pos x="312" y="1614"/>
                </a:cxn>
                <a:cxn ang="0">
                  <a:pos x="370" y="1650"/>
                </a:cxn>
                <a:cxn ang="0">
                  <a:pos x="432" y="1680"/>
                </a:cxn>
                <a:cxn ang="0">
                  <a:pos x="496" y="1704"/>
                </a:cxn>
                <a:cxn ang="0">
                  <a:pos x="564" y="1722"/>
                </a:cxn>
                <a:cxn ang="0">
                  <a:pos x="634" y="1732"/>
                </a:cxn>
                <a:cxn ang="0">
                  <a:pos x="708" y="1736"/>
                </a:cxn>
                <a:cxn ang="0">
                  <a:pos x="744" y="1734"/>
                </a:cxn>
                <a:cxn ang="0">
                  <a:pos x="816" y="1728"/>
                </a:cxn>
                <a:cxn ang="0">
                  <a:pos x="884" y="1714"/>
                </a:cxn>
                <a:cxn ang="0">
                  <a:pos x="950" y="1692"/>
                </a:cxn>
                <a:cxn ang="0">
                  <a:pos x="1014" y="1666"/>
                </a:cxn>
                <a:cxn ang="0">
                  <a:pos x="1074" y="1632"/>
                </a:cxn>
                <a:cxn ang="0">
                  <a:pos x="1130" y="1594"/>
                </a:cxn>
                <a:cxn ang="0">
                  <a:pos x="1184" y="1552"/>
                </a:cxn>
                <a:cxn ang="0">
                  <a:pos x="1232" y="1504"/>
                </a:cxn>
                <a:cxn ang="0">
                  <a:pos x="1274" y="1452"/>
                </a:cxn>
                <a:cxn ang="0">
                  <a:pos x="1312" y="1394"/>
                </a:cxn>
                <a:cxn ang="0">
                  <a:pos x="1346" y="1334"/>
                </a:cxn>
                <a:cxn ang="0">
                  <a:pos x="1372" y="1270"/>
                </a:cxn>
                <a:cxn ang="0">
                  <a:pos x="1392" y="1204"/>
                </a:cxn>
                <a:cxn ang="0">
                  <a:pos x="1406" y="1136"/>
                </a:cxn>
                <a:cxn ang="0">
                  <a:pos x="1414" y="1064"/>
                </a:cxn>
                <a:cxn ang="0">
                  <a:pos x="1416" y="0"/>
                </a:cxn>
              </a:cxnLst>
              <a:rect l="0" t="0" r="r" b="b"/>
              <a:pathLst>
                <a:path w="1416" h="1736">
                  <a:moveTo>
                    <a:pt x="1010" y="0"/>
                  </a:moveTo>
                  <a:lnTo>
                    <a:pt x="1010" y="1028"/>
                  </a:lnTo>
                  <a:lnTo>
                    <a:pt x="1010" y="1028"/>
                  </a:lnTo>
                  <a:lnTo>
                    <a:pt x="1010" y="1058"/>
                  </a:lnTo>
                  <a:lnTo>
                    <a:pt x="1004" y="1088"/>
                  </a:lnTo>
                  <a:lnTo>
                    <a:pt x="996" y="1118"/>
                  </a:lnTo>
                  <a:lnTo>
                    <a:pt x="986" y="1146"/>
                  </a:lnTo>
                  <a:lnTo>
                    <a:pt x="974" y="1172"/>
                  </a:lnTo>
                  <a:lnTo>
                    <a:pt x="958" y="1198"/>
                  </a:lnTo>
                  <a:lnTo>
                    <a:pt x="942" y="1220"/>
                  </a:lnTo>
                  <a:lnTo>
                    <a:pt x="922" y="1242"/>
                  </a:lnTo>
                  <a:lnTo>
                    <a:pt x="900" y="1262"/>
                  </a:lnTo>
                  <a:lnTo>
                    <a:pt x="876" y="1280"/>
                  </a:lnTo>
                  <a:lnTo>
                    <a:pt x="852" y="1294"/>
                  </a:lnTo>
                  <a:lnTo>
                    <a:pt x="826" y="1308"/>
                  </a:lnTo>
                  <a:lnTo>
                    <a:pt x="798" y="1318"/>
                  </a:lnTo>
                  <a:lnTo>
                    <a:pt x="768" y="1324"/>
                  </a:lnTo>
                  <a:lnTo>
                    <a:pt x="738" y="1330"/>
                  </a:lnTo>
                  <a:lnTo>
                    <a:pt x="708" y="1330"/>
                  </a:lnTo>
                  <a:lnTo>
                    <a:pt x="708" y="1330"/>
                  </a:lnTo>
                  <a:lnTo>
                    <a:pt x="676" y="1330"/>
                  </a:lnTo>
                  <a:lnTo>
                    <a:pt x="646" y="1324"/>
                  </a:lnTo>
                  <a:lnTo>
                    <a:pt x="616" y="1318"/>
                  </a:lnTo>
                  <a:lnTo>
                    <a:pt x="590" y="1308"/>
                  </a:lnTo>
                  <a:lnTo>
                    <a:pt x="562" y="1294"/>
                  </a:lnTo>
                  <a:lnTo>
                    <a:pt x="538" y="1280"/>
                  </a:lnTo>
                  <a:lnTo>
                    <a:pt x="514" y="1262"/>
                  </a:lnTo>
                  <a:lnTo>
                    <a:pt x="492" y="1242"/>
                  </a:lnTo>
                  <a:lnTo>
                    <a:pt x="474" y="1220"/>
                  </a:lnTo>
                  <a:lnTo>
                    <a:pt x="456" y="1198"/>
                  </a:lnTo>
                  <a:lnTo>
                    <a:pt x="440" y="1172"/>
                  </a:lnTo>
                  <a:lnTo>
                    <a:pt x="428" y="1146"/>
                  </a:lnTo>
                  <a:lnTo>
                    <a:pt x="418" y="1118"/>
                  </a:lnTo>
                  <a:lnTo>
                    <a:pt x="410" y="1088"/>
                  </a:lnTo>
                  <a:lnTo>
                    <a:pt x="406" y="1058"/>
                  </a:lnTo>
                  <a:lnTo>
                    <a:pt x="404" y="1028"/>
                  </a:lnTo>
                  <a:lnTo>
                    <a:pt x="404" y="0"/>
                  </a:lnTo>
                  <a:lnTo>
                    <a:pt x="0" y="0"/>
                  </a:lnTo>
                  <a:lnTo>
                    <a:pt x="0" y="1028"/>
                  </a:lnTo>
                  <a:lnTo>
                    <a:pt x="0" y="1028"/>
                  </a:lnTo>
                  <a:lnTo>
                    <a:pt x="0" y="1064"/>
                  </a:lnTo>
                  <a:lnTo>
                    <a:pt x="2" y="1100"/>
                  </a:lnTo>
                  <a:lnTo>
                    <a:pt x="8" y="1136"/>
                  </a:lnTo>
                  <a:lnTo>
                    <a:pt x="14" y="1170"/>
                  </a:lnTo>
                  <a:lnTo>
                    <a:pt x="22" y="1204"/>
                  </a:lnTo>
                  <a:lnTo>
                    <a:pt x="32" y="1238"/>
                  </a:lnTo>
                  <a:lnTo>
                    <a:pt x="42" y="1270"/>
                  </a:lnTo>
                  <a:lnTo>
                    <a:pt x="54" y="1304"/>
                  </a:lnTo>
                  <a:lnTo>
                    <a:pt x="70" y="1334"/>
                  </a:lnTo>
                  <a:lnTo>
                    <a:pt x="84" y="1364"/>
                  </a:lnTo>
                  <a:lnTo>
                    <a:pt x="102" y="1394"/>
                  </a:lnTo>
                  <a:lnTo>
                    <a:pt x="120" y="1424"/>
                  </a:lnTo>
                  <a:lnTo>
                    <a:pt x="140" y="1452"/>
                  </a:lnTo>
                  <a:lnTo>
                    <a:pt x="160" y="1478"/>
                  </a:lnTo>
                  <a:lnTo>
                    <a:pt x="184" y="1504"/>
                  </a:lnTo>
                  <a:lnTo>
                    <a:pt x="206" y="1528"/>
                  </a:lnTo>
                  <a:lnTo>
                    <a:pt x="232" y="1552"/>
                  </a:lnTo>
                  <a:lnTo>
                    <a:pt x="256" y="1574"/>
                  </a:lnTo>
                  <a:lnTo>
                    <a:pt x="284" y="1594"/>
                  </a:lnTo>
                  <a:lnTo>
                    <a:pt x="312" y="1614"/>
                  </a:lnTo>
                  <a:lnTo>
                    <a:pt x="340" y="1632"/>
                  </a:lnTo>
                  <a:lnTo>
                    <a:pt x="370" y="1650"/>
                  </a:lnTo>
                  <a:lnTo>
                    <a:pt x="400" y="1666"/>
                  </a:lnTo>
                  <a:lnTo>
                    <a:pt x="432" y="1680"/>
                  </a:lnTo>
                  <a:lnTo>
                    <a:pt x="464" y="1692"/>
                  </a:lnTo>
                  <a:lnTo>
                    <a:pt x="496" y="1704"/>
                  </a:lnTo>
                  <a:lnTo>
                    <a:pt x="530" y="1714"/>
                  </a:lnTo>
                  <a:lnTo>
                    <a:pt x="564" y="1722"/>
                  </a:lnTo>
                  <a:lnTo>
                    <a:pt x="600" y="1728"/>
                  </a:lnTo>
                  <a:lnTo>
                    <a:pt x="634" y="1732"/>
                  </a:lnTo>
                  <a:lnTo>
                    <a:pt x="670" y="1734"/>
                  </a:lnTo>
                  <a:lnTo>
                    <a:pt x="708" y="1736"/>
                  </a:lnTo>
                  <a:lnTo>
                    <a:pt x="708" y="1736"/>
                  </a:lnTo>
                  <a:lnTo>
                    <a:pt x="744" y="1734"/>
                  </a:lnTo>
                  <a:lnTo>
                    <a:pt x="780" y="1732"/>
                  </a:lnTo>
                  <a:lnTo>
                    <a:pt x="816" y="1728"/>
                  </a:lnTo>
                  <a:lnTo>
                    <a:pt x="850" y="1722"/>
                  </a:lnTo>
                  <a:lnTo>
                    <a:pt x="884" y="1714"/>
                  </a:lnTo>
                  <a:lnTo>
                    <a:pt x="918" y="1704"/>
                  </a:lnTo>
                  <a:lnTo>
                    <a:pt x="950" y="1692"/>
                  </a:lnTo>
                  <a:lnTo>
                    <a:pt x="982" y="1680"/>
                  </a:lnTo>
                  <a:lnTo>
                    <a:pt x="1014" y="1666"/>
                  </a:lnTo>
                  <a:lnTo>
                    <a:pt x="1044" y="1650"/>
                  </a:lnTo>
                  <a:lnTo>
                    <a:pt x="1074" y="1632"/>
                  </a:lnTo>
                  <a:lnTo>
                    <a:pt x="1104" y="1614"/>
                  </a:lnTo>
                  <a:lnTo>
                    <a:pt x="1130" y="1594"/>
                  </a:lnTo>
                  <a:lnTo>
                    <a:pt x="1158" y="1574"/>
                  </a:lnTo>
                  <a:lnTo>
                    <a:pt x="1184" y="1552"/>
                  </a:lnTo>
                  <a:lnTo>
                    <a:pt x="1208" y="1528"/>
                  </a:lnTo>
                  <a:lnTo>
                    <a:pt x="1232" y="1504"/>
                  </a:lnTo>
                  <a:lnTo>
                    <a:pt x="1254" y="1478"/>
                  </a:lnTo>
                  <a:lnTo>
                    <a:pt x="1274" y="1452"/>
                  </a:lnTo>
                  <a:lnTo>
                    <a:pt x="1294" y="1424"/>
                  </a:lnTo>
                  <a:lnTo>
                    <a:pt x="1312" y="1394"/>
                  </a:lnTo>
                  <a:lnTo>
                    <a:pt x="1330" y="1364"/>
                  </a:lnTo>
                  <a:lnTo>
                    <a:pt x="1346" y="1334"/>
                  </a:lnTo>
                  <a:lnTo>
                    <a:pt x="1360" y="1304"/>
                  </a:lnTo>
                  <a:lnTo>
                    <a:pt x="1372" y="1270"/>
                  </a:lnTo>
                  <a:lnTo>
                    <a:pt x="1384" y="1238"/>
                  </a:lnTo>
                  <a:lnTo>
                    <a:pt x="1392" y="1204"/>
                  </a:lnTo>
                  <a:lnTo>
                    <a:pt x="1400" y="1170"/>
                  </a:lnTo>
                  <a:lnTo>
                    <a:pt x="1406" y="1136"/>
                  </a:lnTo>
                  <a:lnTo>
                    <a:pt x="1412" y="1100"/>
                  </a:lnTo>
                  <a:lnTo>
                    <a:pt x="1414" y="1064"/>
                  </a:lnTo>
                  <a:lnTo>
                    <a:pt x="1416" y="1028"/>
                  </a:lnTo>
                  <a:lnTo>
                    <a:pt x="1416" y="0"/>
                  </a:lnTo>
                  <a:lnTo>
                    <a:pt x="1010" y="0"/>
                  </a:lnTo>
                  <a:close/>
                </a:path>
              </a:pathLst>
            </a:custGeom>
            <a:solidFill>
              <a:srgbClr val="006633"/>
            </a:solidFill>
            <a:ln w="9525">
              <a:noFill/>
              <a:round/>
              <a:headEnd/>
              <a:tailEnd/>
            </a:ln>
          </p:spPr>
          <p:txBody>
            <a:bodyPr/>
            <a:lstStyle/>
            <a:p>
              <a:pPr>
                <a:defRPr/>
              </a:pPr>
              <a:endParaRPr lang="da-DK" sz="1800">
                <a:latin typeface="Arial" charset="0"/>
                <a:cs typeface="Arial" charset="0"/>
              </a:endParaRPr>
            </a:p>
          </p:txBody>
        </p:sp>
        <p:sp>
          <p:nvSpPr>
            <p:cNvPr id="12" name="Rectangle 15"/>
            <p:cNvSpPr>
              <a:spLocks noChangeAspect="1" noChangeArrowheads="1"/>
            </p:cNvSpPr>
            <p:nvPr/>
          </p:nvSpPr>
          <p:spPr bwMode="auto">
            <a:xfrm>
              <a:off x="1066" y="2497"/>
              <a:ext cx="404" cy="1713"/>
            </a:xfrm>
            <a:prstGeom prst="rect">
              <a:avLst/>
            </a:prstGeom>
            <a:solidFill>
              <a:srgbClr val="006633"/>
            </a:solidFill>
            <a:ln w="9525">
              <a:noFill/>
              <a:miter lim="800000"/>
              <a:headEnd/>
              <a:tailEnd/>
            </a:ln>
          </p:spPr>
          <p:txBody>
            <a:bodyPr/>
            <a:lstStyle/>
            <a:p>
              <a:pPr>
                <a:defRPr/>
              </a:pPr>
              <a:endParaRPr lang="da-DK" sz="1800">
                <a:latin typeface="Arial" charset="0"/>
                <a:cs typeface="Arial" charset="0"/>
              </a:endParaRPr>
            </a:p>
          </p:txBody>
        </p:sp>
        <p:sp>
          <p:nvSpPr>
            <p:cNvPr id="13" name="Freeform 16"/>
            <p:cNvSpPr>
              <a:spLocks noChangeAspect="1"/>
            </p:cNvSpPr>
            <p:nvPr/>
          </p:nvSpPr>
          <p:spPr bwMode="auto">
            <a:xfrm>
              <a:off x="1779" y="2478"/>
              <a:ext cx="1416" cy="1733"/>
            </a:xfrm>
            <a:custGeom>
              <a:avLst/>
              <a:gdLst/>
              <a:ahLst/>
              <a:cxnLst>
                <a:cxn ang="0">
                  <a:pos x="744" y="1414"/>
                </a:cxn>
                <a:cxn ang="0">
                  <a:pos x="850" y="1402"/>
                </a:cxn>
                <a:cxn ang="0">
                  <a:pos x="950" y="1372"/>
                </a:cxn>
                <a:cxn ang="0">
                  <a:pos x="1044" y="1330"/>
                </a:cxn>
                <a:cxn ang="0">
                  <a:pos x="1130" y="1274"/>
                </a:cxn>
                <a:cxn ang="0">
                  <a:pos x="1208" y="1208"/>
                </a:cxn>
                <a:cxn ang="0">
                  <a:pos x="1274" y="1132"/>
                </a:cxn>
                <a:cxn ang="0">
                  <a:pos x="1330" y="1046"/>
                </a:cxn>
                <a:cxn ang="0">
                  <a:pos x="1372" y="952"/>
                </a:cxn>
                <a:cxn ang="0">
                  <a:pos x="1400" y="850"/>
                </a:cxn>
                <a:cxn ang="0">
                  <a:pos x="1414" y="744"/>
                </a:cxn>
                <a:cxn ang="0">
                  <a:pos x="1414" y="672"/>
                </a:cxn>
                <a:cxn ang="0">
                  <a:pos x="1400" y="566"/>
                </a:cxn>
                <a:cxn ang="0">
                  <a:pos x="1372" y="464"/>
                </a:cxn>
                <a:cxn ang="0">
                  <a:pos x="1330" y="370"/>
                </a:cxn>
                <a:cxn ang="0">
                  <a:pos x="1274" y="284"/>
                </a:cxn>
                <a:cxn ang="0">
                  <a:pos x="1208" y="208"/>
                </a:cxn>
                <a:cxn ang="0">
                  <a:pos x="1130" y="140"/>
                </a:cxn>
                <a:cxn ang="0">
                  <a:pos x="1044" y="86"/>
                </a:cxn>
                <a:cxn ang="0">
                  <a:pos x="950" y="42"/>
                </a:cxn>
                <a:cxn ang="0">
                  <a:pos x="850" y="14"/>
                </a:cxn>
                <a:cxn ang="0">
                  <a:pos x="744" y="0"/>
                </a:cxn>
                <a:cxn ang="0">
                  <a:pos x="670" y="0"/>
                </a:cxn>
                <a:cxn ang="0">
                  <a:pos x="564" y="14"/>
                </a:cxn>
                <a:cxn ang="0">
                  <a:pos x="464" y="42"/>
                </a:cxn>
                <a:cxn ang="0">
                  <a:pos x="370" y="86"/>
                </a:cxn>
                <a:cxn ang="0">
                  <a:pos x="284" y="140"/>
                </a:cxn>
                <a:cxn ang="0">
                  <a:pos x="206" y="208"/>
                </a:cxn>
                <a:cxn ang="0">
                  <a:pos x="140" y="284"/>
                </a:cxn>
                <a:cxn ang="0">
                  <a:pos x="84" y="370"/>
                </a:cxn>
                <a:cxn ang="0">
                  <a:pos x="42" y="464"/>
                </a:cxn>
                <a:cxn ang="0">
                  <a:pos x="14" y="566"/>
                </a:cxn>
                <a:cxn ang="0">
                  <a:pos x="0" y="672"/>
                </a:cxn>
                <a:cxn ang="0">
                  <a:pos x="404" y="1736"/>
                </a:cxn>
                <a:cxn ang="0">
                  <a:pos x="406" y="676"/>
                </a:cxn>
                <a:cxn ang="0">
                  <a:pos x="428" y="590"/>
                </a:cxn>
                <a:cxn ang="0">
                  <a:pos x="474" y="514"/>
                </a:cxn>
                <a:cxn ang="0">
                  <a:pos x="538" y="456"/>
                </a:cxn>
                <a:cxn ang="0">
                  <a:pos x="618" y="418"/>
                </a:cxn>
                <a:cxn ang="0">
                  <a:pos x="708" y="404"/>
                </a:cxn>
                <a:cxn ang="0">
                  <a:pos x="768" y="410"/>
                </a:cxn>
                <a:cxn ang="0">
                  <a:pos x="852" y="442"/>
                </a:cxn>
                <a:cxn ang="0">
                  <a:pos x="922" y="494"/>
                </a:cxn>
                <a:cxn ang="0">
                  <a:pos x="974" y="564"/>
                </a:cxn>
                <a:cxn ang="0">
                  <a:pos x="1004" y="646"/>
                </a:cxn>
                <a:cxn ang="0">
                  <a:pos x="1010" y="708"/>
                </a:cxn>
                <a:cxn ang="0">
                  <a:pos x="998" y="798"/>
                </a:cxn>
                <a:cxn ang="0">
                  <a:pos x="958" y="878"/>
                </a:cxn>
                <a:cxn ang="0">
                  <a:pos x="900" y="942"/>
                </a:cxn>
                <a:cxn ang="0">
                  <a:pos x="826" y="988"/>
                </a:cxn>
                <a:cxn ang="0">
                  <a:pos x="738" y="1010"/>
                </a:cxn>
                <a:cxn ang="0">
                  <a:pos x="606" y="1012"/>
                </a:cxn>
                <a:cxn ang="0">
                  <a:pos x="656" y="1414"/>
                </a:cxn>
              </a:cxnLst>
              <a:rect l="0" t="0" r="r" b="b"/>
              <a:pathLst>
                <a:path w="1416" h="1736">
                  <a:moveTo>
                    <a:pt x="708" y="1416"/>
                  </a:moveTo>
                  <a:lnTo>
                    <a:pt x="708" y="1416"/>
                  </a:lnTo>
                  <a:lnTo>
                    <a:pt x="744" y="1414"/>
                  </a:lnTo>
                  <a:lnTo>
                    <a:pt x="780" y="1412"/>
                  </a:lnTo>
                  <a:lnTo>
                    <a:pt x="816" y="1408"/>
                  </a:lnTo>
                  <a:lnTo>
                    <a:pt x="850" y="1402"/>
                  </a:lnTo>
                  <a:lnTo>
                    <a:pt x="884" y="1394"/>
                  </a:lnTo>
                  <a:lnTo>
                    <a:pt x="918" y="1384"/>
                  </a:lnTo>
                  <a:lnTo>
                    <a:pt x="950" y="1372"/>
                  </a:lnTo>
                  <a:lnTo>
                    <a:pt x="982" y="1360"/>
                  </a:lnTo>
                  <a:lnTo>
                    <a:pt x="1014" y="1346"/>
                  </a:lnTo>
                  <a:lnTo>
                    <a:pt x="1044" y="1330"/>
                  </a:lnTo>
                  <a:lnTo>
                    <a:pt x="1074" y="1314"/>
                  </a:lnTo>
                  <a:lnTo>
                    <a:pt x="1104" y="1294"/>
                  </a:lnTo>
                  <a:lnTo>
                    <a:pt x="1130" y="1274"/>
                  </a:lnTo>
                  <a:lnTo>
                    <a:pt x="1158" y="1254"/>
                  </a:lnTo>
                  <a:lnTo>
                    <a:pt x="1184" y="1232"/>
                  </a:lnTo>
                  <a:lnTo>
                    <a:pt x="1208" y="1208"/>
                  </a:lnTo>
                  <a:lnTo>
                    <a:pt x="1232" y="1184"/>
                  </a:lnTo>
                  <a:lnTo>
                    <a:pt x="1254" y="1158"/>
                  </a:lnTo>
                  <a:lnTo>
                    <a:pt x="1274" y="1132"/>
                  </a:lnTo>
                  <a:lnTo>
                    <a:pt x="1294" y="1104"/>
                  </a:lnTo>
                  <a:lnTo>
                    <a:pt x="1312" y="1074"/>
                  </a:lnTo>
                  <a:lnTo>
                    <a:pt x="1330" y="1046"/>
                  </a:lnTo>
                  <a:lnTo>
                    <a:pt x="1346" y="1014"/>
                  </a:lnTo>
                  <a:lnTo>
                    <a:pt x="1360" y="984"/>
                  </a:lnTo>
                  <a:lnTo>
                    <a:pt x="1372" y="952"/>
                  </a:lnTo>
                  <a:lnTo>
                    <a:pt x="1384" y="918"/>
                  </a:lnTo>
                  <a:lnTo>
                    <a:pt x="1392" y="884"/>
                  </a:lnTo>
                  <a:lnTo>
                    <a:pt x="1400" y="850"/>
                  </a:lnTo>
                  <a:lnTo>
                    <a:pt x="1408" y="816"/>
                  </a:lnTo>
                  <a:lnTo>
                    <a:pt x="1412" y="780"/>
                  </a:lnTo>
                  <a:lnTo>
                    <a:pt x="1414" y="744"/>
                  </a:lnTo>
                  <a:lnTo>
                    <a:pt x="1416" y="708"/>
                  </a:lnTo>
                  <a:lnTo>
                    <a:pt x="1416" y="708"/>
                  </a:lnTo>
                  <a:lnTo>
                    <a:pt x="1414" y="672"/>
                  </a:lnTo>
                  <a:lnTo>
                    <a:pt x="1412" y="636"/>
                  </a:lnTo>
                  <a:lnTo>
                    <a:pt x="1408" y="600"/>
                  </a:lnTo>
                  <a:lnTo>
                    <a:pt x="1400" y="566"/>
                  </a:lnTo>
                  <a:lnTo>
                    <a:pt x="1392" y="530"/>
                  </a:lnTo>
                  <a:lnTo>
                    <a:pt x="1384" y="498"/>
                  </a:lnTo>
                  <a:lnTo>
                    <a:pt x="1372" y="464"/>
                  </a:lnTo>
                  <a:lnTo>
                    <a:pt x="1360" y="432"/>
                  </a:lnTo>
                  <a:lnTo>
                    <a:pt x="1346" y="400"/>
                  </a:lnTo>
                  <a:lnTo>
                    <a:pt x="1330" y="370"/>
                  </a:lnTo>
                  <a:lnTo>
                    <a:pt x="1312" y="340"/>
                  </a:lnTo>
                  <a:lnTo>
                    <a:pt x="1294" y="312"/>
                  </a:lnTo>
                  <a:lnTo>
                    <a:pt x="1274" y="284"/>
                  </a:lnTo>
                  <a:lnTo>
                    <a:pt x="1254" y="258"/>
                  </a:lnTo>
                  <a:lnTo>
                    <a:pt x="1232" y="232"/>
                  </a:lnTo>
                  <a:lnTo>
                    <a:pt x="1208" y="208"/>
                  </a:lnTo>
                  <a:lnTo>
                    <a:pt x="1184" y="184"/>
                  </a:lnTo>
                  <a:lnTo>
                    <a:pt x="1158" y="162"/>
                  </a:lnTo>
                  <a:lnTo>
                    <a:pt x="1130" y="140"/>
                  </a:lnTo>
                  <a:lnTo>
                    <a:pt x="1104" y="120"/>
                  </a:lnTo>
                  <a:lnTo>
                    <a:pt x="1074" y="102"/>
                  </a:lnTo>
                  <a:lnTo>
                    <a:pt x="1044" y="86"/>
                  </a:lnTo>
                  <a:lnTo>
                    <a:pt x="1014" y="70"/>
                  </a:lnTo>
                  <a:lnTo>
                    <a:pt x="982" y="56"/>
                  </a:lnTo>
                  <a:lnTo>
                    <a:pt x="950" y="42"/>
                  </a:lnTo>
                  <a:lnTo>
                    <a:pt x="918" y="32"/>
                  </a:lnTo>
                  <a:lnTo>
                    <a:pt x="884" y="22"/>
                  </a:lnTo>
                  <a:lnTo>
                    <a:pt x="850" y="14"/>
                  </a:lnTo>
                  <a:lnTo>
                    <a:pt x="816" y="8"/>
                  </a:lnTo>
                  <a:lnTo>
                    <a:pt x="780" y="4"/>
                  </a:lnTo>
                  <a:lnTo>
                    <a:pt x="744" y="0"/>
                  </a:lnTo>
                  <a:lnTo>
                    <a:pt x="708" y="0"/>
                  </a:lnTo>
                  <a:lnTo>
                    <a:pt x="708" y="0"/>
                  </a:lnTo>
                  <a:lnTo>
                    <a:pt x="670" y="0"/>
                  </a:lnTo>
                  <a:lnTo>
                    <a:pt x="634" y="4"/>
                  </a:lnTo>
                  <a:lnTo>
                    <a:pt x="600" y="8"/>
                  </a:lnTo>
                  <a:lnTo>
                    <a:pt x="564" y="14"/>
                  </a:lnTo>
                  <a:lnTo>
                    <a:pt x="530" y="22"/>
                  </a:lnTo>
                  <a:lnTo>
                    <a:pt x="496" y="32"/>
                  </a:lnTo>
                  <a:lnTo>
                    <a:pt x="464" y="42"/>
                  </a:lnTo>
                  <a:lnTo>
                    <a:pt x="432" y="56"/>
                  </a:lnTo>
                  <a:lnTo>
                    <a:pt x="400" y="70"/>
                  </a:lnTo>
                  <a:lnTo>
                    <a:pt x="370" y="86"/>
                  </a:lnTo>
                  <a:lnTo>
                    <a:pt x="340" y="102"/>
                  </a:lnTo>
                  <a:lnTo>
                    <a:pt x="312" y="120"/>
                  </a:lnTo>
                  <a:lnTo>
                    <a:pt x="284" y="140"/>
                  </a:lnTo>
                  <a:lnTo>
                    <a:pt x="258" y="162"/>
                  </a:lnTo>
                  <a:lnTo>
                    <a:pt x="232" y="184"/>
                  </a:lnTo>
                  <a:lnTo>
                    <a:pt x="206" y="208"/>
                  </a:lnTo>
                  <a:lnTo>
                    <a:pt x="184" y="232"/>
                  </a:lnTo>
                  <a:lnTo>
                    <a:pt x="162" y="258"/>
                  </a:lnTo>
                  <a:lnTo>
                    <a:pt x="140" y="284"/>
                  </a:lnTo>
                  <a:lnTo>
                    <a:pt x="120" y="312"/>
                  </a:lnTo>
                  <a:lnTo>
                    <a:pt x="102" y="340"/>
                  </a:lnTo>
                  <a:lnTo>
                    <a:pt x="84" y="370"/>
                  </a:lnTo>
                  <a:lnTo>
                    <a:pt x="70" y="400"/>
                  </a:lnTo>
                  <a:lnTo>
                    <a:pt x="56" y="432"/>
                  </a:lnTo>
                  <a:lnTo>
                    <a:pt x="42" y="464"/>
                  </a:lnTo>
                  <a:lnTo>
                    <a:pt x="32" y="498"/>
                  </a:lnTo>
                  <a:lnTo>
                    <a:pt x="22" y="530"/>
                  </a:lnTo>
                  <a:lnTo>
                    <a:pt x="14" y="566"/>
                  </a:lnTo>
                  <a:lnTo>
                    <a:pt x="8" y="600"/>
                  </a:lnTo>
                  <a:lnTo>
                    <a:pt x="4" y="636"/>
                  </a:lnTo>
                  <a:lnTo>
                    <a:pt x="0" y="672"/>
                  </a:lnTo>
                  <a:lnTo>
                    <a:pt x="0" y="708"/>
                  </a:lnTo>
                  <a:lnTo>
                    <a:pt x="0" y="1736"/>
                  </a:lnTo>
                  <a:lnTo>
                    <a:pt x="404" y="1736"/>
                  </a:lnTo>
                  <a:lnTo>
                    <a:pt x="404" y="708"/>
                  </a:lnTo>
                  <a:lnTo>
                    <a:pt x="404" y="708"/>
                  </a:lnTo>
                  <a:lnTo>
                    <a:pt x="406" y="676"/>
                  </a:lnTo>
                  <a:lnTo>
                    <a:pt x="410" y="646"/>
                  </a:lnTo>
                  <a:lnTo>
                    <a:pt x="418" y="618"/>
                  </a:lnTo>
                  <a:lnTo>
                    <a:pt x="428" y="590"/>
                  </a:lnTo>
                  <a:lnTo>
                    <a:pt x="440" y="564"/>
                  </a:lnTo>
                  <a:lnTo>
                    <a:pt x="456" y="538"/>
                  </a:lnTo>
                  <a:lnTo>
                    <a:pt x="474" y="514"/>
                  </a:lnTo>
                  <a:lnTo>
                    <a:pt x="492" y="494"/>
                  </a:lnTo>
                  <a:lnTo>
                    <a:pt x="514" y="474"/>
                  </a:lnTo>
                  <a:lnTo>
                    <a:pt x="538" y="456"/>
                  </a:lnTo>
                  <a:lnTo>
                    <a:pt x="562" y="442"/>
                  </a:lnTo>
                  <a:lnTo>
                    <a:pt x="590" y="428"/>
                  </a:lnTo>
                  <a:lnTo>
                    <a:pt x="618" y="418"/>
                  </a:lnTo>
                  <a:lnTo>
                    <a:pt x="646" y="410"/>
                  </a:lnTo>
                  <a:lnTo>
                    <a:pt x="676" y="406"/>
                  </a:lnTo>
                  <a:lnTo>
                    <a:pt x="708" y="404"/>
                  </a:lnTo>
                  <a:lnTo>
                    <a:pt x="708" y="404"/>
                  </a:lnTo>
                  <a:lnTo>
                    <a:pt x="738" y="406"/>
                  </a:lnTo>
                  <a:lnTo>
                    <a:pt x="768" y="410"/>
                  </a:lnTo>
                  <a:lnTo>
                    <a:pt x="798" y="418"/>
                  </a:lnTo>
                  <a:lnTo>
                    <a:pt x="826" y="428"/>
                  </a:lnTo>
                  <a:lnTo>
                    <a:pt x="852" y="442"/>
                  </a:lnTo>
                  <a:lnTo>
                    <a:pt x="878" y="456"/>
                  </a:lnTo>
                  <a:lnTo>
                    <a:pt x="900" y="474"/>
                  </a:lnTo>
                  <a:lnTo>
                    <a:pt x="922" y="494"/>
                  </a:lnTo>
                  <a:lnTo>
                    <a:pt x="942" y="514"/>
                  </a:lnTo>
                  <a:lnTo>
                    <a:pt x="958" y="538"/>
                  </a:lnTo>
                  <a:lnTo>
                    <a:pt x="974" y="564"/>
                  </a:lnTo>
                  <a:lnTo>
                    <a:pt x="986" y="590"/>
                  </a:lnTo>
                  <a:lnTo>
                    <a:pt x="998" y="618"/>
                  </a:lnTo>
                  <a:lnTo>
                    <a:pt x="1004" y="646"/>
                  </a:lnTo>
                  <a:lnTo>
                    <a:pt x="1010" y="676"/>
                  </a:lnTo>
                  <a:lnTo>
                    <a:pt x="1010" y="708"/>
                  </a:lnTo>
                  <a:lnTo>
                    <a:pt x="1010" y="708"/>
                  </a:lnTo>
                  <a:lnTo>
                    <a:pt x="1010" y="738"/>
                  </a:lnTo>
                  <a:lnTo>
                    <a:pt x="1004" y="768"/>
                  </a:lnTo>
                  <a:lnTo>
                    <a:pt x="998" y="798"/>
                  </a:lnTo>
                  <a:lnTo>
                    <a:pt x="986" y="826"/>
                  </a:lnTo>
                  <a:lnTo>
                    <a:pt x="974" y="852"/>
                  </a:lnTo>
                  <a:lnTo>
                    <a:pt x="958" y="878"/>
                  </a:lnTo>
                  <a:lnTo>
                    <a:pt x="942" y="900"/>
                  </a:lnTo>
                  <a:lnTo>
                    <a:pt x="922" y="922"/>
                  </a:lnTo>
                  <a:lnTo>
                    <a:pt x="900" y="942"/>
                  </a:lnTo>
                  <a:lnTo>
                    <a:pt x="878" y="960"/>
                  </a:lnTo>
                  <a:lnTo>
                    <a:pt x="852" y="974"/>
                  </a:lnTo>
                  <a:lnTo>
                    <a:pt x="826" y="988"/>
                  </a:lnTo>
                  <a:lnTo>
                    <a:pt x="798" y="998"/>
                  </a:lnTo>
                  <a:lnTo>
                    <a:pt x="768" y="1004"/>
                  </a:lnTo>
                  <a:lnTo>
                    <a:pt x="738" y="1010"/>
                  </a:lnTo>
                  <a:lnTo>
                    <a:pt x="708" y="1012"/>
                  </a:lnTo>
                  <a:lnTo>
                    <a:pt x="708" y="1012"/>
                  </a:lnTo>
                  <a:lnTo>
                    <a:pt x="606" y="1012"/>
                  </a:lnTo>
                  <a:lnTo>
                    <a:pt x="606" y="1408"/>
                  </a:lnTo>
                  <a:lnTo>
                    <a:pt x="606" y="1408"/>
                  </a:lnTo>
                  <a:lnTo>
                    <a:pt x="656" y="1414"/>
                  </a:lnTo>
                  <a:lnTo>
                    <a:pt x="708" y="1416"/>
                  </a:lnTo>
                  <a:lnTo>
                    <a:pt x="708" y="1416"/>
                  </a:lnTo>
                  <a:close/>
                </a:path>
              </a:pathLst>
            </a:custGeom>
            <a:solidFill>
              <a:srgbClr val="006633"/>
            </a:solidFill>
            <a:ln w="9525">
              <a:noFill/>
              <a:round/>
              <a:headEnd/>
              <a:tailEnd/>
            </a:ln>
          </p:spPr>
          <p:txBody>
            <a:bodyPr/>
            <a:lstStyle/>
            <a:p>
              <a:pPr>
                <a:defRPr/>
              </a:pPr>
              <a:endParaRPr lang="da-DK" sz="1800">
                <a:latin typeface="Arial" charset="0"/>
                <a:cs typeface="Arial" charset="0"/>
              </a:endParaRPr>
            </a:p>
          </p:txBody>
        </p:sp>
      </p:grpSp>
      <p:sp>
        <p:nvSpPr>
          <p:cNvPr id="5125" name="Rectangle 5"/>
          <p:cNvSpPr>
            <a:spLocks noGrp="1" noChangeArrowheads="1"/>
          </p:cNvSpPr>
          <p:nvPr>
            <p:ph type="ctrTitle"/>
          </p:nvPr>
        </p:nvSpPr>
        <p:spPr>
          <a:xfrm>
            <a:off x="1476375" y="5013325"/>
            <a:ext cx="7488238" cy="1470025"/>
          </a:xfrm>
        </p:spPr>
        <p:txBody>
          <a:bodyPr/>
          <a:lstStyle>
            <a:lvl1pPr>
              <a:defRPr/>
            </a:lvl1pPr>
          </a:lstStyle>
          <a:p>
            <a:r>
              <a:rPr lang="en-US"/>
              <a:t>Click to edit Master title style</a:t>
            </a:r>
          </a:p>
        </p:txBody>
      </p:sp>
      <p:sp>
        <p:nvSpPr>
          <p:cNvPr id="5126" name="Rectangle 6"/>
          <p:cNvSpPr>
            <a:spLocks noGrp="1" noChangeArrowheads="1"/>
          </p:cNvSpPr>
          <p:nvPr>
            <p:ph type="subTitle" idx="1"/>
          </p:nvPr>
        </p:nvSpPr>
        <p:spPr>
          <a:xfrm>
            <a:off x="539750" y="1125538"/>
            <a:ext cx="4248150" cy="3382962"/>
          </a:xfrm>
        </p:spPr>
        <p:txBody>
          <a:bodyPr/>
          <a:lstStyle>
            <a:lvl1pPr marL="0" indent="0">
              <a:buFontTx/>
              <a:buNone/>
              <a:defRPr sz="1400"/>
            </a:lvl1pPr>
          </a:lstStyle>
          <a:p>
            <a:r>
              <a:rPr lang="en-US"/>
              <a:t>Click to edit Master subtitle style</a:t>
            </a:r>
          </a:p>
        </p:txBody>
      </p:sp>
      <p:pic>
        <p:nvPicPr>
          <p:cNvPr id="16" name="Picture 15" descr="P5140039.JPG"/>
          <p:cNvPicPr>
            <a:picLocks noChangeAspect="1"/>
          </p:cNvPicPr>
          <p:nvPr userDrawn="1"/>
        </p:nvPicPr>
        <p:blipFill>
          <a:blip r:embed="rId4" cstate="print">
            <a:lum bright="20000" contrast="10000"/>
          </a:blip>
          <a:srcRect l="1045" t="19792" r="1194" b="8333"/>
          <a:stretch>
            <a:fillRect/>
          </a:stretch>
        </p:blipFill>
        <p:spPr>
          <a:xfrm>
            <a:off x="114300" y="-24"/>
            <a:ext cx="8930640" cy="4953024"/>
          </a:xfrm>
          <a:prstGeom prst="rect">
            <a:avLst/>
          </a:prstGeom>
        </p:spPr>
      </p:pic>
      <p:sp>
        <p:nvSpPr>
          <p:cNvPr id="24" name="Rectangle 7"/>
          <p:cNvSpPr txBox="1">
            <a:spLocks noChangeArrowheads="1"/>
          </p:cNvSpPr>
          <p:nvPr userDrawn="1"/>
        </p:nvSpPr>
        <p:spPr bwMode="auto">
          <a:xfrm>
            <a:off x="107950" y="5786454"/>
            <a:ext cx="1463675" cy="78581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zh-CN" sz="1000" b="0" i="0" u="none" strike="noStrike" kern="1200" cap="none" spc="0" normalizeH="0" baseline="0" noProof="0" dirty="0" smtClean="0">
                <a:ln>
                  <a:noFill/>
                </a:ln>
                <a:solidFill>
                  <a:schemeClr val="bg1"/>
                </a:solidFill>
                <a:effectLst/>
                <a:uLnTx/>
                <a:uFillTx/>
                <a:latin typeface="Arial" pitchFamily="34" charset="0"/>
                <a:ea typeface="+mn-ea"/>
                <a:cs typeface="+mn-cs"/>
              </a:rPr>
              <a:t>Teaching material by:</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00" b="0" i="0" u="none" strike="noStrike" kern="1200" cap="none" spc="0" normalizeH="0" baseline="0" noProof="0" dirty="0" smtClean="0">
              <a:ln>
                <a:noFill/>
              </a:ln>
              <a:solidFill>
                <a:schemeClr val="bg1"/>
              </a:solidFill>
              <a:effectLst/>
              <a:uLnTx/>
              <a:uFillTx/>
              <a:latin typeface="Arial"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dirty="0" smtClean="0">
                <a:ln>
                  <a:noFill/>
                </a:ln>
                <a:solidFill>
                  <a:schemeClr val="bg1"/>
                </a:solidFill>
                <a:effectLst/>
                <a:uLnTx/>
                <a:uFillTx/>
                <a:latin typeface="Arial" pitchFamily="34" charset="0"/>
                <a:ea typeface="+mn-ea"/>
                <a:cs typeface="+mn-cs"/>
              </a:rPr>
              <a:t>Tim McAloone, DTU</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dirty="0" smtClean="0">
                <a:ln>
                  <a:noFill/>
                </a:ln>
                <a:solidFill>
                  <a:schemeClr val="bg1"/>
                </a:solidFill>
                <a:effectLst/>
                <a:uLnTx/>
                <a:uFillTx/>
                <a:latin typeface="Arial" pitchFamily="34" charset="0"/>
                <a:ea typeface="+mn-ea"/>
                <a:cs typeface="+mn-cs"/>
              </a:rPr>
              <a:t>Niki Bey, IPU</a:t>
            </a:r>
          </a:p>
        </p:txBody>
      </p:sp>
      <p:grpSp>
        <p:nvGrpSpPr>
          <p:cNvPr id="30" name="Group 29"/>
          <p:cNvGrpSpPr/>
          <p:nvPr userDrawn="1"/>
        </p:nvGrpSpPr>
        <p:grpSpPr>
          <a:xfrm>
            <a:off x="238094" y="4286256"/>
            <a:ext cx="5834104" cy="624445"/>
            <a:chOff x="238094" y="4286256"/>
            <a:chExt cx="5834104" cy="624445"/>
          </a:xfrm>
        </p:grpSpPr>
        <p:grpSp>
          <p:nvGrpSpPr>
            <p:cNvPr id="18" name="Group 13"/>
            <p:cNvGrpSpPr>
              <a:grpSpLocks noChangeAspect="1"/>
            </p:cNvGrpSpPr>
            <p:nvPr userDrawn="1"/>
          </p:nvGrpSpPr>
          <p:grpSpPr bwMode="auto">
            <a:xfrm>
              <a:off x="5459875" y="4455603"/>
              <a:ext cx="612323" cy="285751"/>
              <a:chOff x="1066" y="2478"/>
              <a:chExt cx="3756" cy="1752"/>
            </a:xfrm>
          </p:grpSpPr>
          <p:sp>
            <p:nvSpPr>
              <p:cNvPr id="19" name="Freeform 14"/>
              <p:cNvSpPr>
                <a:spLocks noChangeAspect="1"/>
              </p:cNvSpPr>
              <p:nvPr/>
            </p:nvSpPr>
            <p:spPr bwMode="auto">
              <a:xfrm>
                <a:off x="3406" y="2497"/>
                <a:ext cx="1416" cy="1733"/>
              </a:xfrm>
              <a:custGeom>
                <a:avLst/>
                <a:gdLst/>
                <a:ahLst/>
                <a:cxnLst>
                  <a:cxn ang="0">
                    <a:pos x="1010" y="1028"/>
                  </a:cxn>
                  <a:cxn ang="0">
                    <a:pos x="1010" y="1058"/>
                  </a:cxn>
                  <a:cxn ang="0">
                    <a:pos x="996" y="1118"/>
                  </a:cxn>
                  <a:cxn ang="0">
                    <a:pos x="974" y="1172"/>
                  </a:cxn>
                  <a:cxn ang="0">
                    <a:pos x="942" y="1220"/>
                  </a:cxn>
                  <a:cxn ang="0">
                    <a:pos x="900" y="1262"/>
                  </a:cxn>
                  <a:cxn ang="0">
                    <a:pos x="852" y="1294"/>
                  </a:cxn>
                  <a:cxn ang="0">
                    <a:pos x="798" y="1318"/>
                  </a:cxn>
                  <a:cxn ang="0">
                    <a:pos x="738" y="1330"/>
                  </a:cxn>
                  <a:cxn ang="0">
                    <a:pos x="708" y="1330"/>
                  </a:cxn>
                  <a:cxn ang="0">
                    <a:pos x="646" y="1324"/>
                  </a:cxn>
                  <a:cxn ang="0">
                    <a:pos x="590" y="1308"/>
                  </a:cxn>
                  <a:cxn ang="0">
                    <a:pos x="538" y="1280"/>
                  </a:cxn>
                  <a:cxn ang="0">
                    <a:pos x="492" y="1242"/>
                  </a:cxn>
                  <a:cxn ang="0">
                    <a:pos x="456" y="1198"/>
                  </a:cxn>
                  <a:cxn ang="0">
                    <a:pos x="428" y="1146"/>
                  </a:cxn>
                  <a:cxn ang="0">
                    <a:pos x="410" y="1088"/>
                  </a:cxn>
                  <a:cxn ang="0">
                    <a:pos x="404" y="1028"/>
                  </a:cxn>
                  <a:cxn ang="0">
                    <a:pos x="0" y="0"/>
                  </a:cxn>
                  <a:cxn ang="0">
                    <a:pos x="0" y="1028"/>
                  </a:cxn>
                  <a:cxn ang="0">
                    <a:pos x="2" y="1100"/>
                  </a:cxn>
                  <a:cxn ang="0">
                    <a:pos x="14" y="1170"/>
                  </a:cxn>
                  <a:cxn ang="0">
                    <a:pos x="32" y="1238"/>
                  </a:cxn>
                  <a:cxn ang="0">
                    <a:pos x="54" y="1304"/>
                  </a:cxn>
                  <a:cxn ang="0">
                    <a:pos x="84" y="1364"/>
                  </a:cxn>
                  <a:cxn ang="0">
                    <a:pos x="120" y="1424"/>
                  </a:cxn>
                  <a:cxn ang="0">
                    <a:pos x="160" y="1478"/>
                  </a:cxn>
                  <a:cxn ang="0">
                    <a:pos x="206" y="1528"/>
                  </a:cxn>
                  <a:cxn ang="0">
                    <a:pos x="256" y="1574"/>
                  </a:cxn>
                  <a:cxn ang="0">
                    <a:pos x="312" y="1614"/>
                  </a:cxn>
                  <a:cxn ang="0">
                    <a:pos x="370" y="1650"/>
                  </a:cxn>
                  <a:cxn ang="0">
                    <a:pos x="432" y="1680"/>
                  </a:cxn>
                  <a:cxn ang="0">
                    <a:pos x="496" y="1704"/>
                  </a:cxn>
                  <a:cxn ang="0">
                    <a:pos x="564" y="1722"/>
                  </a:cxn>
                  <a:cxn ang="0">
                    <a:pos x="634" y="1732"/>
                  </a:cxn>
                  <a:cxn ang="0">
                    <a:pos x="708" y="1736"/>
                  </a:cxn>
                  <a:cxn ang="0">
                    <a:pos x="744" y="1734"/>
                  </a:cxn>
                  <a:cxn ang="0">
                    <a:pos x="816" y="1728"/>
                  </a:cxn>
                  <a:cxn ang="0">
                    <a:pos x="884" y="1714"/>
                  </a:cxn>
                  <a:cxn ang="0">
                    <a:pos x="950" y="1692"/>
                  </a:cxn>
                  <a:cxn ang="0">
                    <a:pos x="1014" y="1666"/>
                  </a:cxn>
                  <a:cxn ang="0">
                    <a:pos x="1074" y="1632"/>
                  </a:cxn>
                  <a:cxn ang="0">
                    <a:pos x="1130" y="1594"/>
                  </a:cxn>
                  <a:cxn ang="0">
                    <a:pos x="1184" y="1552"/>
                  </a:cxn>
                  <a:cxn ang="0">
                    <a:pos x="1232" y="1504"/>
                  </a:cxn>
                  <a:cxn ang="0">
                    <a:pos x="1274" y="1452"/>
                  </a:cxn>
                  <a:cxn ang="0">
                    <a:pos x="1312" y="1394"/>
                  </a:cxn>
                  <a:cxn ang="0">
                    <a:pos x="1346" y="1334"/>
                  </a:cxn>
                  <a:cxn ang="0">
                    <a:pos x="1372" y="1270"/>
                  </a:cxn>
                  <a:cxn ang="0">
                    <a:pos x="1392" y="1204"/>
                  </a:cxn>
                  <a:cxn ang="0">
                    <a:pos x="1406" y="1136"/>
                  </a:cxn>
                  <a:cxn ang="0">
                    <a:pos x="1414" y="1064"/>
                  </a:cxn>
                  <a:cxn ang="0">
                    <a:pos x="1416" y="0"/>
                  </a:cxn>
                </a:cxnLst>
                <a:rect l="0" t="0" r="r" b="b"/>
                <a:pathLst>
                  <a:path w="1416" h="1736">
                    <a:moveTo>
                      <a:pt x="1010" y="0"/>
                    </a:moveTo>
                    <a:lnTo>
                      <a:pt x="1010" y="1028"/>
                    </a:lnTo>
                    <a:lnTo>
                      <a:pt x="1010" y="1028"/>
                    </a:lnTo>
                    <a:lnTo>
                      <a:pt x="1010" y="1058"/>
                    </a:lnTo>
                    <a:lnTo>
                      <a:pt x="1004" y="1088"/>
                    </a:lnTo>
                    <a:lnTo>
                      <a:pt x="996" y="1118"/>
                    </a:lnTo>
                    <a:lnTo>
                      <a:pt x="986" y="1146"/>
                    </a:lnTo>
                    <a:lnTo>
                      <a:pt x="974" y="1172"/>
                    </a:lnTo>
                    <a:lnTo>
                      <a:pt x="958" y="1198"/>
                    </a:lnTo>
                    <a:lnTo>
                      <a:pt x="942" y="1220"/>
                    </a:lnTo>
                    <a:lnTo>
                      <a:pt x="922" y="1242"/>
                    </a:lnTo>
                    <a:lnTo>
                      <a:pt x="900" y="1262"/>
                    </a:lnTo>
                    <a:lnTo>
                      <a:pt x="876" y="1280"/>
                    </a:lnTo>
                    <a:lnTo>
                      <a:pt x="852" y="1294"/>
                    </a:lnTo>
                    <a:lnTo>
                      <a:pt x="826" y="1308"/>
                    </a:lnTo>
                    <a:lnTo>
                      <a:pt x="798" y="1318"/>
                    </a:lnTo>
                    <a:lnTo>
                      <a:pt x="768" y="1324"/>
                    </a:lnTo>
                    <a:lnTo>
                      <a:pt x="738" y="1330"/>
                    </a:lnTo>
                    <a:lnTo>
                      <a:pt x="708" y="1330"/>
                    </a:lnTo>
                    <a:lnTo>
                      <a:pt x="708" y="1330"/>
                    </a:lnTo>
                    <a:lnTo>
                      <a:pt x="676" y="1330"/>
                    </a:lnTo>
                    <a:lnTo>
                      <a:pt x="646" y="1324"/>
                    </a:lnTo>
                    <a:lnTo>
                      <a:pt x="616" y="1318"/>
                    </a:lnTo>
                    <a:lnTo>
                      <a:pt x="590" y="1308"/>
                    </a:lnTo>
                    <a:lnTo>
                      <a:pt x="562" y="1294"/>
                    </a:lnTo>
                    <a:lnTo>
                      <a:pt x="538" y="1280"/>
                    </a:lnTo>
                    <a:lnTo>
                      <a:pt x="514" y="1262"/>
                    </a:lnTo>
                    <a:lnTo>
                      <a:pt x="492" y="1242"/>
                    </a:lnTo>
                    <a:lnTo>
                      <a:pt x="474" y="1220"/>
                    </a:lnTo>
                    <a:lnTo>
                      <a:pt x="456" y="1198"/>
                    </a:lnTo>
                    <a:lnTo>
                      <a:pt x="440" y="1172"/>
                    </a:lnTo>
                    <a:lnTo>
                      <a:pt x="428" y="1146"/>
                    </a:lnTo>
                    <a:lnTo>
                      <a:pt x="418" y="1118"/>
                    </a:lnTo>
                    <a:lnTo>
                      <a:pt x="410" y="1088"/>
                    </a:lnTo>
                    <a:lnTo>
                      <a:pt x="406" y="1058"/>
                    </a:lnTo>
                    <a:lnTo>
                      <a:pt x="404" y="1028"/>
                    </a:lnTo>
                    <a:lnTo>
                      <a:pt x="404" y="0"/>
                    </a:lnTo>
                    <a:lnTo>
                      <a:pt x="0" y="0"/>
                    </a:lnTo>
                    <a:lnTo>
                      <a:pt x="0" y="1028"/>
                    </a:lnTo>
                    <a:lnTo>
                      <a:pt x="0" y="1028"/>
                    </a:lnTo>
                    <a:lnTo>
                      <a:pt x="0" y="1064"/>
                    </a:lnTo>
                    <a:lnTo>
                      <a:pt x="2" y="1100"/>
                    </a:lnTo>
                    <a:lnTo>
                      <a:pt x="8" y="1136"/>
                    </a:lnTo>
                    <a:lnTo>
                      <a:pt x="14" y="1170"/>
                    </a:lnTo>
                    <a:lnTo>
                      <a:pt x="22" y="1204"/>
                    </a:lnTo>
                    <a:lnTo>
                      <a:pt x="32" y="1238"/>
                    </a:lnTo>
                    <a:lnTo>
                      <a:pt x="42" y="1270"/>
                    </a:lnTo>
                    <a:lnTo>
                      <a:pt x="54" y="1304"/>
                    </a:lnTo>
                    <a:lnTo>
                      <a:pt x="70" y="1334"/>
                    </a:lnTo>
                    <a:lnTo>
                      <a:pt x="84" y="1364"/>
                    </a:lnTo>
                    <a:lnTo>
                      <a:pt x="102" y="1394"/>
                    </a:lnTo>
                    <a:lnTo>
                      <a:pt x="120" y="1424"/>
                    </a:lnTo>
                    <a:lnTo>
                      <a:pt x="140" y="1452"/>
                    </a:lnTo>
                    <a:lnTo>
                      <a:pt x="160" y="1478"/>
                    </a:lnTo>
                    <a:lnTo>
                      <a:pt x="184" y="1504"/>
                    </a:lnTo>
                    <a:lnTo>
                      <a:pt x="206" y="1528"/>
                    </a:lnTo>
                    <a:lnTo>
                      <a:pt x="232" y="1552"/>
                    </a:lnTo>
                    <a:lnTo>
                      <a:pt x="256" y="1574"/>
                    </a:lnTo>
                    <a:lnTo>
                      <a:pt x="284" y="1594"/>
                    </a:lnTo>
                    <a:lnTo>
                      <a:pt x="312" y="1614"/>
                    </a:lnTo>
                    <a:lnTo>
                      <a:pt x="340" y="1632"/>
                    </a:lnTo>
                    <a:lnTo>
                      <a:pt x="370" y="1650"/>
                    </a:lnTo>
                    <a:lnTo>
                      <a:pt x="400" y="1666"/>
                    </a:lnTo>
                    <a:lnTo>
                      <a:pt x="432" y="1680"/>
                    </a:lnTo>
                    <a:lnTo>
                      <a:pt x="464" y="1692"/>
                    </a:lnTo>
                    <a:lnTo>
                      <a:pt x="496" y="1704"/>
                    </a:lnTo>
                    <a:lnTo>
                      <a:pt x="530" y="1714"/>
                    </a:lnTo>
                    <a:lnTo>
                      <a:pt x="564" y="1722"/>
                    </a:lnTo>
                    <a:lnTo>
                      <a:pt x="600" y="1728"/>
                    </a:lnTo>
                    <a:lnTo>
                      <a:pt x="634" y="1732"/>
                    </a:lnTo>
                    <a:lnTo>
                      <a:pt x="670" y="1734"/>
                    </a:lnTo>
                    <a:lnTo>
                      <a:pt x="708" y="1736"/>
                    </a:lnTo>
                    <a:lnTo>
                      <a:pt x="708" y="1736"/>
                    </a:lnTo>
                    <a:lnTo>
                      <a:pt x="744" y="1734"/>
                    </a:lnTo>
                    <a:lnTo>
                      <a:pt x="780" y="1732"/>
                    </a:lnTo>
                    <a:lnTo>
                      <a:pt x="816" y="1728"/>
                    </a:lnTo>
                    <a:lnTo>
                      <a:pt x="850" y="1722"/>
                    </a:lnTo>
                    <a:lnTo>
                      <a:pt x="884" y="1714"/>
                    </a:lnTo>
                    <a:lnTo>
                      <a:pt x="918" y="1704"/>
                    </a:lnTo>
                    <a:lnTo>
                      <a:pt x="950" y="1692"/>
                    </a:lnTo>
                    <a:lnTo>
                      <a:pt x="982" y="1680"/>
                    </a:lnTo>
                    <a:lnTo>
                      <a:pt x="1014" y="1666"/>
                    </a:lnTo>
                    <a:lnTo>
                      <a:pt x="1044" y="1650"/>
                    </a:lnTo>
                    <a:lnTo>
                      <a:pt x="1074" y="1632"/>
                    </a:lnTo>
                    <a:lnTo>
                      <a:pt x="1104" y="1614"/>
                    </a:lnTo>
                    <a:lnTo>
                      <a:pt x="1130" y="1594"/>
                    </a:lnTo>
                    <a:lnTo>
                      <a:pt x="1158" y="1574"/>
                    </a:lnTo>
                    <a:lnTo>
                      <a:pt x="1184" y="1552"/>
                    </a:lnTo>
                    <a:lnTo>
                      <a:pt x="1208" y="1528"/>
                    </a:lnTo>
                    <a:lnTo>
                      <a:pt x="1232" y="1504"/>
                    </a:lnTo>
                    <a:lnTo>
                      <a:pt x="1254" y="1478"/>
                    </a:lnTo>
                    <a:lnTo>
                      <a:pt x="1274" y="1452"/>
                    </a:lnTo>
                    <a:lnTo>
                      <a:pt x="1294" y="1424"/>
                    </a:lnTo>
                    <a:lnTo>
                      <a:pt x="1312" y="1394"/>
                    </a:lnTo>
                    <a:lnTo>
                      <a:pt x="1330" y="1364"/>
                    </a:lnTo>
                    <a:lnTo>
                      <a:pt x="1346" y="1334"/>
                    </a:lnTo>
                    <a:lnTo>
                      <a:pt x="1360" y="1304"/>
                    </a:lnTo>
                    <a:lnTo>
                      <a:pt x="1372" y="1270"/>
                    </a:lnTo>
                    <a:lnTo>
                      <a:pt x="1384" y="1238"/>
                    </a:lnTo>
                    <a:lnTo>
                      <a:pt x="1392" y="1204"/>
                    </a:lnTo>
                    <a:lnTo>
                      <a:pt x="1400" y="1170"/>
                    </a:lnTo>
                    <a:lnTo>
                      <a:pt x="1406" y="1136"/>
                    </a:lnTo>
                    <a:lnTo>
                      <a:pt x="1412" y="1100"/>
                    </a:lnTo>
                    <a:lnTo>
                      <a:pt x="1414" y="1064"/>
                    </a:lnTo>
                    <a:lnTo>
                      <a:pt x="1416" y="1028"/>
                    </a:lnTo>
                    <a:lnTo>
                      <a:pt x="1416" y="0"/>
                    </a:lnTo>
                    <a:lnTo>
                      <a:pt x="1010" y="0"/>
                    </a:lnTo>
                    <a:close/>
                  </a:path>
                </a:pathLst>
              </a:custGeom>
              <a:solidFill>
                <a:srgbClr val="006633"/>
              </a:solidFill>
              <a:ln w="9525">
                <a:noFill/>
                <a:round/>
                <a:headEnd/>
                <a:tailEnd/>
              </a:ln>
            </p:spPr>
            <p:txBody>
              <a:bodyPr/>
              <a:lstStyle/>
              <a:p>
                <a:pPr>
                  <a:defRPr/>
                </a:pPr>
                <a:endParaRPr lang="da-DK" sz="1800">
                  <a:latin typeface="Arial" charset="0"/>
                  <a:cs typeface="Arial" charset="0"/>
                </a:endParaRPr>
              </a:p>
            </p:txBody>
          </p:sp>
          <p:sp>
            <p:nvSpPr>
              <p:cNvPr id="20" name="Rectangle 15"/>
              <p:cNvSpPr>
                <a:spLocks noChangeAspect="1" noChangeArrowheads="1"/>
              </p:cNvSpPr>
              <p:nvPr/>
            </p:nvSpPr>
            <p:spPr bwMode="auto">
              <a:xfrm>
                <a:off x="1066" y="2497"/>
                <a:ext cx="404" cy="1713"/>
              </a:xfrm>
              <a:prstGeom prst="rect">
                <a:avLst/>
              </a:prstGeom>
              <a:solidFill>
                <a:srgbClr val="006633"/>
              </a:solidFill>
              <a:ln w="9525">
                <a:noFill/>
                <a:miter lim="800000"/>
                <a:headEnd/>
                <a:tailEnd/>
              </a:ln>
            </p:spPr>
            <p:txBody>
              <a:bodyPr/>
              <a:lstStyle/>
              <a:p>
                <a:pPr>
                  <a:defRPr/>
                </a:pPr>
                <a:endParaRPr lang="da-DK" sz="1800">
                  <a:latin typeface="Arial" charset="0"/>
                  <a:cs typeface="Arial" charset="0"/>
                </a:endParaRPr>
              </a:p>
            </p:txBody>
          </p:sp>
          <p:sp>
            <p:nvSpPr>
              <p:cNvPr id="21" name="Freeform 16"/>
              <p:cNvSpPr>
                <a:spLocks noChangeAspect="1"/>
              </p:cNvSpPr>
              <p:nvPr/>
            </p:nvSpPr>
            <p:spPr bwMode="auto">
              <a:xfrm>
                <a:off x="1779" y="2478"/>
                <a:ext cx="1416" cy="1733"/>
              </a:xfrm>
              <a:custGeom>
                <a:avLst/>
                <a:gdLst/>
                <a:ahLst/>
                <a:cxnLst>
                  <a:cxn ang="0">
                    <a:pos x="744" y="1414"/>
                  </a:cxn>
                  <a:cxn ang="0">
                    <a:pos x="850" y="1402"/>
                  </a:cxn>
                  <a:cxn ang="0">
                    <a:pos x="950" y="1372"/>
                  </a:cxn>
                  <a:cxn ang="0">
                    <a:pos x="1044" y="1330"/>
                  </a:cxn>
                  <a:cxn ang="0">
                    <a:pos x="1130" y="1274"/>
                  </a:cxn>
                  <a:cxn ang="0">
                    <a:pos x="1208" y="1208"/>
                  </a:cxn>
                  <a:cxn ang="0">
                    <a:pos x="1274" y="1132"/>
                  </a:cxn>
                  <a:cxn ang="0">
                    <a:pos x="1330" y="1046"/>
                  </a:cxn>
                  <a:cxn ang="0">
                    <a:pos x="1372" y="952"/>
                  </a:cxn>
                  <a:cxn ang="0">
                    <a:pos x="1400" y="850"/>
                  </a:cxn>
                  <a:cxn ang="0">
                    <a:pos x="1414" y="744"/>
                  </a:cxn>
                  <a:cxn ang="0">
                    <a:pos x="1414" y="672"/>
                  </a:cxn>
                  <a:cxn ang="0">
                    <a:pos x="1400" y="566"/>
                  </a:cxn>
                  <a:cxn ang="0">
                    <a:pos x="1372" y="464"/>
                  </a:cxn>
                  <a:cxn ang="0">
                    <a:pos x="1330" y="370"/>
                  </a:cxn>
                  <a:cxn ang="0">
                    <a:pos x="1274" y="284"/>
                  </a:cxn>
                  <a:cxn ang="0">
                    <a:pos x="1208" y="208"/>
                  </a:cxn>
                  <a:cxn ang="0">
                    <a:pos x="1130" y="140"/>
                  </a:cxn>
                  <a:cxn ang="0">
                    <a:pos x="1044" y="86"/>
                  </a:cxn>
                  <a:cxn ang="0">
                    <a:pos x="950" y="42"/>
                  </a:cxn>
                  <a:cxn ang="0">
                    <a:pos x="850" y="14"/>
                  </a:cxn>
                  <a:cxn ang="0">
                    <a:pos x="744" y="0"/>
                  </a:cxn>
                  <a:cxn ang="0">
                    <a:pos x="670" y="0"/>
                  </a:cxn>
                  <a:cxn ang="0">
                    <a:pos x="564" y="14"/>
                  </a:cxn>
                  <a:cxn ang="0">
                    <a:pos x="464" y="42"/>
                  </a:cxn>
                  <a:cxn ang="0">
                    <a:pos x="370" y="86"/>
                  </a:cxn>
                  <a:cxn ang="0">
                    <a:pos x="284" y="140"/>
                  </a:cxn>
                  <a:cxn ang="0">
                    <a:pos x="206" y="208"/>
                  </a:cxn>
                  <a:cxn ang="0">
                    <a:pos x="140" y="284"/>
                  </a:cxn>
                  <a:cxn ang="0">
                    <a:pos x="84" y="370"/>
                  </a:cxn>
                  <a:cxn ang="0">
                    <a:pos x="42" y="464"/>
                  </a:cxn>
                  <a:cxn ang="0">
                    <a:pos x="14" y="566"/>
                  </a:cxn>
                  <a:cxn ang="0">
                    <a:pos x="0" y="672"/>
                  </a:cxn>
                  <a:cxn ang="0">
                    <a:pos x="404" y="1736"/>
                  </a:cxn>
                  <a:cxn ang="0">
                    <a:pos x="406" y="676"/>
                  </a:cxn>
                  <a:cxn ang="0">
                    <a:pos x="428" y="590"/>
                  </a:cxn>
                  <a:cxn ang="0">
                    <a:pos x="474" y="514"/>
                  </a:cxn>
                  <a:cxn ang="0">
                    <a:pos x="538" y="456"/>
                  </a:cxn>
                  <a:cxn ang="0">
                    <a:pos x="618" y="418"/>
                  </a:cxn>
                  <a:cxn ang="0">
                    <a:pos x="708" y="404"/>
                  </a:cxn>
                  <a:cxn ang="0">
                    <a:pos x="768" y="410"/>
                  </a:cxn>
                  <a:cxn ang="0">
                    <a:pos x="852" y="442"/>
                  </a:cxn>
                  <a:cxn ang="0">
                    <a:pos x="922" y="494"/>
                  </a:cxn>
                  <a:cxn ang="0">
                    <a:pos x="974" y="564"/>
                  </a:cxn>
                  <a:cxn ang="0">
                    <a:pos x="1004" y="646"/>
                  </a:cxn>
                  <a:cxn ang="0">
                    <a:pos x="1010" y="708"/>
                  </a:cxn>
                  <a:cxn ang="0">
                    <a:pos x="998" y="798"/>
                  </a:cxn>
                  <a:cxn ang="0">
                    <a:pos x="958" y="878"/>
                  </a:cxn>
                  <a:cxn ang="0">
                    <a:pos x="900" y="942"/>
                  </a:cxn>
                  <a:cxn ang="0">
                    <a:pos x="826" y="988"/>
                  </a:cxn>
                  <a:cxn ang="0">
                    <a:pos x="738" y="1010"/>
                  </a:cxn>
                  <a:cxn ang="0">
                    <a:pos x="606" y="1012"/>
                  </a:cxn>
                  <a:cxn ang="0">
                    <a:pos x="656" y="1414"/>
                  </a:cxn>
                </a:cxnLst>
                <a:rect l="0" t="0" r="r" b="b"/>
                <a:pathLst>
                  <a:path w="1416" h="1736">
                    <a:moveTo>
                      <a:pt x="708" y="1416"/>
                    </a:moveTo>
                    <a:lnTo>
                      <a:pt x="708" y="1416"/>
                    </a:lnTo>
                    <a:lnTo>
                      <a:pt x="744" y="1414"/>
                    </a:lnTo>
                    <a:lnTo>
                      <a:pt x="780" y="1412"/>
                    </a:lnTo>
                    <a:lnTo>
                      <a:pt x="816" y="1408"/>
                    </a:lnTo>
                    <a:lnTo>
                      <a:pt x="850" y="1402"/>
                    </a:lnTo>
                    <a:lnTo>
                      <a:pt x="884" y="1394"/>
                    </a:lnTo>
                    <a:lnTo>
                      <a:pt x="918" y="1384"/>
                    </a:lnTo>
                    <a:lnTo>
                      <a:pt x="950" y="1372"/>
                    </a:lnTo>
                    <a:lnTo>
                      <a:pt x="982" y="1360"/>
                    </a:lnTo>
                    <a:lnTo>
                      <a:pt x="1014" y="1346"/>
                    </a:lnTo>
                    <a:lnTo>
                      <a:pt x="1044" y="1330"/>
                    </a:lnTo>
                    <a:lnTo>
                      <a:pt x="1074" y="1314"/>
                    </a:lnTo>
                    <a:lnTo>
                      <a:pt x="1104" y="1294"/>
                    </a:lnTo>
                    <a:lnTo>
                      <a:pt x="1130" y="1274"/>
                    </a:lnTo>
                    <a:lnTo>
                      <a:pt x="1158" y="1254"/>
                    </a:lnTo>
                    <a:lnTo>
                      <a:pt x="1184" y="1232"/>
                    </a:lnTo>
                    <a:lnTo>
                      <a:pt x="1208" y="1208"/>
                    </a:lnTo>
                    <a:lnTo>
                      <a:pt x="1232" y="1184"/>
                    </a:lnTo>
                    <a:lnTo>
                      <a:pt x="1254" y="1158"/>
                    </a:lnTo>
                    <a:lnTo>
                      <a:pt x="1274" y="1132"/>
                    </a:lnTo>
                    <a:lnTo>
                      <a:pt x="1294" y="1104"/>
                    </a:lnTo>
                    <a:lnTo>
                      <a:pt x="1312" y="1074"/>
                    </a:lnTo>
                    <a:lnTo>
                      <a:pt x="1330" y="1046"/>
                    </a:lnTo>
                    <a:lnTo>
                      <a:pt x="1346" y="1014"/>
                    </a:lnTo>
                    <a:lnTo>
                      <a:pt x="1360" y="984"/>
                    </a:lnTo>
                    <a:lnTo>
                      <a:pt x="1372" y="952"/>
                    </a:lnTo>
                    <a:lnTo>
                      <a:pt x="1384" y="918"/>
                    </a:lnTo>
                    <a:lnTo>
                      <a:pt x="1392" y="884"/>
                    </a:lnTo>
                    <a:lnTo>
                      <a:pt x="1400" y="850"/>
                    </a:lnTo>
                    <a:lnTo>
                      <a:pt x="1408" y="816"/>
                    </a:lnTo>
                    <a:lnTo>
                      <a:pt x="1412" y="780"/>
                    </a:lnTo>
                    <a:lnTo>
                      <a:pt x="1414" y="744"/>
                    </a:lnTo>
                    <a:lnTo>
                      <a:pt x="1416" y="708"/>
                    </a:lnTo>
                    <a:lnTo>
                      <a:pt x="1416" y="708"/>
                    </a:lnTo>
                    <a:lnTo>
                      <a:pt x="1414" y="672"/>
                    </a:lnTo>
                    <a:lnTo>
                      <a:pt x="1412" y="636"/>
                    </a:lnTo>
                    <a:lnTo>
                      <a:pt x="1408" y="600"/>
                    </a:lnTo>
                    <a:lnTo>
                      <a:pt x="1400" y="566"/>
                    </a:lnTo>
                    <a:lnTo>
                      <a:pt x="1392" y="530"/>
                    </a:lnTo>
                    <a:lnTo>
                      <a:pt x="1384" y="498"/>
                    </a:lnTo>
                    <a:lnTo>
                      <a:pt x="1372" y="464"/>
                    </a:lnTo>
                    <a:lnTo>
                      <a:pt x="1360" y="432"/>
                    </a:lnTo>
                    <a:lnTo>
                      <a:pt x="1346" y="400"/>
                    </a:lnTo>
                    <a:lnTo>
                      <a:pt x="1330" y="370"/>
                    </a:lnTo>
                    <a:lnTo>
                      <a:pt x="1312" y="340"/>
                    </a:lnTo>
                    <a:lnTo>
                      <a:pt x="1294" y="312"/>
                    </a:lnTo>
                    <a:lnTo>
                      <a:pt x="1274" y="284"/>
                    </a:lnTo>
                    <a:lnTo>
                      <a:pt x="1254" y="258"/>
                    </a:lnTo>
                    <a:lnTo>
                      <a:pt x="1232" y="232"/>
                    </a:lnTo>
                    <a:lnTo>
                      <a:pt x="1208" y="208"/>
                    </a:lnTo>
                    <a:lnTo>
                      <a:pt x="1184" y="184"/>
                    </a:lnTo>
                    <a:lnTo>
                      <a:pt x="1158" y="162"/>
                    </a:lnTo>
                    <a:lnTo>
                      <a:pt x="1130" y="140"/>
                    </a:lnTo>
                    <a:lnTo>
                      <a:pt x="1104" y="120"/>
                    </a:lnTo>
                    <a:lnTo>
                      <a:pt x="1074" y="102"/>
                    </a:lnTo>
                    <a:lnTo>
                      <a:pt x="1044" y="86"/>
                    </a:lnTo>
                    <a:lnTo>
                      <a:pt x="1014" y="70"/>
                    </a:lnTo>
                    <a:lnTo>
                      <a:pt x="982" y="56"/>
                    </a:lnTo>
                    <a:lnTo>
                      <a:pt x="950" y="42"/>
                    </a:lnTo>
                    <a:lnTo>
                      <a:pt x="918" y="32"/>
                    </a:lnTo>
                    <a:lnTo>
                      <a:pt x="884" y="22"/>
                    </a:lnTo>
                    <a:lnTo>
                      <a:pt x="850" y="14"/>
                    </a:lnTo>
                    <a:lnTo>
                      <a:pt x="816" y="8"/>
                    </a:lnTo>
                    <a:lnTo>
                      <a:pt x="780" y="4"/>
                    </a:lnTo>
                    <a:lnTo>
                      <a:pt x="744" y="0"/>
                    </a:lnTo>
                    <a:lnTo>
                      <a:pt x="708" y="0"/>
                    </a:lnTo>
                    <a:lnTo>
                      <a:pt x="708" y="0"/>
                    </a:lnTo>
                    <a:lnTo>
                      <a:pt x="670" y="0"/>
                    </a:lnTo>
                    <a:lnTo>
                      <a:pt x="634" y="4"/>
                    </a:lnTo>
                    <a:lnTo>
                      <a:pt x="600" y="8"/>
                    </a:lnTo>
                    <a:lnTo>
                      <a:pt x="564" y="14"/>
                    </a:lnTo>
                    <a:lnTo>
                      <a:pt x="530" y="22"/>
                    </a:lnTo>
                    <a:lnTo>
                      <a:pt x="496" y="32"/>
                    </a:lnTo>
                    <a:lnTo>
                      <a:pt x="464" y="42"/>
                    </a:lnTo>
                    <a:lnTo>
                      <a:pt x="432" y="56"/>
                    </a:lnTo>
                    <a:lnTo>
                      <a:pt x="400" y="70"/>
                    </a:lnTo>
                    <a:lnTo>
                      <a:pt x="370" y="86"/>
                    </a:lnTo>
                    <a:lnTo>
                      <a:pt x="340" y="102"/>
                    </a:lnTo>
                    <a:lnTo>
                      <a:pt x="312" y="120"/>
                    </a:lnTo>
                    <a:lnTo>
                      <a:pt x="284" y="140"/>
                    </a:lnTo>
                    <a:lnTo>
                      <a:pt x="258" y="162"/>
                    </a:lnTo>
                    <a:lnTo>
                      <a:pt x="232" y="184"/>
                    </a:lnTo>
                    <a:lnTo>
                      <a:pt x="206" y="208"/>
                    </a:lnTo>
                    <a:lnTo>
                      <a:pt x="184" y="232"/>
                    </a:lnTo>
                    <a:lnTo>
                      <a:pt x="162" y="258"/>
                    </a:lnTo>
                    <a:lnTo>
                      <a:pt x="140" y="284"/>
                    </a:lnTo>
                    <a:lnTo>
                      <a:pt x="120" y="312"/>
                    </a:lnTo>
                    <a:lnTo>
                      <a:pt x="102" y="340"/>
                    </a:lnTo>
                    <a:lnTo>
                      <a:pt x="84" y="370"/>
                    </a:lnTo>
                    <a:lnTo>
                      <a:pt x="70" y="400"/>
                    </a:lnTo>
                    <a:lnTo>
                      <a:pt x="56" y="432"/>
                    </a:lnTo>
                    <a:lnTo>
                      <a:pt x="42" y="464"/>
                    </a:lnTo>
                    <a:lnTo>
                      <a:pt x="32" y="498"/>
                    </a:lnTo>
                    <a:lnTo>
                      <a:pt x="22" y="530"/>
                    </a:lnTo>
                    <a:lnTo>
                      <a:pt x="14" y="566"/>
                    </a:lnTo>
                    <a:lnTo>
                      <a:pt x="8" y="600"/>
                    </a:lnTo>
                    <a:lnTo>
                      <a:pt x="4" y="636"/>
                    </a:lnTo>
                    <a:lnTo>
                      <a:pt x="0" y="672"/>
                    </a:lnTo>
                    <a:lnTo>
                      <a:pt x="0" y="708"/>
                    </a:lnTo>
                    <a:lnTo>
                      <a:pt x="0" y="1736"/>
                    </a:lnTo>
                    <a:lnTo>
                      <a:pt x="404" y="1736"/>
                    </a:lnTo>
                    <a:lnTo>
                      <a:pt x="404" y="708"/>
                    </a:lnTo>
                    <a:lnTo>
                      <a:pt x="404" y="708"/>
                    </a:lnTo>
                    <a:lnTo>
                      <a:pt x="406" y="676"/>
                    </a:lnTo>
                    <a:lnTo>
                      <a:pt x="410" y="646"/>
                    </a:lnTo>
                    <a:lnTo>
                      <a:pt x="418" y="618"/>
                    </a:lnTo>
                    <a:lnTo>
                      <a:pt x="428" y="590"/>
                    </a:lnTo>
                    <a:lnTo>
                      <a:pt x="440" y="564"/>
                    </a:lnTo>
                    <a:lnTo>
                      <a:pt x="456" y="538"/>
                    </a:lnTo>
                    <a:lnTo>
                      <a:pt x="474" y="514"/>
                    </a:lnTo>
                    <a:lnTo>
                      <a:pt x="492" y="494"/>
                    </a:lnTo>
                    <a:lnTo>
                      <a:pt x="514" y="474"/>
                    </a:lnTo>
                    <a:lnTo>
                      <a:pt x="538" y="456"/>
                    </a:lnTo>
                    <a:lnTo>
                      <a:pt x="562" y="442"/>
                    </a:lnTo>
                    <a:lnTo>
                      <a:pt x="590" y="428"/>
                    </a:lnTo>
                    <a:lnTo>
                      <a:pt x="618" y="418"/>
                    </a:lnTo>
                    <a:lnTo>
                      <a:pt x="646" y="410"/>
                    </a:lnTo>
                    <a:lnTo>
                      <a:pt x="676" y="406"/>
                    </a:lnTo>
                    <a:lnTo>
                      <a:pt x="708" y="404"/>
                    </a:lnTo>
                    <a:lnTo>
                      <a:pt x="708" y="404"/>
                    </a:lnTo>
                    <a:lnTo>
                      <a:pt x="738" y="406"/>
                    </a:lnTo>
                    <a:lnTo>
                      <a:pt x="768" y="410"/>
                    </a:lnTo>
                    <a:lnTo>
                      <a:pt x="798" y="418"/>
                    </a:lnTo>
                    <a:lnTo>
                      <a:pt x="826" y="428"/>
                    </a:lnTo>
                    <a:lnTo>
                      <a:pt x="852" y="442"/>
                    </a:lnTo>
                    <a:lnTo>
                      <a:pt x="878" y="456"/>
                    </a:lnTo>
                    <a:lnTo>
                      <a:pt x="900" y="474"/>
                    </a:lnTo>
                    <a:lnTo>
                      <a:pt x="922" y="494"/>
                    </a:lnTo>
                    <a:lnTo>
                      <a:pt x="942" y="514"/>
                    </a:lnTo>
                    <a:lnTo>
                      <a:pt x="958" y="538"/>
                    </a:lnTo>
                    <a:lnTo>
                      <a:pt x="974" y="564"/>
                    </a:lnTo>
                    <a:lnTo>
                      <a:pt x="986" y="590"/>
                    </a:lnTo>
                    <a:lnTo>
                      <a:pt x="998" y="618"/>
                    </a:lnTo>
                    <a:lnTo>
                      <a:pt x="1004" y="646"/>
                    </a:lnTo>
                    <a:lnTo>
                      <a:pt x="1010" y="676"/>
                    </a:lnTo>
                    <a:lnTo>
                      <a:pt x="1010" y="708"/>
                    </a:lnTo>
                    <a:lnTo>
                      <a:pt x="1010" y="708"/>
                    </a:lnTo>
                    <a:lnTo>
                      <a:pt x="1010" y="738"/>
                    </a:lnTo>
                    <a:lnTo>
                      <a:pt x="1004" y="768"/>
                    </a:lnTo>
                    <a:lnTo>
                      <a:pt x="998" y="798"/>
                    </a:lnTo>
                    <a:lnTo>
                      <a:pt x="986" y="826"/>
                    </a:lnTo>
                    <a:lnTo>
                      <a:pt x="974" y="852"/>
                    </a:lnTo>
                    <a:lnTo>
                      <a:pt x="958" y="878"/>
                    </a:lnTo>
                    <a:lnTo>
                      <a:pt x="942" y="900"/>
                    </a:lnTo>
                    <a:lnTo>
                      <a:pt x="922" y="922"/>
                    </a:lnTo>
                    <a:lnTo>
                      <a:pt x="900" y="942"/>
                    </a:lnTo>
                    <a:lnTo>
                      <a:pt x="878" y="960"/>
                    </a:lnTo>
                    <a:lnTo>
                      <a:pt x="852" y="974"/>
                    </a:lnTo>
                    <a:lnTo>
                      <a:pt x="826" y="988"/>
                    </a:lnTo>
                    <a:lnTo>
                      <a:pt x="798" y="998"/>
                    </a:lnTo>
                    <a:lnTo>
                      <a:pt x="768" y="1004"/>
                    </a:lnTo>
                    <a:lnTo>
                      <a:pt x="738" y="1010"/>
                    </a:lnTo>
                    <a:lnTo>
                      <a:pt x="708" y="1012"/>
                    </a:lnTo>
                    <a:lnTo>
                      <a:pt x="708" y="1012"/>
                    </a:lnTo>
                    <a:lnTo>
                      <a:pt x="606" y="1012"/>
                    </a:lnTo>
                    <a:lnTo>
                      <a:pt x="606" y="1408"/>
                    </a:lnTo>
                    <a:lnTo>
                      <a:pt x="606" y="1408"/>
                    </a:lnTo>
                    <a:lnTo>
                      <a:pt x="656" y="1414"/>
                    </a:lnTo>
                    <a:lnTo>
                      <a:pt x="708" y="1416"/>
                    </a:lnTo>
                    <a:lnTo>
                      <a:pt x="708" y="1416"/>
                    </a:lnTo>
                    <a:close/>
                  </a:path>
                </a:pathLst>
              </a:custGeom>
              <a:solidFill>
                <a:srgbClr val="006633"/>
              </a:solidFill>
              <a:ln w="9525">
                <a:noFill/>
                <a:round/>
                <a:headEnd/>
                <a:tailEnd/>
              </a:ln>
            </p:spPr>
            <p:txBody>
              <a:bodyPr/>
              <a:lstStyle/>
              <a:p>
                <a:pPr>
                  <a:defRPr/>
                </a:pPr>
                <a:endParaRPr lang="da-DK" sz="1800">
                  <a:latin typeface="Arial" charset="0"/>
                  <a:cs typeface="Arial" charset="0"/>
                </a:endParaRPr>
              </a:p>
            </p:txBody>
          </p:sp>
        </p:grpSp>
        <p:pic>
          <p:nvPicPr>
            <p:cNvPr id="22" name="Picture 21" descr="DI logo pos CMYK ny version.EPS"/>
            <p:cNvPicPr>
              <a:picLocks noChangeAspect="1"/>
            </p:cNvPicPr>
            <p:nvPr userDrawn="1"/>
          </p:nvPicPr>
          <p:blipFill>
            <a:blip r:embed="rId5"/>
            <a:stretch>
              <a:fillRect/>
            </a:stretch>
          </p:blipFill>
          <p:spPr>
            <a:xfrm>
              <a:off x="3713620" y="4348445"/>
              <a:ext cx="1507891" cy="500066"/>
            </a:xfrm>
            <a:prstGeom prst="rect">
              <a:avLst/>
            </a:prstGeom>
          </p:spPr>
        </p:pic>
        <p:pic>
          <p:nvPicPr>
            <p:cNvPr id="28" name="Picture 27" descr="MST_uk_rgb.gif"/>
            <p:cNvPicPr>
              <a:picLocks noChangeAspect="1"/>
            </p:cNvPicPr>
            <p:nvPr/>
          </p:nvPicPr>
          <p:blipFill>
            <a:blip r:embed="rId6"/>
            <a:stretch>
              <a:fillRect/>
            </a:stretch>
          </p:blipFill>
          <p:spPr>
            <a:xfrm>
              <a:off x="1833657" y="4286256"/>
              <a:ext cx="1641600" cy="624445"/>
            </a:xfrm>
            <a:prstGeom prst="rect">
              <a:avLst/>
            </a:prstGeom>
          </p:spPr>
        </p:pic>
        <p:pic>
          <p:nvPicPr>
            <p:cNvPr id="29" name="Picture 28" descr="DTU-UK-B2-CMYK.gif"/>
            <p:cNvPicPr>
              <a:picLocks noChangeAspect="1"/>
            </p:cNvPicPr>
            <p:nvPr/>
          </p:nvPicPr>
          <p:blipFill>
            <a:blip r:embed="rId7"/>
            <a:stretch>
              <a:fillRect/>
            </a:stretch>
          </p:blipFill>
          <p:spPr>
            <a:xfrm>
              <a:off x="238094" y="4347527"/>
              <a:ext cx="1357200" cy="438795"/>
            </a:xfrm>
            <a:prstGeom prst="rect">
              <a:avLst/>
            </a:prstGeom>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7"/>
          <p:cNvSpPr>
            <a:spLocks noGrp="1" noChangeArrowheads="1"/>
          </p:cNvSpPr>
          <p:nvPr>
            <p:ph type="dt" sz="half" idx="10"/>
          </p:nvPr>
        </p:nvSpPr>
        <p:spPr>
          <a:ln/>
        </p:spPr>
        <p:txBody>
          <a:bodyPr/>
          <a:lstStyle>
            <a:lvl1pPr>
              <a:defRPr/>
            </a:lvl1pPr>
          </a:lstStyle>
          <a:p>
            <a:pPr>
              <a:defRPr/>
            </a:pPr>
            <a:r>
              <a:rPr lang="da-DK"/>
              <a:t>14-09-2005</a:t>
            </a:r>
          </a:p>
          <a:p>
            <a:pPr>
              <a:defRPr/>
            </a:pPr>
            <a:fld id="{69DBE82E-ED8D-4A95-8908-A77EB0C16AE9}" type="slidenum">
              <a:rPr lang="en-US"/>
              <a:pPr>
                <a:defRPr/>
              </a:pPr>
              <a:t>‹#›</a:t>
            </a:fld>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8475" y="333375"/>
            <a:ext cx="2138363" cy="568801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31800" y="333375"/>
            <a:ext cx="6264275" cy="56880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7"/>
          <p:cNvSpPr>
            <a:spLocks noGrp="1" noChangeArrowheads="1"/>
          </p:cNvSpPr>
          <p:nvPr>
            <p:ph type="dt" sz="half" idx="10"/>
          </p:nvPr>
        </p:nvSpPr>
        <p:spPr>
          <a:ln/>
        </p:spPr>
        <p:txBody>
          <a:bodyPr/>
          <a:lstStyle>
            <a:lvl1pPr>
              <a:defRPr/>
            </a:lvl1pPr>
          </a:lstStyle>
          <a:p>
            <a:pPr>
              <a:defRPr/>
            </a:pPr>
            <a:r>
              <a:rPr lang="da-DK"/>
              <a:t>14-09-2005</a:t>
            </a:r>
          </a:p>
          <a:p>
            <a:pPr>
              <a:defRPr/>
            </a:pPr>
            <a:fld id="{26AA08E8-48CE-4B76-AF5C-C18D3A19463D}" type="slidenum">
              <a:rPr lang="en-US"/>
              <a:pPr>
                <a:defRPr/>
              </a:pPr>
              <a:t>‹#›</a:t>
            </a:fld>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476375" y="333375"/>
            <a:ext cx="7510463" cy="792163"/>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431800" y="1412875"/>
            <a:ext cx="4044950" cy="46085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29150" y="1412875"/>
            <a:ext cx="4046538" cy="22272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29150" y="3792538"/>
            <a:ext cx="4046538" cy="22288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Rectangle 7"/>
          <p:cNvSpPr>
            <a:spLocks noGrp="1" noChangeArrowheads="1"/>
          </p:cNvSpPr>
          <p:nvPr>
            <p:ph type="dt" sz="half" idx="10"/>
          </p:nvPr>
        </p:nvSpPr>
        <p:spPr>
          <a:ln/>
        </p:spPr>
        <p:txBody>
          <a:bodyPr/>
          <a:lstStyle>
            <a:lvl1pPr>
              <a:defRPr/>
            </a:lvl1pPr>
          </a:lstStyle>
          <a:p>
            <a:pPr>
              <a:defRPr/>
            </a:pPr>
            <a:r>
              <a:rPr lang="da-DK"/>
              <a:t>14-09-2005</a:t>
            </a:r>
          </a:p>
          <a:p>
            <a:pPr>
              <a:defRPr/>
            </a:pPr>
            <a:fld id="{BE2EE190-2B46-4CC7-921D-E1193B5E9965}" type="slidenum">
              <a:rPr lang="en-US"/>
              <a:pPr>
                <a:defRPr/>
              </a:pPr>
              <a:t>‹#›</a:t>
            </a:fld>
            <a:endParaRPr lang="en-US"/>
          </a:p>
        </p:txBody>
      </p:sp>
      <p:sp>
        <p:nvSpPr>
          <p:cNvPr id="7" name="Rectangle 11"/>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476375" y="333375"/>
            <a:ext cx="7510463" cy="792163"/>
          </a:xfrm>
        </p:spPr>
        <p:txBody>
          <a:bodyPr/>
          <a:lstStyle/>
          <a:p>
            <a:r>
              <a:rPr lang="en-US" smtClean="0"/>
              <a:t>Click to edit Master title style</a:t>
            </a:r>
            <a:endParaRPr lang="en-GB"/>
          </a:p>
        </p:txBody>
      </p:sp>
      <p:sp>
        <p:nvSpPr>
          <p:cNvPr id="3" name="Table Placeholder 2"/>
          <p:cNvSpPr>
            <a:spLocks noGrp="1"/>
          </p:cNvSpPr>
          <p:nvPr>
            <p:ph type="tbl" idx="1"/>
          </p:nvPr>
        </p:nvSpPr>
        <p:spPr>
          <a:xfrm>
            <a:off x="431800" y="1412875"/>
            <a:ext cx="8243888" cy="4608513"/>
          </a:xfrm>
        </p:spPr>
        <p:txBody>
          <a:bodyPr/>
          <a:lstStyle/>
          <a:p>
            <a:endParaRPr lang="en-GB"/>
          </a:p>
        </p:txBody>
      </p:sp>
      <p:sp>
        <p:nvSpPr>
          <p:cNvPr id="4" name="Date Placeholder 3"/>
          <p:cNvSpPr>
            <a:spLocks noGrp="1"/>
          </p:cNvSpPr>
          <p:nvPr>
            <p:ph type="dt" sz="half" idx="10"/>
          </p:nvPr>
        </p:nvSpPr>
        <p:spPr>
          <a:xfrm>
            <a:off x="107950" y="333375"/>
            <a:ext cx="1296988" cy="395288"/>
          </a:xfrm>
        </p:spPr>
        <p:txBody>
          <a:bodyPr/>
          <a:lstStyle>
            <a:lvl1pPr>
              <a:defRPr smtClean="0"/>
            </a:lvl1pPr>
          </a:lstStyle>
          <a:p>
            <a:pPr>
              <a:defRPr/>
            </a:pPr>
            <a:r>
              <a:rPr lang="da-DK"/>
              <a:t>14-09-2005</a:t>
            </a:r>
          </a:p>
          <a:p>
            <a:pPr>
              <a:defRPr/>
            </a:pPr>
            <a:fld id="{130C36D4-5ED7-470A-9567-DD238C6DFC15}" type="slidenum">
              <a:rPr lang="en-US"/>
              <a:pPr>
                <a:defRPr/>
              </a:pPr>
              <a:t>‹#›</a:t>
            </a:fld>
            <a:endParaRPr lang="en-US"/>
          </a:p>
        </p:txBody>
      </p:sp>
      <p:sp>
        <p:nvSpPr>
          <p:cNvPr id="5" name="Footer Placeholder 4"/>
          <p:cNvSpPr>
            <a:spLocks noGrp="1"/>
          </p:cNvSpPr>
          <p:nvPr>
            <p:ph type="ftr" sz="quarter" idx="11"/>
          </p:nvPr>
        </p:nvSpPr>
        <p:spPr>
          <a:xfrm>
            <a:off x="107950" y="728663"/>
            <a:ext cx="1295400" cy="360362"/>
          </a:xfrm>
        </p:spPr>
        <p:txBody>
          <a:bodyPr/>
          <a:lstStyle>
            <a:lvl1pPr>
              <a:defRPr/>
            </a:lvl1pPr>
          </a:lstStyle>
          <a:p>
            <a:pPr>
              <a:defRPr/>
            </a:pP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7"/>
          <p:cNvSpPr>
            <a:spLocks noGrp="1" noChangeArrowheads="1"/>
          </p:cNvSpPr>
          <p:nvPr>
            <p:ph type="dt" sz="half" idx="10"/>
          </p:nvPr>
        </p:nvSpPr>
        <p:spPr>
          <a:ln/>
        </p:spPr>
        <p:txBody>
          <a:bodyPr/>
          <a:lstStyle>
            <a:lvl1pPr>
              <a:defRPr/>
            </a:lvl1pPr>
          </a:lstStyle>
          <a:p>
            <a:pPr>
              <a:defRPr/>
            </a:pPr>
            <a:r>
              <a:rPr lang="da-DK"/>
              <a:t>14-09-2005</a:t>
            </a:r>
          </a:p>
          <a:p>
            <a:pPr>
              <a:defRPr/>
            </a:pPr>
            <a:fld id="{477ED78A-6581-4E93-85A3-54CD44E0EC82}" type="slidenum">
              <a:rPr lang="en-US"/>
              <a:pPr>
                <a:defRPr/>
              </a:pPr>
              <a:t>‹#›</a:t>
            </a:fld>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r>
              <a:rPr lang="da-DK"/>
              <a:t>14-09-2005</a:t>
            </a:r>
          </a:p>
          <a:p>
            <a:pPr>
              <a:defRPr/>
            </a:pPr>
            <a:fld id="{E2BAB56F-C433-4908-A148-5AD9E6D74FF0}" type="slidenum">
              <a:rPr lang="en-US"/>
              <a:pPr>
                <a:defRPr/>
              </a:pPr>
              <a:t>‹#›</a:t>
            </a:fld>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31800" y="1412875"/>
            <a:ext cx="4044950" cy="46085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29150" y="1412875"/>
            <a:ext cx="4046538" cy="46085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7"/>
          <p:cNvSpPr>
            <a:spLocks noGrp="1" noChangeArrowheads="1"/>
          </p:cNvSpPr>
          <p:nvPr>
            <p:ph type="dt" sz="half" idx="10"/>
          </p:nvPr>
        </p:nvSpPr>
        <p:spPr>
          <a:ln/>
        </p:spPr>
        <p:txBody>
          <a:bodyPr/>
          <a:lstStyle>
            <a:lvl1pPr>
              <a:defRPr/>
            </a:lvl1pPr>
          </a:lstStyle>
          <a:p>
            <a:pPr>
              <a:defRPr/>
            </a:pPr>
            <a:r>
              <a:rPr lang="da-DK"/>
              <a:t>14-09-2005</a:t>
            </a:r>
          </a:p>
          <a:p>
            <a:pPr>
              <a:defRPr/>
            </a:pPr>
            <a:fld id="{38ED8E6C-B1FC-4713-B6C2-9C4F2928BF75}" type="slidenum">
              <a:rPr lang="en-US"/>
              <a:pPr>
                <a:defRPr/>
              </a:pPr>
              <a:t>‹#›</a:t>
            </a:fld>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7"/>
          <p:cNvSpPr>
            <a:spLocks noGrp="1" noChangeArrowheads="1"/>
          </p:cNvSpPr>
          <p:nvPr>
            <p:ph type="dt" sz="half" idx="10"/>
          </p:nvPr>
        </p:nvSpPr>
        <p:spPr>
          <a:ln/>
        </p:spPr>
        <p:txBody>
          <a:bodyPr/>
          <a:lstStyle>
            <a:lvl1pPr>
              <a:defRPr/>
            </a:lvl1pPr>
          </a:lstStyle>
          <a:p>
            <a:pPr>
              <a:defRPr/>
            </a:pPr>
            <a:r>
              <a:rPr lang="da-DK"/>
              <a:t>14-09-2005</a:t>
            </a:r>
          </a:p>
          <a:p>
            <a:pPr>
              <a:defRPr/>
            </a:pPr>
            <a:fld id="{E8F82FB0-B1F1-48B3-AFCF-DF7E747B36FB}" type="slidenum">
              <a:rPr lang="en-US"/>
              <a:pPr>
                <a:defRPr/>
              </a:pPr>
              <a:t>‹#›</a:t>
            </a:fld>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7"/>
          <p:cNvSpPr>
            <a:spLocks noGrp="1" noChangeArrowheads="1"/>
          </p:cNvSpPr>
          <p:nvPr>
            <p:ph type="dt" sz="half" idx="10"/>
          </p:nvPr>
        </p:nvSpPr>
        <p:spPr>
          <a:ln/>
        </p:spPr>
        <p:txBody>
          <a:bodyPr/>
          <a:lstStyle>
            <a:lvl1pPr>
              <a:defRPr/>
            </a:lvl1pPr>
          </a:lstStyle>
          <a:p>
            <a:pPr>
              <a:defRPr/>
            </a:pPr>
            <a:r>
              <a:rPr lang="da-DK"/>
              <a:t>14-09-2005</a:t>
            </a:r>
          </a:p>
          <a:p>
            <a:pPr>
              <a:defRPr/>
            </a:pPr>
            <a:fld id="{CC1167FC-FF56-4E50-B4BE-90FF3E679F4E}" type="slidenum">
              <a:rPr lang="en-US"/>
              <a:pPr>
                <a:defRPr/>
              </a:pPr>
              <a:t>‹#›</a:t>
            </a:fld>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r>
              <a:rPr lang="da-DK"/>
              <a:t>14-09-2005</a:t>
            </a:r>
          </a:p>
          <a:p>
            <a:pPr>
              <a:defRPr/>
            </a:pPr>
            <a:fld id="{0658CF1B-699F-4E72-A2B1-6FFB0C30ACE9}" type="slidenum">
              <a:rPr lang="en-US"/>
              <a:pPr>
                <a:defRPr/>
              </a:pPr>
              <a:t>‹#›</a:t>
            </a:fld>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r>
              <a:rPr lang="da-DK"/>
              <a:t>14-09-2005</a:t>
            </a:r>
          </a:p>
          <a:p>
            <a:pPr>
              <a:defRPr/>
            </a:pPr>
            <a:fld id="{C1774407-0155-4FC2-BF5B-D158E1FD254C}" type="slidenum">
              <a:rPr lang="en-US"/>
              <a:pPr>
                <a:defRPr/>
              </a:pPr>
              <a:t>‹#›</a:t>
            </a:fld>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r>
              <a:rPr lang="da-DK"/>
              <a:t>14-09-2005</a:t>
            </a:r>
          </a:p>
          <a:p>
            <a:pPr>
              <a:defRPr/>
            </a:pPr>
            <a:fld id="{2447FA84-848D-43F3-B9EC-60629098EE10}" type="slidenum">
              <a:rPr lang="en-US"/>
              <a:pPr>
                <a:defRPr/>
              </a:pPr>
              <a:t>‹#›</a:t>
            </a:fld>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ChangeArrowheads="1"/>
          </p:cNvSpPr>
          <p:nvPr/>
        </p:nvSpPr>
        <p:spPr bwMode="auto">
          <a:xfrm>
            <a:off x="0" y="0"/>
            <a:ext cx="9144000" cy="6858000"/>
          </a:xfrm>
          <a:prstGeom prst="rect">
            <a:avLst/>
          </a:prstGeom>
          <a:solidFill>
            <a:schemeClr val="tx1"/>
          </a:solidFill>
          <a:ln w="9525">
            <a:noFill/>
            <a:miter lim="800000"/>
            <a:headEnd/>
            <a:tailEnd/>
          </a:ln>
          <a:effectLst/>
        </p:spPr>
        <p:txBody>
          <a:bodyPr wrap="none" anchor="ctr"/>
          <a:lstStyle/>
          <a:p>
            <a:pPr>
              <a:defRPr/>
            </a:pPr>
            <a:endParaRPr lang="en-GB">
              <a:latin typeface="Arial" charset="0"/>
            </a:endParaRPr>
          </a:p>
        </p:txBody>
      </p:sp>
      <p:sp>
        <p:nvSpPr>
          <p:cNvPr id="4099" name="AutoShape 3"/>
          <p:cNvSpPr>
            <a:spLocks noChangeArrowheads="1"/>
          </p:cNvSpPr>
          <p:nvPr/>
        </p:nvSpPr>
        <p:spPr bwMode="auto">
          <a:xfrm>
            <a:off x="107950" y="115888"/>
            <a:ext cx="8928100" cy="6481762"/>
          </a:xfrm>
          <a:prstGeom prst="roundRect">
            <a:avLst>
              <a:gd name="adj" fmla="val 1639"/>
            </a:avLst>
          </a:prstGeom>
          <a:solidFill>
            <a:srgbClr val="FFFFFF"/>
          </a:solidFill>
          <a:ln w="9525">
            <a:solidFill>
              <a:srgbClr val="808080"/>
            </a:solidFill>
            <a:round/>
            <a:headEnd/>
            <a:tailEnd/>
          </a:ln>
          <a:effectLst/>
        </p:spPr>
        <p:txBody>
          <a:bodyPr wrap="none" anchor="ctr"/>
          <a:lstStyle/>
          <a:p>
            <a:pPr>
              <a:defRPr/>
            </a:pPr>
            <a:endParaRPr lang="en-GB">
              <a:latin typeface="Arial" charset="0"/>
            </a:endParaRPr>
          </a:p>
        </p:txBody>
      </p:sp>
      <p:grpSp>
        <p:nvGrpSpPr>
          <p:cNvPr id="2052" name="Group 14"/>
          <p:cNvGrpSpPr>
            <a:grpSpLocks/>
          </p:cNvGrpSpPr>
          <p:nvPr/>
        </p:nvGrpSpPr>
        <p:grpSpPr bwMode="auto">
          <a:xfrm>
            <a:off x="107950" y="122238"/>
            <a:ext cx="8928100" cy="1146175"/>
            <a:chOff x="68" y="77"/>
            <a:chExt cx="5624" cy="722"/>
          </a:xfrm>
        </p:grpSpPr>
        <p:sp>
          <p:nvSpPr>
            <p:cNvPr id="2" name="AutoShape 4"/>
            <p:cNvSpPr>
              <a:spLocks noChangeArrowheads="1"/>
            </p:cNvSpPr>
            <p:nvPr userDrawn="1"/>
          </p:nvSpPr>
          <p:spPr bwMode="auto">
            <a:xfrm>
              <a:off x="68" y="119"/>
              <a:ext cx="5624" cy="680"/>
            </a:xfrm>
            <a:prstGeom prst="roundRect">
              <a:avLst>
                <a:gd name="adj" fmla="val 0"/>
              </a:avLst>
            </a:prstGeom>
            <a:solidFill>
              <a:srgbClr val="6E8073"/>
            </a:solidFill>
            <a:ln w="9525">
              <a:noFill/>
              <a:round/>
              <a:headEnd/>
              <a:tailEnd/>
            </a:ln>
            <a:effectLst/>
          </p:spPr>
          <p:txBody>
            <a:bodyPr wrap="none" anchor="ctr"/>
            <a:lstStyle/>
            <a:p>
              <a:pPr>
                <a:defRPr/>
              </a:pPr>
              <a:endParaRPr lang="en-GB">
                <a:latin typeface="Arial" charset="0"/>
              </a:endParaRPr>
            </a:p>
          </p:txBody>
        </p:sp>
        <p:sp>
          <p:nvSpPr>
            <p:cNvPr id="4108" name="AutoShape 12"/>
            <p:cNvSpPr>
              <a:spLocks noChangeArrowheads="1"/>
            </p:cNvSpPr>
            <p:nvPr userDrawn="1"/>
          </p:nvSpPr>
          <p:spPr bwMode="auto">
            <a:xfrm>
              <a:off x="68" y="77"/>
              <a:ext cx="5620" cy="105"/>
            </a:xfrm>
            <a:prstGeom prst="roundRect">
              <a:avLst>
                <a:gd name="adj" fmla="val 50000"/>
              </a:avLst>
            </a:prstGeom>
            <a:solidFill>
              <a:srgbClr val="6E8073"/>
            </a:solidFill>
            <a:ln w="9525" algn="ctr">
              <a:solidFill>
                <a:srgbClr val="6E8073"/>
              </a:solidFill>
              <a:round/>
              <a:headEnd/>
              <a:tailEnd/>
            </a:ln>
            <a:effectLst/>
          </p:spPr>
          <p:txBody>
            <a:bodyPr wrap="none" anchor="ctr"/>
            <a:lstStyle/>
            <a:p>
              <a:pPr>
                <a:defRPr/>
              </a:pPr>
              <a:endParaRPr lang="en-GB">
                <a:latin typeface="Arial" charset="0"/>
              </a:endParaRPr>
            </a:p>
          </p:txBody>
        </p:sp>
      </p:grpSp>
      <p:sp>
        <p:nvSpPr>
          <p:cNvPr id="2053" name="Rectangle 5"/>
          <p:cNvSpPr>
            <a:spLocks noGrp="1" noChangeArrowheads="1"/>
          </p:cNvSpPr>
          <p:nvPr>
            <p:ph type="title"/>
          </p:nvPr>
        </p:nvSpPr>
        <p:spPr bwMode="auto">
          <a:xfrm>
            <a:off x="1476375" y="333375"/>
            <a:ext cx="7510463" cy="7921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4" name="Rectangle 6"/>
          <p:cNvSpPr>
            <a:spLocks noGrp="1" noChangeArrowheads="1"/>
          </p:cNvSpPr>
          <p:nvPr>
            <p:ph type="body" idx="1"/>
          </p:nvPr>
        </p:nvSpPr>
        <p:spPr bwMode="auto">
          <a:xfrm>
            <a:off x="431800" y="1412875"/>
            <a:ext cx="8243888" cy="46085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3" name="Rectangle 7"/>
          <p:cNvSpPr>
            <a:spLocks noGrp="1" noChangeArrowheads="1"/>
          </p:cNvSpPr>
          <p:nvPr>
            <p:ph type="dt" sz="half" idx="2"/>
          </p:nvPr>
        </p:nvSpPr>
        <p:spPr bwMode="auto">
          <a:xfrm>
            <a:off x="107950" y="333375"/>
            <a:ext cx="1296988" cy="3952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a:solidFill>
                  <a:schemeClr val="bg1"/>
                </a:solidFill>
                <a:latin typeface="Arial" charset="0"/>
              </a:defRPr>
            </a:lvl1pPr>
          </a:lstStyle>
          <a:p>
            <a:pPr>
              <a:defRPr/>
            </a:pPr>
            <a:r>
              <a:rPr lang="da-DK"/>
              <a:t>14-09-2005</a:t>
            </a:r>
          </a:p>
          <a:p>
            <a:pPr>
              <a:defRPr/>
            </a:pPr>
            <a:fld id="{4EB75B22-9056-4317-B6B8-EC88E254CE66}" type="slidenum">
              <a:rPr lang="en-US"/>
              <a:pPr>
                <a:defRPr/>
              </a:pPr>
              <a:t>‹#›</a:t>
            </a:fld>
            <a:endParaRPr lang="en-US"/>
          </a:p>
        </p:txBody>
      </p:sp>
      <p:sp>
        <p:nvSpPr>
          <p:cNvPr id="4105" name="Text Box 9"/>
          <p:cNvSpPr txBox="1">
            <a:spLocks noChangeArrowheads="1"/>
          </p:cNvSpPr>
          <p:nvPr/>
        </p:nvSpPr>
        <p:spPr bwMode="auto">
          <a:xfrm>
            <a:off x="179388" y="6632575"/>
            <a:ext cx="8856662" cy="244475"/>
          </a:xfrm>
          <a:prstGeom prst="rect">
            <a:avLst/>
          </a:prstGeom>
          <a:noFill/>
          <a:ln w="9525">
            <a:noFill/>
            <a:miter lim="800000"/>
            <a:headEnd/>
            <a:tailEnd/>
          </a:ln>
          <a:effectLst/>
        </p:spPr>
        <p:txBody>
          <a:bodyPr>
            <a:spAutoFit/>
          </a:bodyPr>
          <a:lstStyle/>
          <a:p>
            <a:pPr algn="r">
              <a:spcBef>
                <a:spcPct val="50000"/>
              </a:spcBef>
              <a:defRPr/>
            </a:pPr>
            <a:r>
              <a:rPr lang="en-GB" dirty="0" smtClean="0">
                <a:solidFill>
                  <a:schemeClr val="bg1"/>
                </a:solidFill>
                <a:latin typeface="Trebuchet MS" pitchFamily="34" charset="0"/>
              </a:rPr>
              <a:t>Environmental improvement</a:t>
            </a:r>
            <a:r>
              <a:rPr lang="en-GB" baseline="0" dirty="0" smtClean="0">
                <a:solidFill>
                  <a:schemeClr val="bg1"/>
                </a:solidFill>
                <a:latin typeface="Trebuchet MS" pitchFamily="34" charset="0"/>
              </a:rPr>
              <a:t> through product development. A project funded by the Danish Environmental Protection Agency.</a:t>
            </a:r>
            <a:endParaRPr lang="en-GB" dirty="0">
              <a:solidFill>
                <a:schemeClr val="bg1"/>
              </a:solidFill>
              <a:latin typeface="Arial" charset="0"/>
            </a:endParaRPr>
          </a:p>
        </p:txBody>
      </p:sp>
      <p:sp>
        <p:nvSpPr>
          <p:cNvPr id="4107" name="Rectangle 11"/>
          <p:cNvSpPr>
            <a:spLocks noGrp="1" noChangeArrowheads="1"/>
          </p:cNvSpPr>
          <p:nvPr>
            <p:ph type="ftr" sz="quarter" idx="3"/>
          </p:nvPr>
        </p:nvSpPr>
        <p:spPr bwMode="auto">
          <a:xfrm>
            <a:off x="107950" y="728663"/>
            <a:ext cx="1295400" cy="3603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a:latin typeface="+mn-lt"/>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83917"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 id="2147483916" r:id="rId12"/>
    <p:sldLayoutId id="2147483918" r:id="rId13"/>
  </p:sldLayoutIdLst>
  <p:timing>
    <p:tnLst>
      <p:par>
        <p:cTn id="1" dur="indefinite" restart="never" nodeType="tmRoot"/>
      </p:par>
    </p:tnLst>
  </p:timing>
  <p:hf sldNum="0" hdr="0" ftr="0"/>
  <p:txStyles>
    <p:titleStyle>
      <a:lvl1pPr algn="ctr" rtl="0" eaLnBrk="0" fontAlgn="base" hangingPunct="0">
        <a:spcBef>
          <a:spcPct val="0"/>
        </a:spcBef>
        <a:spcAft>
          <a:spcPct val="0"/>
        </a:spcAft>
        <a:defRPr sz="2400">
          <a:solidFill>
            <a:schemeClr val="bg1"/>
          </a:solidFill>
          <a:latin typeface="+mj-lt"/>
          <a:ea typeface="+mj-ea"/>
          <a:cs typeface="+mj-cs"/>
        </a:defRPr>
      </a:lvl1pPr>
      <a:lvl2pPr algn="ctr" rtl="0" eaLnBrk="0" fontAlgn="base" hangingPunct="0">
        <a:spcBef>
          <a:spcPct val="0"/>
        </a:spcBef>
        <a:spcAft>
          <a:spcPct val="0"/>
        </a:spcAft>
        <a:defRPr sz="2400">
          <a:solidFill>
            <a:schemeClr val="bg1"/>
          </a:solidFill>
          <a:latin typeface="Trebuchet MS" pitchFamily="34" charset="0"/>
        </a:defRPr>
      </a:lvl2pPr>
      <a:lvl3pPr algn="ctr" rtl="0" eaLnBrk="0" fontAlgn="base" hangingPunct="0">
        <a:spcBef>
          <a:spcPct val="0"/>
        </a:spcBef>
        <a:spcAft>
          <a:spcPct val="0"/>
        </a:spcAft>
        <a:defRPr sz="2400">
          <a:solidFill>
            <a:schemeClr val="bg1"/>
          </a:solidFill>
          <a:latin typeface="Trebuchet MS" pitchFamily="34" charset="0"/>
        </a:defRPr>
      </a:lvl3pPr>
      <a:lvl4pPr algn="ctr" rtl="0" eaLnBrk="0" fontAlgn="base" hangingPunct="0">
        <a:spcBef>
          <a:spcPct val="0"/>
        </a:spcBef>
        <a:spcAft>
          <a:spcPct val="0"/>
        </a:spcAft>
        <a:defRPr sz="2400">
          <a:solidFill>
            <a:schemeClr val="bg1"/>
          </a:solidFill>
          <a:latin typeface="Trebuchet MS" pitchFamily="34" charset="0"/>
        </a:defRPr>
      </a:lvl4pPr>
      <a:lvl5pPr algn="ctr" rtl="0" eaLnBrk="0" fontAlgn="base" hangingPunct="0">
        <a:spcBef>
          <a:spcPct val="0"/>
        </a:spcBef>
        <a:spcAft>
          <a:spcPct val="0"/>
        </a:spcAft>
        <a:defRPr sz="2400">
          <a:solidFill>
            <a:schemeClr val="bg1"/>
          </a:solidFill>
          <a:latin typeface="Trebuchet MS" pitchFamily="34" charset="0"/>
        </a:defRPr>
      </a:lvl5pPr>
      <a:lvl6pPr marL="457200" algn="ctr" rtl="0" fontAlgn="base">
        <a:spcBef>
          <a:spcPct val="0"/>
        </a:spcBef>
        <a:spcAft>
          <a:spcPct val="0"/>
        </a:spcAft>
        <a:defRPr sz="2400">
          <a:solidFill>
            <a:schemeClr val="bg1"/>
          </a:solidFill>
          <a:latin typeface="Trebuchet MS" pitchFamily="34" charset="0"/>
        </a:defRPr>
      </a:lvl6pPr>
      <a:lvl7pPr marL="914400" algn="ctr" rtl="0" fontAlgn="base">
        <a:spcBef>
          <a:spcPct val="0"/>
        </a:spcBef>
        <a:spcAft>
          <a:spcPct val="0"/>
        </a:spcAft>
        <a:defRPr sz="2400">
          <a:solidFill>
            <a:schemeClr val="bg1"/>
          </a:solidFill>
          <a:latin typeface="Trebuchet MS" pitchFamily="34" charset="0"/>
        </a:defRPr>
      </a:lvl7pPr>
      <a:lvl8pPr marL="1371600" algn="ctr" rtl="0" fontAlgn="base">
        <a:spcBef>
          <a:spcPct val="0"/>
        </a:spcBef>
        <a:spcAft>
          <a:spcPct val="0"/>
        </a:spcAft>
        <a:defRPr sz="2400">
          <a:solidFill>
            <a:schemeClr val="bg1"/>
          </a:solidFill>
          <a:latin typeface="Trebuchet MS" pitchFamily="34" charset="0"/>
        </a:defRPr>
      </a:lvl8pPr>
      <a:lvl9pPr marL="1828800" algn="ctr" rtl="0" fontAlgn="base">
        <a:spcBef>
          <a:spcPct val="0"/>
        </a:spcBef>
        <a:spcAft>
          <a:spcPct val="0"/>
        </a:spcAft>
        <a:defRPr sz="2400">
          <a:solidFill>
            <a:schemeClr val="bg1"/>
          </a:solidFill>
          <a:latin typeface="Trebuchet MS" pitchFamily="34" charset="0"/>
        </a:defRPr>
      </a:lvl9pPr>
    </p:titleStyle>
    <p:bodyStyle>
      <a:lvl1pPr marL="342900" indent="-342900" algn="l" rtl="0" eaLnBrk="0" fontAlgn="base" hangingPunct="0">
        <a:spcBef>
          <a:spcPct val="20000"/>
        </a:spcBef>
        <a:spcAft>
          <a:spcPct val="0"/>
        </a:spcAft>
        <a:buBlip>
          <a:blip r:embed="rId15"/>
        </a:buBlip>
        <a:defRPr sz="2000">
          <a:solidFill>
            <a:schemeClr val="tx1"/>
          </a:solidFill>
          <a:latin typeface="+mn-lt"/>
          <a:ea typeface="+mn-ea"/>
          <a:cs typeface="+mn-cs"/>
        </a:defRPr>
      </a:lvl1pPr>
      <a:lvl2pPr marL="742950" indent="-285750" algn="l" rtl="0" eaLnBrk="0" fontAlgn="base" hangingPunct="0">
        <a:spcBef>
          <a:spcPct val="20000"/>
        </a:spcBef>
        <a:spcAft>
          <a:spcPct val="0"/>
        </a:spcAft>
        <a:buSzPct val="50000"/>
        <a:buChar char="–"/>
        <a:defRPr sz="2800">
          <a:solidFill>
            <a:schemeClr val="tx1"/>
          </a:solidFill>
          <a:latin typeface="+mn-lt"/>
        </a:defRPr>
      </a:lvl2pPr>
      <a:lvl3pPr marL="1143000" indent="-228600" algn="l" rtl="0" eaLnBrk="0" fontAlgn="base" hangingPunct="0">
        <a:spcBef>
          <a:spcPct val="20000"/>
        </a:spcBef>
        <a:spcAft>
          <a:spcPct val="0"/>
        </a:spcAft>
        <a:buBlip>
          <a:blip r:embed="rId15"/>
        </a:buBlip>
        <a:defRPr sz="1600">
          <a:solidFill>
            <a:schemeClr val="tx1"/>
          </a:solidFill>
          <a:latin typeface="+mn-lt"/>
        </a:defRPr>
      </a:lvl3pPr>
      <a:lvl4pPr marL="1600200" indent="-228600" algn="l" rtl="0" eaLnBrk="0" fontAlgn="base" hangingPunct="0">
        <a:spcBef>
          <a:spcPct val="20000"/>
        </a:spcBef>
        <a:spcAft>
          <a:spcPct val="0"/>
        </a:spcAft>
        <a:buSzPct val="50000"/>
        <a:buChar char="–"/>
        <a:defRPr sz="1400">
          <a:solidFill>
            <a:schemeClr val="tx1"/>
          </a:solidFill>
          <a:latin typeface="+mn-lt"/>
        </a:defRPr>
      </a:lvl4pPr>
      <a:lvl5pPr marL="2057400" indent="-228600" algn="l" rtl="0" eaLnBrk="0" fontAlgn="base" hangingPunct="0">
        <a:spcBef>
          <a:spcPct val="20000"/>
        </a:spcBef>
        <a:spcAft>
          <a:spcPct val="0"/>
        </a:spcAft>
        <a:buBlip>
          <a:blip r:embed="rId15"/>
        </a:buBlip>
        <a:defRPr sz="1200">
          <a:solidFill>
            <a:schemeClr val="tx1"/>
          </a:solidFill>
          <a:latin typeface="+mn-lt"/>
        </a:defRPr>
      </a:lvl5pPr>
      <a:lvl6pPr marL="2514600" indent="-228600" algn="l" rtl="0" fontAlgn="base">
        <a:spcBef>
          <a:spcPct val="20000"/>
        </a:spcBef>
        <a:spcAft>
          <a:spcPct val="0"/>
        </a:spcAft>
        <a:buBlip>
          <a:blip r:embed="rId15"/>
        </a:buBlip>
        <a:defRPr sz="1200">
          <a:solidFill>
            <a:schemeClr val="tx1"/>
          </a:solidFill>
          <a:latin typeface="+mn-lt"/>
        </a:defRPr>
      </a:lvl6pPr>
      <a:lvl7pPr marL="2971800" indent="-228600" algn="l" rtl="0" fontAlgn="base">
        <a:spcBef>
          <a:spcPct val="20000"/>
        </a:spcBef>
        <a:spcAft>
          <a:spcPct val="0"/>
        </a:spcAft>
        <a:buBlip>
          <a:blip r:embed="rId15"/>
        </a:buBlip>
        <a:defRPr sz="1200">
          <a:solidFill>
            <a:schemeClr val="tx1"/>
          </a:solidFill>
          <a:latin typeface="+mn-lt"/>
        </a:defRPr>
      </a:lvl7pPr>
      <a:lvl8pPr marL="3429000" indent="-228600" algn="l" rtl="0" fontAlgn="base">
        <a:spcBef>
          <a:spcPct val="20000"/>
        </a:spcBef>
        <a:spcAft>
          <a:spcPct val="0"/>
        </a:spcAft>
        <a:buBlip>
          <a:blip r:embed="rId15"/>
        </a:buBlip>
        <a:defRPr sz="1200">
          <a:solidFill>
            <a:schemeClr val="tx1"/>
          </a:solidFill>
          <a:latin typeface="+mn-lt"/>
        </a:defRPr>
      </a:lvl8pPr>
      <a:lvl9pPr marL="3886200" indent="-228600" algn="l" rtl="0" fontAlgn="base">
        <a:spcBef>
          <a:spcPct val="20000"/>
        </a:spcBef>
        <a:spcAft>
          <a:spcPct val="0"/>
        </a:spcAft>
        <a:buBlip>
          <a:blip r:embed="rId15"/>
        </a:buBlip>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22.emf"/><Relationship Id="rId13" Type="http://schemas.openxmlformats.org/officeDocument/2006/relationships/image" Target="../media/image27.emf"/><Relationship Id="rId18" Type="http://schemas.openxmlformats.org/officeDocument/2006/relationships/image" Target="../media/image32.emf"/><Relationship Id="rId26" Type="http://schemas.openxmlformats.org/officeDocument/2006/relationships/image" Target="../media/image40.emf"/><Relationship Id="rId39" Type="http://schemas.openxmlformats.org/officeDocument/2006/relationships/image" Target="../media/image53.emf"/><Relationship Id="rId3" Type="http://schemas.openxmlformats.org/officeDocument/2006/relationships/image" Target="../media/image1.png"/><Relationship Id="rId21" Type="http://schemas.openxmlformats.org/officeDocument/2006/relationships/image" Target="../media/image35.emf"/><Relationship Id="rId34" Type="http://schemas.openxmlformats.org/officeDocument/2006/relationships/image" Target="../media/image48.emf"/><Relationship Id="rId7" Type="http://schemas.openxmlformats.org/officeDocument/2006/relationships/image" Target="../media/image21.emf"/><Relationship Id="rId12" Type="http://schemas.openxmlformats.org/officeDocument/2006/relationships/image" Target="../media/image26.emf"/><Relationship Id="rId17" Type="http://schemas.openxmlformats.org/officeDocument/2006/relationships/image" Target="../media/image31.emf"/><Relationship Id="rId25" Type="http://schemas.openxmlformats.org/officeDocument/2006/relationships/image" Target="../media/image39.emf"/><Relationship Id="rId33" Type="http://schemas.openxmlformats.org/officeDocument/2006/relationships/image" Target="../media/image47.emf"/><Relationship Id="rId38" Type="http://schemas.openxmlformats.org/officeDocument/2006/relationships/image" Target="../media/image52.emf"/><Relationship Id="rId2" Type="http://schemas.openxmlformats.org/officeDocument/2006/relationships/notesSlide" Target="../notesSlides/notesSlide29.xml"/><Relationship Id="rId16" Type="http://schemas.openxmlformats.org/officeDocument/2006/relationships/image" Target="../media/image30.emf"/><Relationship Id="rId20" Type="http://schemas.openxmlformats.org/officeDocument/2006/relationships/image" Target="../media/image34.emf"/><Relationship Id="rId29" Type="http://schemas.openxmlformats.org/officeDocument/2006/relationships/image" Target="../media/image43.emf"/><Relationship Id="rId41" Type="http://schemas.openxmlformats.org/officeDocument/2006/relationships/image" Target="../media/image55.emf"/><Relationship Id="rId1" Type="http://schemas.openxmlformats.org/officeDocument/2006/relationships/slideLayout" Target="../slideLayouts/slideLayout2.xml"/><Relationship Id="rId6" Type="http://schemas.openxmlformats.org/officeDocument/2006/relationships/image" Target="../media/image20.emf"/><Relationship Id="rId11" Type="http://schemas.openxmlformats.org/officeDocument/2006/relationships/image" Target="../media/image25.emf"/><Relationship Id="rId24" Type="http://schemas.openxmlformats.org/officeDocument/2006/relationships/image" Target="../media/image38.emf"/><Relationship Id="rId32" Type="http://schemas.openxmlformats.org/officeDocument/2006/relationships/image" Target="../media/image46.emf"/><Relationship Id="rId37" Type="http://schemas.openxmlformats.org/officeDocument/2006/relationships/image" Target="../media/image51.emf"/><Relationship Id="rId40" Type="http://schemas.openxmlformats.org/officeDocument/2006/relationships/image" Target="../media/image54.emf"/><Relationship Id="rId5" Type="http://schemas.openxmlformats.org/officeDocument/2006/relationships/image" Target="../media/image19.emf"/><Relationship Id="rId15" Type="http://schemas.openxmlformats.org/officeDocument/2006/relationships/image" Target="../media/image29.emf"/><Relationship Id="rId23" Type="http://schemas.openxmlformats.org/officeDocument/2006/relationships/image" Target="../media/image37.emf"/><Relationship Id="rId28" Type="http://schemas.openxmlformats.org/officeDocument/2006/relationships/image" Target="../media/image42.emf"/><Relationship Id="rId36" Type="http://schemas.openxmlformats.org/officeDocument/2006/relationships/image" Target="../media/image50.emf"/><Relationship Id="rId10" Type="http://schemas.openxmlformats.org/officeDocument/2006/relationships/image" Target="../media/image24.emf"/><Relationship Id="rId19" Type="http://schemas.openxmlformats.org/officeDocument/2006/relationships/image" Target="../media/image33.emf"/><Relationship Id="rId31" Type="http://schemas.openxmlformats.org/officeDocument/2006/relationships/image" Target="../media/image45.emf"/><Relationship Id="rId4" Type="http://schemas.openxmlformats.org/officeDocument/2006/relationships/image" Target="../media/image18.emf"/><Relationship Id="rId9" Type="http://schemas.openxmlformats.org/officeDocument/2006/relationships/image" Target="../media/image23.emf"/><Relationship Id="rId14" Type="http://schemas.openxmlformats.org/officeDocument/2006/relationships/image" Target="../media/image28.emf"/><Relationship Id="rId22" Type="http://schemas.openxmlformats.org/officeDocument/2006/relationships/image" Target="../media/image36.emf"/><Relationship Id="rId27" Type="http://schemas.openxmlformats.org/officeDocument/2006/relationships/image" Target="../media/image41.emf"/><Relationship Id="rId30" Type="http://schemas.openxmlformats.org/officeDocument/2006/relationships/image" Target="../media/image44.emf"/><Relationship Id="rId35" Type="http://schemas.openxmlformats.org/officeDocument/2006/relationships/image" Target="../media/image49.emf"/></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4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48.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hyperlink" Target="file:///C:\Program%20Files\ECO-it\ECO-IT.EX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51.x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65.png"/></Relationships>
</file>

<file path=ppt/slides/_rels/slide5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hyperlink" Target="file:///C:\Program%20Files\ECO-it\ECO-IT.EXE"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3.xml"/><Relationship Id="rId1" Type="http://schemas.openxmlformats.org/officeDocument/2006/relationships/slideLayout" Target="../slideLayouts/slideLayout6.xml"/><Relationship Id="rId4" Type="http://schemas.openxmlformats.org/officeDocument/2006/relationships/image" Target="../media/image80.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3.gif"/><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84.emf"/></Relationships>
</file>

<file path=ppt/slides/_rels/slide7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9.xml"/><Relationship Id="rId1" Type="http://schemas.openxmlformats.org/officeDocument/2006/relationships/slideLayout" Target="../slideLayouts/slideLayout7.xml"/><Relationship Id="rId6" Type="http://schemas.openxmlformats.org/officeDocument/2006/relationships/hyperlink" Target="mailto:at@mek.dtu.dk" TargetMode="External"/><Relationship Id="rId5" Type="http://schemas.openxmlformats.org/officeDocument/2006/relationships/hyperlink" Target="http://www.kp.man.dtu.dk/english/research/areas/ecodesign/guide" TargetMode="External"/><Relationship Id="rId4" Type="http://schemas.openxmlformats.org/officeDocument/2006/relationships/image" Target="../media/image8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ctrTitle"/>
          </p:nvPr>
        </p:nvSpPr>
        <p:spPr>
          <a:xfrm>
            <a:off x="1500188" y="5072074"/>
            <a:ext cx="7488237" cy="1428760"/>
          </a:xfrm>
        </p:spPr>
        <p:txBody>
          <a:bodyPr/>
          <a:lstStyle/>
          <a:p>
            <a:r>
              <a:rPr lang="en-GB" dirty="0" smtClean="0"/>
              <a:t>Environmental improvement through</a:t>
            </a:r>
            <a:br>
              <a:rPr lang="en-GB" dirty="0" smtClean="0"/>
            </a:br>
            <a:r>
              <a:rPr lang="en-GB" dirty="0" smtClean="0"/>
              <a:t>product development</a:t>
            </a:r>
            <a:r>
              <a:rPr lang="en-GB" sz="2000" b="1" dirty="0" smtClean="0"/>
              <a:t/>
            </a:r>
            <a:br>
              <a:rPr lang="en-GB" sz="2000" b="1" dirty="0" smtClean="0"/>
            </a:br>
            <a:r>
              <a:rPr lang="en-GB" b="1" dirty="0" smtClean="0"/>
              <a:t/>
            </a:r>
            <a:br>
              <a:rPr lang="en-GB" b="1" dirty="0" smtClean="0"/>
            </a:br>
            <a:r>
              <a:rPr lang="en-GB" sz="1600" i="1" dirty="0" smtClean="0"/>
              <a:t>Introduction</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Title 26"/>
          <p:cNvSpPr>
            <a:spLocks noGrp="1"/>
          </p:cNvSpPr>
          <p:nvPr>
            <p:ph type="title"/>
          </p:nvPr>
        </p:nvSpPr>
        <p:spPr/>
        <p:txBody>
          <a:bodyPr/>
          <a:lstStyle/>
          <a:p>
            <a:pPr eaLnBrk="1" hangingPunct="1"/>
            <a:r>
              <a:rPr lang="en-GB" dirty="0" smtClean="0"/>
              <a:t>Environmental improvements in 7 steps</a:t>
            </a:r>
          </a:p>
        </p:txBody>
      </p:sp>
      <p:sp>
        <p:nvSpPr>
          <p:cNvPr id="29" name="Rectangle 3"/>
          <p:cNvSpPr txBox="1">
            <a:spLocks noChangeArrowheads="1"/>
          </p:cNvSpPr>
          <p:nvPr/>
        </p:nvSpPr>
        <p:spPr bwMode="auto">
          <a:xfrm>
            <a:off x="142845" y="1385910"/>
            <a:ext cx="8848755" cy="53292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defRPr/>
            </a:pPr>
            <a:r>
              <a:rPr lang="en-US" sz="1600" b="1" kern="0" dirty="0" smtClean="0">
                <a:solidFill>
                  <a:srgbClr val="00B050"/>
                </a:solidFill>
                <a:latin typeface="+mn-lt"/>
              </a:rPr>
              <a:t>GET A GRIP ON THE ENVIRONMENT</a:t>
            </a:r>
          </a:p>
          <a:p>
            <a:pPr marL="342900" lvl="0" indent="-342900" algn="l" eaLnBrk="0" hangingPunct="0">
              <a:lnSpc>
                <a:spcPct val="90000"/>
              </a:lnSpc>
              <a:spcBef>
                <a:spcPct val="20000"/>
              </a:spcBef>
              <a:defRPr/>
            </a:pPr>
            <a:endParaRPr lang="en-US" sz="1600" b="1" kern="0" dirty="0" smtClean="0">
              <a:solidFill>
                <a:srgbClr val="00B050"/>
              </a:solidFill>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The following 7-step approach is built up to aid you to: </a:t>
            </a:r>
          </a:p>
          <a:p>
            <a:pPr marL="342900" lvl="0" indent="-342900" algn="l" eaLnBrk="0" hangingPunct="0">
              <a:lnSpc>
                <a:spcPct val="90000"/>
              </a:lnSpc>
              <a:spcBef>
                <a:spcPct val="20000"/>
              </a:spcBef>
              <a:buBlip>
                <a:blip r:embed="rId3"/>
              </a:buBlip>
              <a:defRPr/>
            </a:pPr>
            <a:endParaRPr lang="en-US" sz="1600" kern="0" dirty="0" smtClean="0">
              <a:latin typeface="+mn-lt"/>
            </a:endParaRPr>
          </a:p>
          <a:p>
            <a:pPr marL="800100" lvl="1" indent="-342900" algn="l" eaLnBrk="0" hangingPunct="0">
              <a:lnSpc>
                <a:spcPct val="90000"/>
              </a:lnSpc>
              <a:spcBef>
                <a:spcPct val="20000"/>
              </a:spcBef>
              <a:buBlip>
                <a:blip r:embed="rId3"/>
              </a:buBlip>
              <a:defRPr/>
            </a:pPr>
            <a:r>
              <a:rPr lang="en-US" sz="1600" kern="0" dirty="0" smtClean="0">
                <a:latin typeface="+mn-lt"/>
              </a:rPr>
              <a:t>get an overview of your product's environmental effects</a:t>
            </a:r>
          </a:p>
          <a:p>
            <a:pPr marL="800100" lvl="1" indent="-342900" algn="l" eaLnBrk="0" hangingPunct="0">
              <a:lnSpc>
                <a:spcPct val="90000"/>
              </a:lnSpc>
              <a:spcBef>
                <a:spcPct val="20000"/>
              </a:spcBef>
              <a:buBlip>
                <a:blip r:embed="rId3"/>
              </a:buBlip>
              <a:defRPr/>
            </a:pPr>
            <a:endParaRPr lang="en-US" sz="1600" kern="0" dirty="0" smtClean="0">
              <a:latin typeface="+mn-lt"/>
            </a:endParaRPr>
          </a:p>
          <a:p>
            <a:pPr marL="800100" lvl="1" indent="-342900" algn="l" eaLnBrk="0" hangingPunct="0">
              <a:lnSpc>
                <a:spcPct val="90000"/>
              </a:lnSpc>
              <a:spcBef>
                <a:spcPct val="20000"/>
              </a:spcBef>
              <a:buBlip>
                <a:blip r:embed="rId3"/>
              </a:buBlip>
              <a:defRPr/>
            </a:pPr>
            <a:r>
              <a:rPr lang="en-US" sz="1600" kern="0" dirty="0" smtClean="0">
                <a:latin typeface="+mn-lt"/>
              </a:rPr>
              <a:t>provide insight into important details concerning  the product’s environmental impacts, its use and its users </a:t>
            </a:r>
          </a:p>
          <a:p>
            <a:pPr marL="800100" lvl="1" indent="-342900" algn="l" eaLnBrk="0" hangingPunct="0">
              <a:lnSpc>
                <a:spcPct val="90000"/>
              </a:lnSpc>
              <a:spcBef>
                <a:spcPct val="20000"/>
              </a:spcBef>
              <a:buBlip>
                <a:blip r:embed="rId3"/>
              </a:buBlip>
              <a:defRPr/>
            </a:pPr>
            <a:endParaRPr lang="en-US" sz="1600" kern="0" dirty="0" smtClean="0">
              <a:latin typeface="+mn-lt"/>
            </a:endParaRPr>
          </a:p>
          <a:p>
            <a:pPr marL="800100" lvl="1" indent="-342900" algn="l" eaLnBrk="0" hangingPunct="0">
              <a:lnSpc>
                <a:spcPct val="90000"/>
              </a:lnSpc>
              <a:spcBef>
                <a:spcPct val="20000"/>
              </a:spcBef>
              <a:buBlip>
                <a:blip r:embed="rId3"/>
              </a:buBlip>
              <a:defRPr/>
            </a:pPr>
            <a:r>
              <a:rPr lang="en-US" sz="1600" kern="0" dirty="0" smtClean="0">
                <a:latin typeface="+mn-lt"/>
              </a:rPr>
              <a:t>create solutions and concepts that lead to environmental improvements, and </a:t>
            </a:r>
          </a:p>
          <a:p>
            <a:pPr marL="800100" lvl="1" indent="-342900" algn="l" eaLnBrk="0" hangingPunct="0">
              <a:lnSpc>
                <a:spcPct val="90000"/>
              </a:lnSpc>
              <a:spcBef>
                <a:spcPct val="20000"/>
              </a:spcBef>
              <a:buBlip>
                <a:blip r:embed="rId3"/>
              </a:buBlip>
              <a:defRPr/>
            </a:pPr>
            <a:endParaRPr lang="en-US" sz="1600" kern="0" dirty="0" smtClean="0">
              <a:latin typeface="+mn-lt"/>
            </a:endParaRPr>
          </a:p>
          <a:p>
            <a:pPr marL="800100" lvl="1" indent="-342900" algn="l" eaLnBrk="0" hangingPunct="0">
              <a:lnSpc>
                <a:spcPct val="90000"/>
              </a:lnSpc>
              <a:spcBef>
                <a:spcPct val="20000"/>
              </a:spcBef>
              <a:buBlip>
                <a:blip r:embed="rId3"/>
              </a:buBlip>
              <a:defRPr/>
            </a:pPr>
            <a:r>
              <a:rPr lang="en-US" sz="1600" kern="0" dirty="0" smtClean="0">
                <a:latin typeface="+mn-lt"/>
              </a:rPr>
              <a:t>create foresighted proposals for the creation of an environmental strategy for product development.</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Title 26"/>
          <p:cNvSpPr>
            <a:spLocks noGrp="1"/>
          </p:cNvSpPr>
          <p:nvPr>
            <p:ph type="title"/>
          </p:nvPr>
        </p:nvSpPr>
        <p:spPr/>
        <p:txBody>
          <a:bodyPr/>
          <a:lstStyle/>
          <a:p>
            <a:pPr eaLnBrk="1" hangingPunct="1"/>
            <a:r>
              <a:rPr lang="en-GB" dirty="0" smtClean="0"/>
              <a:t>Environmental improvements in 7 steps</a:t>
            </a:r>
          </a:p>
        </p:txBody>
      </p:sp>
      <p:sp>
        <p:nvSpPr>
          <p:cNvPr id="29" name="Rectangle 3"/>
          <p:cNvSpPr txBox="1">
            <a:spLocks noChangeArrowheads="1"/>
          </p:cNvSpPr>
          <p:nvPr/>
        </p:nvSpPr>
        <p:spPr bwMode="auto">
          <a:xfrm>
            <a:off x="142845" y="1385910"/>
            <a:ext cx="8848755" cy="53292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defRPr/>
            </a:pPr>
            <a:r>
              <a:rPr lang="en-GB" sz="1600" b="1" kern="0" dirty="0" smtClean="0">
                <a:solidFill>
                  <a:srgbClr val="00B050"/>
                </a:solidFill>
                <a:latin typeface="+mn-lt"/>
              </a:rPr>
              <a:t>THE METHOD BEHIND THE APPROACH</a:t>
            </a:r>
          </a:p>
          <a:p>
            <a:pPr marL="342900" lvl="0" indent="-342900" algn="l" eaLnBrk="0" hangingPunct="0">
              <a:lnSpc>
                <a:spcPct val="90000"/>
              </a:lnSpc>
              <a:spcBef>
                <a:spcPct val="20000"/>
              </a:spcBef>
              <a:buBlip>
                <a:blip r:embed="rId3"/>
              </a:buBlip>
              <a:defRPr/>
            </a:pPr>
            <a:endParaRPr lang="en-GB" sz="1600" kern="0" dirty="0" smtClean="0">
              <a:latin typeface="+mn-lt"/>
            </a:endParaRPr>
          </a:p>
          <a:p>
            <a:pPr marL="342900" lvl="0" indent="-342900" algn="l" eaLnBrk="0" hangingPunct="0">
              <a:lnSpc>
                <a:spcPct val="90000"/>
              </a:lnSpc>
              <a:spcBef>
                <a:spcPct val="20000"/>
              </a:spcBef>
              <a:buBlip>
                <a:blip r:embed="rId3"/>
              </a:buBlip>
              <a:defRPr/>
            </a:pPr>
            <a:r>
              <a:rPr lang="en-GB" sz="1600" kern="0" dirty="0" smtClean="0">
                <a:latin typeface="+mn-lt"/>
              </a:rPr>
              <a:t>The 7-step approach is designed as a chain of exercises that ought to be completed from start to finish. It is important, for example, that the product’s life cycle and environmental impacts are charted, before commencing with the creation of solutions. </a:t>
            </a:r>
          </a:p>
          <a:p>
            <a:pPr marL="342900" lvl="0" indent="-342900" algn="l" eaLnBrk="0" hangingPunct="0">
              <a:lnSpc>
                <a:spcPct val="90000"/>
              </a:lnSpc>
              <a:spcBef>
                <a:spcPct val="20000"/>
              </a:spcBef>
              <a:buBlip>
                <a:blip r:embed="rId3"/>
              </a:buBlip>
              <a:defRPr/>
            </a:pPr>
            <a:endParaRPr lang="en-GB" sz="1600" kern="0" dirty="0" smtClean="0">
              <a:latin typeface="+mn-lt"/>
            </a:endParaRPr>
          </a:p>
          <a:p>
            <a:pPr marL="342900" lvl="0" indent="-342900" algn="l" eaLnBrk="0" hangingPunct="0">
              <a:lnSpc>
                <a:spcPct val="90000"/>
              </a:lnSpc>
              <a:spcBef>
                <a:spcPct val="20000"/>
              </a:spcBef>
              <a:buBlip>
                <a:blip r:embed="rId3"/>
              </a:buBlip>
              <a:defRPr/>
            </a:pPr>
            <a:r>
              <a:rPr lang="en-GB" sz="1600" kern="0" dirty="0" smtClean="0">
                <a:latin typeface="+mn-lt"/>
              </a:rPr>
              <a:t>The approach requires that a product is chosen in advance, as the object for environmental improvement. The product can be either an already marketed product, which will serve as a reference product, or a product that is currently under development. The first case is the easiest, as it is easier to identify data about the product’s life cycle. </a:t>
            </a:r>
          </a:p>
          <a:p>
            <a:pPr marL="342900" lvl="0" indent="-342900" algn="l" eaLnBrk="0" hangingPunct="0">
              <a:lnSpc>
                <a:spcPct val="90000"/>
              </a:lnSpc>
              <a:spcBef>
                <a:spcPct val="20000"/>
              </a:spcBef>
              <a:buBlip>
                <a:blip r:embed="rId3"/>
              </a:buBlip>
              <a:defRPr/>
            </a:pPr>
            <a:endParaRPr lang="en-GB" sz="1600" kern="0" dirty="0" smtClean="0">
              <a:latin typeface="+mn-lt"/>
            </a:endParaRPr>
          </a:p>
          <a:p>
            <a:pPr marL="342900" lvl="0" indent="-342900" algn="l" eaLnBrk="0" hangingPunct="0">
              <a:lnSpc>
                <a:spcPct val="90000"/>
              </a:lnSpc>
              <a:spcBef>
                <a:spcPct val="20000"/>
              </a:spcBef>
              <a:buBlip>
                <a:blip r:embed="rId3"/>
              </a:buBlip>
              <a:defRPr/>
            </a:pPr>
            <a:r>
              <a:rPr lang="en-GB" sz="1600" kern="0" dirty="0" smtClean="0">
                <a:latin typeface="+mn-lt"/>
              </a:rPr>
              <a:t>The first 6 steps of the 7-step approach isolate the environmental task and focus on identifying environmental effects. Subsequently improvement proposals are created. Step 7 provides a framework for an action plan and the basis for systematic integration of the proposed environ-mental improvements into the product development process.</a:t>
            </a:r>
          </a:p>
          <a:p>
            <a:pPr marL="342900" lvl="0" indent="-342900" algn="l" eaLnBrk="0" hangingPunct="0">
              <a:lnSpc>
                <a:spcPct val="90000"/>
              </a:lnSpc>
              <a:spcBef>
                <a:spcPct val="20000"/>
              </a:spcBef>
              <a:buBlip>
                <a:blip r:embed="rId3"/>
              </a:buBlip>
              <a:defRPr/>
            </a:pPr>
            <a:endParaRPr lang="en-GB" sz="1600" kern="0" dirty="0" smtClean="0">
              <a:latin typeface="+mn-lt"/>
            </a:endParaRPr>
          </a:p>
          <a:p>
            <a:pPr marL="342900" lvl="0" indent="-342900" algn="l" eaLnBrk="0" hangingPunct="0">
              <a:lnSpc>
                <a:spcPct val="90000"/>
              </a:lnSpc>
              <a:spcBef>
                <a:spcPct val="20000"/>
              </a:spcBef>
              <a:buBlip>
                <a:blip r:embed="rId3"/>
              </a:buBlip>
              <a:defRPr/>
            </a:pPr>
            <a:r>
              <a:rPr lang="en-GB" sz="1600" kern="0" dirty="0" smtClean="0">
                <a:solidFill>
                  <a:srgbClr val="FF0000"/>
                </a:solidFill>
                <a:latin typeface="+mn-lt"/>
              </a:rPr>
              <a:t>* </a:t>
            </a:r>
            <a:r>
              <a:rPr lang="en-GB" sz="1600" kern="0" dirty="0" smtClean="0">
                <a:latin typeface="+mn-lt"/>
              </a:rPr>
              <a:t>Try in each step to define five key environmental priorities that later can be used to begin a final prioritisation! Mark these priorities with a red ‘</a:t>
            </a:r>
            <a:r>
              <a:rPr lang="en-GB" sz="1600" kern="0" dirty="0" smtClean="0">
                <a:solidFill>
                  <a:srgbClr val="FF0000"/>
                </a:solidFill>
                <a:latin typeface="+mn-lt"/>
              </a:rPr>
              <a:t>*</a:t>
            </a:r>
            <a:r>
              <a:rPr lang="en-GB" sz="1600" kern="0" dirty="0" smtClean="0">
                <a:latin typeface="+mn-lt"/>
              </a:rPr>
              <a:t>’</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Title 26"/>
          <p:cNvSpPr>
            <a:spLocks noGrp="1"/>
          </p:cNvSpPr>
          <p:nvPr>
            <p:ph type="title"/>
          </p:nvPr>
        </p:nvSpPr>
        <p:spPr/>
        <p:txBody>
          <a:bodyPr/>
          <a:lstStyle/>
          <a:p>
            <a:pPr eaLnBrk="1" hangingPunct="1"/>
            <a:r>
              <a:rPr lang="en-GB" dirty="0" smtClean="0"/>
              <a:t>Environmental improvements in 7 steps</a:t>
            </a:r>
          </a:p>
        </p:txBody>
      </p:sp>
      <p:sp>
        <p:nvSpPr>
          <p:cNvPr id="29" name="Rectangle 3"/>
          <p:cNvSpPr txBox="1">
            <a:spLocks noChangeArrowheads="1"/>
          </p:cNvSpPr>
          <p:nvPr/>
        </p:nvSpPr>
        <p:spPr bwMode="auto">
          <a:xfrm>
            <a:off x="142845" y="1385910"/>
            <a:ext cx="4071965" cy="53292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defRPr/>
            </a:pPr>
            <a:r>
              <a:rPr lang="en-US" sz="1600" b="1" kern="0" dirty="0" smtClean="0">
                <a:solidFill>
                  <a:srgbClr val="00B050"/>
                </a:solidFill>
                <a:latin typeface="+mn-lt"/>
              </a:rPr>
              <a:t>WHO SHOULD PARTICIPATE?</a:t>
            </a:r>
          </a:p>
          <a:p>
            <a:pPr marL="342900" lvl="0" indent="-342900" algn="l" eaLnBrk="0" hangingPunct="0">
              <a:lnSpc>
                <a:spcPct val="90000"/>
              </a:lnSpc>
              <a:spcBef>
                <a:spcPct val="20000"/>
              </a:spcBef>
              <a:defRPr/>
            </a:pPr>
            <a:endParaRPr lang="en-US" sz="1600" b="1" kern="0" dirty="0" smtClean="0">
              <a:solidFill>
                <a:srgbClr val="00B050"/>
              </a:solidFill>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The target audience for this approach is all the staff who play an active role in the areas of the company, which may be linked to the product’s environmental impacts. </a:t>
            </a:r>
          </a:p>
          <a:p>
            <a:pPr marL="342900" lvl="0" indent="-342900" algn="l" eaLnBrk="0" hangingPunct="0">
              <a:lnSpc>
                <a:spcPct val="90000"/>
              </a:lnSpc>
              <a:spcBef>
                <a:spcPct val="20000"/>
              </a:spcBef>
              <a:buBlip>
                <a:blip r:embed="rId3"/>
              </a:buBlip>
              <a:defRPr/>
            </a:pPr>
            <a:endParaRPr lang="en-US" sz="1600" kern="0" dirty="0" smtClean="0">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It is best if the participants represent a wide range of disciplines, from mechanical engineers, through environmental specialists, industrial designers and materials specialists, to the factory manager.</a:t>
            </a:r>
          </a:p>
        </p:txBody>
      </p:sp>
      <p:pic>
        <p:nvPicPr>
          <p:cNvPr id="4" name="Picture 3" descr="P5140043.JPG"/>
          <p:cNvPicPr>
            <a:picLocks noChangeAspect="1"/>
          </p:cNvPicPr>
          <p:nvPr/>
        </p:nvPicPr>
        <p:blipFill>
          <a:blip r:embed="rId4" cstate="print"/>
          <a:srcRect l="13914" t="-375" r="10804" b="1394"/>
          <a:stretch>
            <a:fillRect/>
          </a:stretch>
        </p:blipFill>
        <p:spPr>
          <a:xfrm>
            <a:off x="4429124" y="1785926"/>
            <a:ext cx="4419094" cy="435771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Title 26"/>
          <p:cNvSpPr>
            <a:spLocks noGrp="1"/>
          </p:cNvSpPr>
          <p:nvPr>
            <p:ph type="title"/>
          </p:nvPr>
        </p:nvSpPr>
        <p:spPr/>
        <p:txBody>
          <a:bodyPr/>
          <a:lstStyle/>
          <a:p>
            <a:pPr eaLnBrk="1" hangingPunct="1"/>
            <a:r>
              <a:rPr lang="en-GB" dirty="0" smtClean="0"/>
              <a:t>Environmental improvements in 7 steps</a:t>
            </a:r>
          </a:p>
        </p:txBody>
      </p:sp>
      <p:sp>
        <p:nvSpPr>
          <p:cNvPr id="29" name="Rectangle 3"/>
          <p:cNvSpPr txBox="1">
            <a:spLocks noChangeArrowheads="1"/>
          </p:cNvSpPr>
          <p:nvPr/>
        </p:nvSpPr>
        <p:spPr bwMode="auto">
          <a:xfrm>
            <a:off x="142845" y="1385910"/>
            <a:ext cx="8848755" cy="53292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defRPr/>
            </a:pPr>
            <a:r>
              <a:rPr lang="en-GB" sz="1600" b="1" kern="0" dirty="0" smtClean="0">
                <a:solidFill>
                  <a:srgbClr val="00B050"/>
                </a:solidFill>
                <a:latin typeface="+mn-lt"/>
              </a:rPr>
              <a:t>PREPARATION FOR THE APPROACH</a:t>
            </a:r>
          </a:p>
          <a:p>
            <a:pPr marL="342900" lvl="0" indent="-342900" algn="l" eaLnBrk="0" hangingPunct="0">
              <a:lnSpc>
                <a:spcPct val="90000"/>
              </a:lnSpc>
              <a:spcBef>
                <a:spcPct val="20000"/>
              </a:spcBef>
              <a:buBlip>
                <a:blip r:embed="rId3"/>
              </a:buBlip>
              <a:defRPr/>
            </a:pPr>
            <a:r>
              <a:rPr lang="en-GB" sz="1600" kern="0" dirty="0" smtClean="0">
                <a:latin typeface="+mn-lt"/>
              </a:rPr>
              <a:t>The approach is executed as a physical meeting, lasting at least one working day. In addition, one should reserve sufficient time for preparation and follow-up work. Active participation from the delegates is a must. Reporting is carried out as a part of the process and environmental improvements are created as the principal outcome. </a:t>
            </a:r>
          </a:p>
          <a:p>
            <a:pPr marL="342900" lvl="0" indent="-342900" algn="l" eaLnBrk="0" hangingPunct="0">
              <a:lnSpc>
                <a:spcPct val="90000"/>
              </a:lnSpc>
              <a:spcBef>
                <a:spcPct val="20000"/>
              </a:spcBef>
              <a:buBlip>
                <a:blip r:embed="rId3"/>
              </a:buBlip>
              <a:defRPr/>
            </a:pPr>
            <a:endParaRPr lang="en-GB" sz="1600" kern="0" dirty="0" smtClean="0">
              <a:latin typeface="+mn-lt"/>
            </a:endParaRPr>
          </a:p>
          <a:p>
            <a:pPr marL="342900" lvl="0" indent="-342900" algn="l" eaLnBrk="0" hangingPunct="0">
              <a:lnSpc>
                <a:spcPct val="90000"/>
              </a:lnSpc>
              <a:spcBef>
                <a:spcPct val="20000"/>
              </a:spcBef>
              <a:buBlip>
                <a:blip r:embed="rId3"/>
              </a:buBlip>
              <a:defRPr/>
            </a:pPr>
            <a:r>
              <a:rPr lang="en-GB" sz="1600" kern="0" dirty="0" smtClean="0">
                <a:latin typeface="+mn-lt"/>
              </a:rPr>
              <a:t>The following considerations will contribute to a successful workshop: </a:t>
            </a:r>
          </a:p>
          <a:p>
            <a:pPr marL="800100" lvl="1" indent="-342900" algn="l" eaLnBrk="0" hangingPunct="0">
              <a:lnSpc>
                <a:spcPct val="90000"/>
              </a:lnSpc>
              <a:spcBef>
                <a:spcPct val="20000"/>
              </a:spcBef>
              <a:buBlip>
                <a:blip r:embed="rId3"/>
              </a:buBlip>
              <a:defRPr/>
            </a:pPr>
            <a:r>
              <a:rPr lang="en-GB" sz="1500" kern="0" dirty="0" smtClean="0">
                <a:latin typeface="+mn-lt"/>
              </a:rPr>
              <a:t>Prepare each step carefully beforehand, so the methodology and the necessary practical preparations are ensured. </a:t>
            </a:r>
          </a:p>
          <a:p>
            <a:pPr marL="800100" lvl="1" indent="-342900" algn="l" eaLnBrk="0" hangingPunct="0">
              <a:lnSpc>
                <a:spcPct val="90000"/>
              </a:lnSpc>
              <a:spcBef>
                <a:spcPct val="20000"/>
              </a:spcBef>
              <a:buBlip>
                <a:blip r:embed="rId3"/>
              </a:buBlip>
              <a:defRPr/>
            </a:pPr>
            <a:r>
              <a:rPr lang="en-GB" sz="1500" kern="0" dirty="0" smtClean="0">
                <a:latin typeface="+mn-lt"/>
              </a:rPr>
              <a:t>Participants should prepare themselves by collecting as much knowledge about the product as possible.</a:t>
            </a:r>
          </a:p>
          <a:p>
            <a:pPr marL="800100" lvl="1" indent="-342900" algn="l" eaLnBrk="0" hangingPunct="0">
              <a:lnSpc>
                <a:spcPct val="90000"/>
              </a:lnSpc>
              <a:spcBef>
                <a:spcPct val="20000"/>
              </a:spcBef>
              <a:buBlip>
                <a:blip r:embed="rId3"/>
              </a:buBlip>
              <a:defRPr/>
            </a:pPr>
            <a:r>
              <a:rPr lang="en-GB" sz="1500" kern="0" dirty="0" smtClean="0">
                <a:latin typeface="+mn-lt"/>
              </a:rPr>
              <a:t>A coordinator must be identified (either the company’s own environmental champion or an external consultant). The coordinator organises and facilitates the process, as well as motivating the participants to come prepared for meetings. </a:t>
            </a:r>
          </a:p>
          <a:p>
            <a:pPr marL="800100" lvl="1" indent="-342900" algn="l" eaLnBrk="0" hangingPunct="0">
              <a:lnSpc>
                <a:spcPct val="90000"/>
              </a:lnSpc>
              <a:spcBef>
                <a:spcPct val="20000"/>
              </a:spcBef>
              <a:buBlip>
                <a:blip r:embed="rId3"/>
              </a:buBlip>
              <a:defRPr/>
            </a:pPr>
            <a:r>
              <a:rPr lang="en-GB" sz="1500" kern="0" dirty="0" smtClean="0">
                <a:latin typeface="+mn-lt"/>
              </a:rPr>
              <a:t>At least two examples of the reference product should be provided; one assembled and one disassembled (if the product is suited for this). </a:t>
            </a:r>
          </a:p>
          <a:p>
            <a:pPr marL="800100" lvl="1" indent="-342900" algn="l" eaLnBrk="0" hangingPunct="0">
              <a:lnSpc>
                <a:spcPct val="90000"/>
              </a:lnSpc>
              <a:spcBef>
                <a:spcPct val="20000"/>
              </a:spcBef>
              <a:buBlip>
                <a:blip r:embed="rId3"/>
              </a:buBlip>
              <a:defRPr/>
            </a:pPr>
            <a:r>
              <a:rPr lang="en-GB" sz="1500" kern="0" dirty="0" smtClean="0">
                <a:latin typeface="+mn-lt"/>
              </a:rPr>
              <a:t>Prepare a working space so as to enable and encourage group discussions – and with plenty of wall space for posters.</a:t>
            </a:r>
          </a:p>
          <a:p>
            <a:pPr marL="800100" lvl="1" indent="-342900" algn="l" eaLnBrk="0" hangingPunct="0">
              <a:lnSpc>
                <a:spcPct val="90000"/>
              </a:lnSpc>
              <a:spcBef>
                <a:spcPct val="20000"/>
              </a:spcBef>
              <a:buBlip>
                <a:blip r:embed="rId3"/>
              </a:buBlip>
              <a:defRPr/>
            </a:pPr>
            <a:r>
              <a:rPr lang="en-GB" sz="1500" kern="0" dirty="0" smtClean="0">
                <a:latin typeface="+mn-lt"/>
              </a:rPr>
              <a:t>A series of posters should be prepared, to facilitate the process and ensure reporting.</a:t>
            </a:r>
          </a:p>
          <a:p>
            <a:pPr marL="800100" lvl="1" indent="-342900" algn="l" eaLnBrk="0" hangingPunct="0">
              <a:lnSpc>
                <a:spcPct val="90000"/>
              </a:lnSpc>
              <a:spcBef>
                <a:spcPct val="20000"/>
              </a:spcBef>
              <a:buBlip>
                <a:blip r:embed="rId3"/>
              </a:buBlip>
              <a:defRPr/>
            </a:pPr>
            <a:r>
              <a:rPr lang="en-GB" sz="1500" kern="0" dirty="0" smtClean="0">
                <a:latin typeface="+mn-lt"/>
              </a:rPr>
              <a:t>Create groups of up to 7 people. If there are more than 7 people, then create more groups, which can compete against each other for the good ideas!</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Title 26"/>
          <p:cNvSpPr>
            <a:spLocks noGrp="1"/>
          </p:cNvSpPr>
          <p:nvPr>
            <p:ph type="title"/>
          </p:nvPr>
        </p:nvSpPr>
        <p:spPr/>
        <p:txBody>
          <a:bodyPr/>
          <a:lstStyle/>
          <a:p>
            <a:pPr eaLnBrk="1" hangingPunct="1"/>
            <a:r>
              <a:rPr lang="en-GB" dirty="0" smtClean="0"/>
              <a:t>Environmental improvements in 7 steps</a:t>
            </a:r>
          </a:p>
        </p:txBody>
      </p:sp>
      <p:sp>
        <p:nvSpPr>
          <p:cNvPr id="29" name="Rectangle 3"/>
          <p:cNvSpPr txBox="1">
            <a:spLocks noChangeArrowheads="1"/>
          </p:cNvSpPr>
          <p:nvPr/>
        </p:nvSpPr>
        <p:spPr bwMode="auto">
          <a:xfrm>
            <a:off x="142845" y="1385910"/>
            <a:ext cx="8848755" cy="53292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defRPr/>
            </a:pPr>
            <a:endParaRPr lang="en-GB" sz="1600" kern="0" dirty="0" smtClean="0">
              <a:latin typeface="+mn-lt"/>
            </a:endParaRPr>
          </a:p>
        </p:txBody>
      </p:sp>
      <p:grpSp>
        <p:nvGrpSpPr>
          <p:cNvPr id="4" name="Gruppe 51"/>
          <p:cNvGrpSpPr>
            <a:grpSpLocks/>
          </p:cNvGrpSpPr>
          <p:nvPr/>
        </p:nvGrpSpPr>
        <p:grpSpPr bwMode="auto">
          <a:xfrm>
            <a:off x="998538" y="1325563"/>
            <a:ext cx="6216650" cy="641350"/>
            <a:chOff x="890555" y="1325391"/>
            <a:chExt cx="5949030" cy="641508"/>
          </a:xfrm>
        </p:grpSpPr>
        <p:grpSp>
          <p:nvGrpSpPr>
            <p:cNvPr id="5" name="Gruppe 28"/>
            <p:cNvGrpSpPr>
              <a:grpSpLocks/>
            </p:cNvGrpSpPr>
            <p:nvPr/>
          </p:nvGrpSpPr>
          <p:grpSpPr bwMode="auto">
            <a:xfrm>
              <a:off x="890555" y="1325391"/>
              <a:ext cx="1230520" cy="641508"/>
              <a:chOff x="785785" y="1325391"/>
              <a:chExt cx="1230520" cy="641508"/>
            </a:xfrm>
          </p:grpSpPr>
          <p:sp>
            <p:nvSpPr>
              <p:cNvPr id="7" name="AutoShape 10"/>
              <p:cNvSpPr>
                <a:spLocks noChangeArrowheads="1"/>
              </p:cNvSpPr>
              <p:nvPr/>
            </p:nvSpPr>
            <p:spPr bwMode="auto">
              <a:xfrm>
                <a:off x="785785" y="1500059"/>
                <a:ext cx="1230520" cy="466840"/>
              </a:xfrm>
              <a:prstGeom prst="chevron">
                <a:avLst>
                  <a:gd name="adj" fmla="val 27479"/>
                </a:avLst>
              </a:prstGeom>
              <a:solidFill>
                <a:srgbClr val="DDD9C3"/>
              </a:solidFill>
              <a:ln w="9525">
                <a:solidFill>
                  <a:srgbClr val="FFFFFF"/>
                </a:solidFill>
                <a:miter lim="800000"/>
                <a:headEnd/>
                <a:tailEnd/>
              </a:ln>
            </p:spPr>
            <p:txBody>
              <a:bodyPr lIns="36000" tIns="36000" rIns="36000" bIns="36000" anchor="ctr"/>
              <a:lstStyle/>
              <a:p>
                <a:r>
                  <a:rPr lang="en-GB" b="1">
                    <a:solidFill>
                      <a:srgbClr val="4F6228"/>
                    </a:solidFill>
                    <a:latin typeface="Calibri" pitchFamily="34" charset="0"/>
                    <a:ea typeface="Calibri" pitchFamily="34" charset="0"/>
                    <a:cs typeface="Times New Roman" pitchFamily="18" charset="0"/>
                  </a:rPr>
                  <a:t>Use context</a:t>
                </a:r>
                <a:endParaRPr lang="en-GB" b="1">
                  <a:ea typeface="Calibri" pitchFamily="34" charset="0"/>
                  <a:cs typeface="Times New Roman" pitchFamily="18" charset="0"/>
                </a:endParaRPr>
              </a:p>
            </p:txBody>
          </p:sp>
          <p:sp>
            <p:nvSpPr>
              <p:cNvPr id="8" name="Rektangel 21"/>
              <p:cNvSpPr/>
              <p:nvPr/>
            </p:nvSpPr>
            <p:spPr>
              <a:xfrm>
                <a:off x="1478522" y="1325391"/>
                <a:ext cx="510438" cy="254063"/>
              </a:xfrm>
              <a:prstGeom prst="rect">
                <a:avLst/>
              </a:prstGeom>
            </p:spPr>
            <p:txBody>
              <a:bodyPr wrap="none">
                <a:spAutoFit/>
              </a:bodyPr>
              <a:lstStyle/>
              <a:p>
                <a:r>
                  <a:rPr lang="en-GB" b="1">
                    <a:solidFill>
                      <a:srgbClr val="4F6228"/>
                    </a:solidFill>
                    <a:latin typeface="Calibri" pitchFamily="34" charset="0"/>
                    <a:ea typeface="Calibri" pitchFamily="34" charset="0"/>
                    <a:cs typeface="Times New Roman" pitchFamily="18" charset="0"/>
                  </a:rPr>
                  <a:t>Step 1</a:t>
                </a:r>
                <a:endParaRPr lang="en-GB">
                  <a:ea typeface="Calibri" pitchFamily="34" charset="0"/>
                  <a:cs typeface="Times New Roman" pitchFamily="18" charset="0"/>
                </a:endParaRPr>
              </a:p>
            </p:txBody>
          </p:sp>
        </p:grpSp>
        <p:sp>
          <p:nvSpPr>
            <p:cNvPr id="6" name="Rektangel 36"/>
            <p:cNvSpPr>
              <a:spLocks noChangeArrowheads="1"/>
            </p:cNvSpPr>
            <p:nvPr/>
          </p:nvSpPr>
          <p:spPr bwMode="auto">
            <a:xfrm>
              <a:off x="2105001" y="1504950"/>
              <a:ext cx="4734584" cy="459581"/>
            </a:xfrm>
            <a:prstGeom prst="rect">
              <a:avLst/>
            </a:prstGeom>
            <a:noFill/>
            <a:ln w="9525" algn="ctr">
              <a:noFill/>
              <a:round/>
              <a:headEnd/>
              <a:tailEnd/>
            </a:ln>
          </p:spPr>
          <p:txBody>
            <a:bodyPr anchor="ctr"/>
            <a:lstStyle/>
            <a:p>
              <a:pPr algn="l"/>
              <a:r>
                <a:rPr lang="en-GB"/>
                <a:t>How is the product used? By whom? For how long? The central issue here is to uncover the environmental impacts related to the product’s functionality for the user.</a:t>
              </a:r>
            </a:p>
          </p:txBody>
        </p:sp>
      </p:grpSp>
      <p:grpSp>
        <p:nvGrpSpPr>
          <p:cNvPr id="9" name="Gruppe 50"/>
          <p:cNvGrpSpPr>
            <a:grpSpLocks/>
          </p:cNvGrpSpPr>
          <p:nvPr/>
        </p:nvGrpSpPr>
        <p:grpSpPr bwMode="auto">
          <a:xfrm>
            <a:off x="1868488" y="1973263"/>
            <a:ext cx="5846762" cy="641350"/>
            <a:chOff x="1759815" y="1901613"/>
            <a:chExt cx="5847590" cy="641748"/>
          </a:xfrm>
        </p:grpSpPr>
        <p:grpSp>
          <p:nvGrpSpPr>
            <p:cNvPr id="10" name="Gruppe 29"/>
            <p:cNvGrpSpPr>
              <a:grpSpLocks/>
            </p:cNvGrpSpPr>
            <p:nvPr/>
          </p:nvGrpSpPr>
          <p:grpSpPr bwMode="auto">
            <a:xfrm>
              <a:off x="1759815" y="1901613"/>
              <a:ext cx="1230486" cy="641748"/>
              <a:chOff x="1655045" y="1818868"/>
              <a:chExt cx="1230486" cy="641748"/>
            </a:xfrm>
          </p:grpSpPr>
          <p:sp>
            <p:nvSpPr>
              <p:cNvPr id="12" name="AutoShape 11"/>
              <p:cNvSpPr>
                <a:spLocks noChangeArrowheads="1"/>
              </p:cNvSpPr>
              <p:nvPr/>
            </p:nvSpPr>
            <p:spPr bwMode="auto">
              <a:xfrm>
                <a:off x="1655045" y="1993601"/>
                <a:ext cx="1230486" cy="467015"/>
              </a:xfrm>
              <a:prstGeom prst="chevron">
                <a:avLst>
                  <a:gd name="adj" fmla="val 27479"/>
                </a:avLst>
              </a:prstGeom>
              <a:solidFill>
                <a:srgbClr val="DDD8C2"/>
              </a:solidFill>
              <a:ln w="9525">
                <a:solidFill>
                  <a:srgbClr val="FFFFFF"/>
                </a:solidFill>
                <a:miter lim="800000"/>
                <a:headEnd/>
                <a:tailEnd/>
              </a:ln>
            </p:spPr>
            <p:txBody>
              <a:bodyPr lIns="36000" tIns="36000" rIns="36000" bIns="36000" anchor="ctr"/>
              <a:lstStyle/>
              <a:p>
                <a:pPr>
                  <a:lnSpc>
                    <a:spcPct val="115000"/>
                  </a:lnSpc>
                </a:pPr>
                <a:r>
                  <a:rPr lang="en-GB" b="1">
                    <a:solidFill>
                      <a:srgbClr val="4F6228"/>
                    </a:solidFill>
                    <a:latin typeface="Calibri" pitchFamily="34" charset="0"/>
                    <a:ea typeface="Calibri" pitchFamily="34" charset="0"/>
                    <a:cs typeface="Times New Roman" pitchFamily="18" charset="0"/>
                  </a:rPr>
                  <a:t>Overview</a:t>
                </a:r>
                <a:endParaRPr lang="en-GB" b="1">
                  <a:latin typeface="Calibri" pitchFamily="34" charset="0"/>
                  <a:ea typeface="Calibri" pitchFamily="34" charset="0"/>
                  <a:cs typeface="Times New Roman" pitchFamily="18" charset="0"/>
                </a:endParaRPr>
              </a:p>
            </p:txBody>
          </p:sp>
          <p:sp>
            <p:nvSpPr>
              <p:cNvPr id="13" name="Rektangel 22"/>
              <p:cNvSpPr/>
              <p:nvPr/>
            </p:nvSpPr>
            <p:spPr>
              <a:xfrm>
                <a:off x="2336178" y="1818868"/>
                <a:ext cx="533475" cy="254158"/>
              </a:xfrm>
              <a:prstGeom prst="rect">
                <a:avLst/>
              </a:prstGeom>
            </p:spPr>
            <p:txBody>
              <a:bodyPr wrap="none">
                <a:spAutoFit/>
              </a:bodyPr>
              <a:lstStyle/>
              <a:p>
                <a:r>
                  <a:rPr lang="en-GB" b="1">
                    <a:solidFill>
                      <a:srgbClr val="4F6228"/>
                    </a:solidFill>
                    <a:latin typeface="Calibri" pitchFamily="34" charset="0"/>
                    <a:ea typeface="Calibri" pitchFamily="34" charset="0"/>
                    <a:cs typeface="Times New Roman" pitchFamily="18" charset="0"/>
                  </a:rPr>
                  <a:t>Step 2</a:t>
                </a:r>
                <a:endParaRPr lang="en-GB">
                  <a:ea typeface="Calibri" pitchFamily="34" charset="0"/>
                  <a:cs typeface="Times New Roman" pitchFamily="18" charset="0"/>
                </a:endParaRPr>
              </a:p>
            </p:txBody>
          </p:sp>
        </p:grpSp>
        <p:sp>
          <p:nvSpPr>
            <p:cNvPr id="11" name="Rektangel 37"/>
            <p:cNvSpPr>
              <a:spLocks noChangeArrowheads="1"/>
            </p:cNvSpPr>
            <p:nvPr/>
          </p:nvSpPr>
          <p:spPr bwMode="auto">
            <a:xfrm>
              <a:off x="2976553" y="2071678"/>
              <a:ext cx="4630852" cy="459581"/>
            </a:xfrm>
            <a:prstGeom prst="rect">
              <a:avLst/>
            </a:prstGeom>
            <a:noFill/>
            <a:ln w="9525" algn="ctr">
              <a:noFill/>
              <a:round/>
              <a:headEnd/>
              <a:tailEnd/>
            </a:ln>
          </p:spPr>
          <p:txBody>
            <a:bodyPr anchor="ctr"/>
            <a:lstStyle/>
            <a:p>
              <a:pPr algn="l"/>
              <a:r>
                <a:rPr lang="en-GB"/>
                <a:t>We expand our view to the life cycle. How is the product manufactured, distributed, and disposed of? Which environmental impacts does this lead to?</a:t>
              </a:r>
            </a:p>
          </p:txBody>
        </p:sp>
      </p:grpSp>
      <p:grpSp>
        <p:nvGrpSpPr>
          <p:cNvPr id="14" name="Gruppe 49"/>
          <p:cNvGrpSpPr>
            <a:grpSpLocks/>
          </p:cNvGrpSpPr>
          <p:nvPr/>
        </p:nvGrpSpPr>
        <p:grpSpPr bwMode="auto">
          <a:xfrm>
            <a:off x="2749550" y="2620963"/>
            <a:ext cx="5394325" cy="641350"/>
            <a:chOff x="2641276" y="2478075"/>
            <a:chExt cx="5394709" cy="641988"/>
          </a:xfrm>
        </p:grpSpPr>
        <p:grpSp>
          <p:nvGrpSpPr>
            <p:cNvPr id="15" name="Gruppe 30"/>
            <p:cNvGrpSpPr>
              <a:grpSpLocks/>
            </p:cNvGrpSpPr>
            <p:nvPr/>
          </p:nvGrpSpPr>
          <p:grpSpPr bwMode="auto">
            <a:xfrm>
              <a:off x="2641276" y="2478075"/>
              <a:ext cx="1230401" cy="641988"/>
              <a:chOff x="2536506" y="2312345"/>
              <a:chExt cx="1230401" cy="641988"/>
            </a:xfrm>
          </p:grpSpPr>
          <p:sp>
            <p:nvSpPr>
              <p:cNvPr id="17" name="AutoShape 12"/>
              <p:cNvSpPr>
                <a:spLocks noChangeArrowheads="1"/>
              </p:cNvSpPr>
              <p:nvPr/>
            </p:nvSpPr>
            <p:spPr bwMode="auto">
              <a:xfrm>
                <a:off x="2536506" y="2487144"/>
                <a:ext cx="1230401" cy="467189"/>
              </a:xfrm>
              <a:prstGeom prst="chevron">
                <a:avLst>
                  <a:gd name="adj" fmla="val 27479"/>
                </a:avLst>
              </a:prstGeom>
              <a:solidFill>
                <a:srgbClr val="DDD8C2"/>
              </a:solidFill>
              <a:ln w="9525">
                <a:solidFill>
                  <a:srgbClr val="FFFFFF"/>
                </a:solidFill>
                <a:miter lim="800000"/>
                <a:headEnd/>
                <a:tailEnd/>
              </a:ln>
            </p:spPr>
            <p:txBody>
              <a:bodyPr lIns="36000" tIns="36000" rIns="36000" bIns="36000" anchor="ctr"/>
              <a:lstStyle/>
              <a:p>
                <a:r>
                  <a:rPr lang="en-GB" b="1" dirty="0">
                    <a:solidFill>
                      <a:srgbClr val="4F6228"/>
                    </a:solidFill>
                    <a:latin typeface="Calibri" pitchFamily="34" charset="0"/>
                    <a:ea typeface="Calibri" pitchFamily="34" charset="0"/>
                    <a:cs typeface="Times New Roman" pitchFamily="18" charset="0"/>
                  </a:rPr>
                  <a:t>Eco-profile</a:t>
                </a:r>
                <a:endParaRPr lang="en-GB" b="1" dirty="0">
                  <a:ea typeface="Calibri" pitchFamily="34" charset="0"/>
                  <a:cs typeface="Times New Roman" pitchFamily="18" charset="0"/>
                </a:endParaRPr>
              </a:p>
            </p:txBody>
          </p:sp>
          <p:sp>
            <p:nvSpPr>
              <p:cNvPr id="18" name="Rektangel 23"/>
              <p:cNvSpPr/>
              <p:nvPr/>
            </p:nvSpPr>
            <p:spPr>
              <a:xfrm>
                <a:off x="3214417" y="2312345"/>
                <a:ext cx="533438" cy="254253"/>
              </a:xfrm>
              <a:prstGeom prst="rect">
                <a:avLst/>
              </a:prstGeom>
            </p:spPr>
            <p:txBody>
              <a:bodyPr wrap="none">
                <a:spAutoFit/>
              </a:bodyPr>
              <a:lstStyle/>
              <a:p>
                <a:r>
                  <a:rPr lang="en-GB" b="1">
                    <a:solidFill>
                      <a:srgbClr val="4F6228"/>
                    </a:solidFill>
                    <a:latin typeface="Calibri" pitchFamily="34" charset="0"/>
                    <a:ea typeface="Calibri" pitchFamily="34" charset="0"/>
                    <a:cs typeface="Times New Roman" pitchFamily="18" charset="0"/>
                  </a:rPr>
                  <a:t>Step 3</a:t>
                </a:r>
                <a:endParaRPr lang="en-GB">
                  <a:ea typeface="Calibri" pitchFamily="34" charset="0"/>
                  <a:cs typeface="Times New Roman" pitchFamily="18" charset="0"/>
                </a:endParaRPr>
              </a:p>
            </p:txBody>
          </p:sp>
        </p:grpSp>
        <p:sp>
          <p:nvSpPr>
            <p:cNvPr id="16" name="Rektangel 38"/>
            <p:cNvSpPr>
              <a:spLocks noChangeArrowheads="1"/>
            </p:cNvSpPr>
            <p:nvPr/>
          </p:nvSpPr>
          <p:spPr bwMode="auto">
            <a:xfrm>
              <a:off x="3859206" y="2658267"/>
              <a:ext cx="4176779" cy="459581"/>
            </a:xfrm>
            <a:prstGeom prst="rect">
              <a:avLst/>
            </a:prstGeom>
            <a:noFill/>
            <a:ln w="9525" algn="ctr">
              <a:noFill/>
              <a:round/>
              <a:headEnd/>
              <a:tailEnd/>
            </a:ln>
          </p:spPr>
          <p:txBody>
            <a:bodyPr anchor="ctr"/>
            <a:lstStyle/>
            <a:p>
              <a:pPr algn="l"/>
              <a:r>
                <a:rPr lang="en-GB" dirty="0"/>
                <a:t>The environmental impacts shall be split into four categories so they can be compared. What are the origins of the environmental impacts?</a:t>
              </a:r>
            </a:p>
          </p:txBody>
        </p:sp>
      </p:grpSp>
      <p:grpSp>
        <p:nvGrpSpPr>
          <p:cNvPr id="19" name="Gruppe 48"/>
          <p:cNvGrpSpPr>
            <a:grpSpLocks/>
          </p:cNvGrpSpPr>
          <p:nvPr/>
        </p:nvGrpSpPr>
        <p:grpSpPr bwMode="auto">
          <a:xfrm>
            <a:off x="3633787" y="3268661"/>
            <a:ext cx="5224463" cy="642937"/>
            <a:chOff x="3525785" y="3054779"/>
            <a:chExt cx="5224564" cy="642229"/>
          </a:xfrm>
        </p:grpSpPr>
        <p:grpSp>
          <p:nvGrpSpPr>
            <p:cNvPr id="20" name="Gruppe 31"/>
            <p:cNvGrpSpPr>
              <a:grpSpLocks/>
            </p:cNvGrpSpPr>
            <p:nvPr/>
          </p:nvGrpSpPr>
          <p:grpSpPr bwMode="auto">
            <a:xfrm>
              <a:off x="3525785" y="3054779"/>
              <a:ext cx="1230329" cy="642229"/>
              <a:chOff x="3421013" y="2805822"/>
              <a:chExt cx="1230328" cy="642230"/>
            </a:xfrm>
          </p:grpSpPr>
          <p:sp>
            <p:nvSpPr>
              <p:cNvPr id="22" name="AutoShape 13"/>
              <p:cNvSpPr>
                <a:spLocks noChangeArrowheads="1"/>
              </p:cNvSpPr>
              <p:nvPr/>
            </p:nvSpPr>
            <p:spPr bwMode="auto">
              <a:xfrm>
                <a:off x="3421013" y="2981841"/>
                <a:ext cx="1230328" cy="466211"/>
              </a:xfrm>
              <a:prstGeom prst="chevron">
                <a:avLst>
                  <a:gd name="adj" fmla="val 27477"/>
                </a:avLst>
              </a:prstGeom>
              <a:solidFill>
                <a:srgbClr val="DDD8C2"/>
              </a:solidFill>
              <a:ln w="9525">
                <a:solidFill>
                  <a:srgbClr val="FFFFFF"/>
                </a:solidFill>
                <a:miter lim="800000"/>
                <a:headEnd/>
                <a:tailEnd/>
              </a:ln>
            </p:spPr>
            <p:txBody>
              <a:bodyPr lIns="36000" tIns="36000" rIns="36000" bIns="36000" anchor="ctr"/>
              <a:lstStyle/>
              <a:p>
                <a:pPr algn="l"/>
                <a:r>
                  <a:rPr lang="en-GB" b="1" dirty="0" smtClean="0">
                    <a:solidFill>
                      <a:srgbClr val="4F6228"/>
                    </a:solidFill>
                    <a:latin typeface="Calibri" pitchFamily="34" charset="0"/>
                    <a:ea typeface="Calibri" pitchFamily="34" charset="0"/>
                    <a:cs typeface="Times New Roman" pitchFamily="18" charset="0"/>
                  </a:rPr>
                  <a:t>  Stakeholder-</a:t>
                </a:r>
                <a:br>
                  <a:rPr lang="en-GB" b="1" dirty="0" smtClean="0">
                    <a:solidFill>
                      <a:srgbClr val="4F6228"/>
                    </a:solidFill>
                    <a:latin typeface="Calibri" pitchFamily="34" charset="0"/>
                    <a:ea typeface="Calibri" pitchFamily="34" charset="0"/>
                    <a:cs typeface="Times New Roman" pitchFamily="18" charset="0"/>
                  </a:rPr>
                </a:br>
                <a:r>
                  <a:rPr lang="en-GB" b="1" dirty="0" smtClean="0">
                    <a:solidFill>
                      <a:srgbClr val="4F6228"/>
                    </a:solidFill>
                    <a:latin typeface="Calibri" pitchFamily="34" charset="0"/>
                    <a:ea typeface="Calibri" pitchFamily="34" charset="0"/>
                    <a:cs typeface="Times New Roman" pitchFamily="18" charset="0"/>
                  </a:rPr>
                  <a:t>  network</a:t>
                </a:r>
                <a:endParaRPr lang="en-GB" b="1" dirty="0">
                  <a:ea typeface="Calibri" pitchFamily="34" charset="0"/>
                  <a:cs typeface="Times New Roman" pitchFamily="18" charset="0"/>
                </a:endParaRPr>
              </a:p>
            </p:txBody>
          </p:sp>
          <p:sp>
            <p:nvSpPr>
              <p:cNvPr id="23" name="Rektangel 24"/>
              <p:cNvSpPr/>
              <p:nvPr/>
            </p:nvSpPr>
            <p:spPr>
              <a:xfrm>
                <a:off x="4090954" y="2805822"/>
                <a:ext cx="533410" cy="253720"/>
              </a:xfrm>
              <a:prstGeom prst="rect">
                <a:avLst/>
              </a:prstGeom>
            </p:spPr>
            <p:txBody>
              <a:bodyPr wrap="none">
                <a:spAutoFit/>
              </a:bodyPr>
              <a:lstStyle/>
              <a:p>
                <a:r>
                  <a:rPr lang="en-GB" b="1">
                    <a:solidFill>
                      <a:srgbClr val="4F6228"/>
                    </a:solidFill>
                    <a:latin typeface="Calibri" pitchFamily="34" charset="0"/>
                    <a:ea typeface="Calibri" pitchFamily="34" charset="0"/>
                    <a:cs typeface="Times New Roman" pitchFamily="18" charset="0"/>
                  </a:rPr>
                  <a:t>Step 4</a:t>
                </a:r>
                <a:endParaRPr lang="en-GB">
                  <a:ea typeface="Calibri" pitchFamily="34" charset="0"/>
                  <a:cs typeface="Times New Roman" pitchFamily="18" charset="0"/>
                </a:endParaRPr>
              </a:p>
            </p:txBody>
          </p:sp>
        </p:grpSp>
        <p:sp>
          <p:nvSpPr>
            <p:cNvPr id="21" name="Rektangel 39"/>
            <p:cNvSpPr>
              <a:spLocks noChangeArrowheads="1"/>
            </p:cNvSpPr>
            <p:nvPr/>
          </p:nvSpPr>
          <p:spPr bwMode="auto">
            <a:xfrm>
              <a:off x="4749793" y="3230561"/>
              <a:ext cx="4000556" cy="459581"/>
            </a:xfrm>
            <a:prstGeom prst="rect">
              <a:avLst/>
            </a:prstGeom>
            <a:noFill/>
            <a:ln w="9525" algn="ctr">
              <a:noFill/>
              <a:round/>
              <a:headEnd/>
              <a:tailEnd/>
            </a:ln>
          </p:spPr>
          <p:txBody>
            <a:bodyPr anchor="ctr"/>
            <a:lstStyle/>
            <a:p>
              <a:pPr algn="l"/>
              <a:r>
                <a:rPr lang="en-GB" dirty="0"/>
                <a:t>Draw a network of all stakeholders who come into contact with the product. Plot the connections between these, and identify environmental </a:t>
              </a:r>
              <a:r>
                <a:rPr lang="en-GB" dirty="0" smtClean="0"/>
                <a:t>impacts.</a:t>
              </a:r>
              <a:endParaRPr lang="en-GB" dirty="0"/>
            </a:p>
          </p:txBody>
        </p:sp>
      </p:grpSp>
      <p:grpSp>
        <p:nvGrpSpPr>
          <p:cNvPr id="24" name="Gruppe 47"/>
          <p:cNvGrpSpPr>
            <a:grpSpLocks/>
          </p:cNvGrpSpPr>
          <p:nvPr/>
        </p:nvGrpSpPr>
        <p:grpSpPr bwMode="auto">
          <a:xfrm>
            <a:off x="1214414" y="3917950"/>
            <a:ext cx="4532336" cy="641350"/>
            <a:chOff x="1106527" y="3631719"/>
            <a:chExt cx="4533424" cy="642468"/>
          </a:xfrm>
        </p:grpSpPr>
        <p:grpSp>
          <p:nvGrpSpPr>
            <p:cNvPr id="25" name="Gruppe 32"/>
            <p:cNvGrpSpPr>
              <a:grpSpLocks/>
            </p:cNvGrpSpPr>
            <p:nvPr/>
          </p:nvGrpSpPr>
          <p:grpSpPr bwMode="auto">
            <a:xfrm>
              <a:off x="4407755" y="3631719"/>
              <a:ext cx="1232196" cy="642468"/>
              <a:chOff x="4302985" y="3299299"/>
              <a:chExt cx="1232196" cy="642468"/>
            </a:xfrm>
          </p:grpSpPr>
          <p:sp>
            <p:nvSpPr>
              <p:cNvPr id="27" name="AutoShape 14"/>
              <p:cNvSpPr>
                <a:spLocks noChangeArrowheads="1"/>
              </p:cNvSpPr>
              <p:nvPr/>
            </p:nvSpPr>
            <p:spPr bwMode="auto">
              <a:xfrm>
                <a:off x="4302985" y="3475819"/>
                <a:ext cx="1230608" cy="465948"/>
              </a:xfrm>
              <a:prstGeom prst="chevron">
                <a:avLst>
                  <a:gd name="adj" fmla="val 27479"/>
                </a:avLst>
              </a:prstGeom>
              <a:solidFill>
                <a:srgbClr val="DDD8C2"/>
              </a:solidFill>
              <a:ln w="9525">
                <a:solidFill>
                  <a:srgbClr val="FFFFFF"/>
                </a:solidFill>
                <a:miter lim="800000"/>
                <a:headEnd/>
                <a:tailEnd/>
              </a:ln>
            </p:spPr>
            <p:txBody>
              <a:bodyPr lIns="36000" tIns="36000" rIns="36000" bIns="36000" anchor="ctr"/>
              <a:lstStyle/>
              <a:p>
                <a:pPr>
                  <a:lnSpc>
                    <a:spcPct val="115000"/>
                  </a:lnSpc>
                </a:pPr>
                <a:r>
                  <a:rPr lang="en-GB" b="1" dirty="0" smtClean="0">
                    <a:solidFill>
                      <a:srgbClr val="4F6228"/>
                    </a:solidFill>
                    <a:latin typeface="Calibri" pitchFamily="34" charset="0"/>
                    <a:ea typeface="Calibri" pitchFamily="34" charset="0"/>
                    <a:cs typeface="Times New Roman" pitchFamily="18" charset="0"/>
                  </a:rPr>
                  <a:t>Quantification</a:t>
                </a:r>
                <a:endParaRPr lang="en-GB" b="1" dirty="0">
                  <a:latin typeface="Calibri" pitchFamily="34" charset="0"/>
                  <a:ea typeface="Calibri" pitchFamily="34" charset="0"/>
                  <a:cs typeface="Times New Roman" pitchFamily="18" charset="0"/>
                </a:endParaRPr>
              </a:p>
            </p:txBody>
          </p:sp>
          <p:sp>
            <p:nvSpPr>
              <p:cNvPr id="28" name="Rektangel 25"/>
              <p:cNvSpPr/>
              <p:nvPr/>
            </p:nvSpPr>
            <p:spPr>
              <a:xfrm>
                <a:off x="5001653" y="3299299"/>
                <a:ext cx="533528" cy="254443"/>
              </a:xfrm>
              <a:prstGeom prst="rect">
                <a:avLst/>
              </a:prstGeom>
            </p:spPr>
            <p:txBody>
              <a:bodyPr wrap="none">
                <a:spAutoFit/>
              </a:bodyPr>
              <a:lstStyle/>
              <a:p>
                <a:r>
                  <a:rPr lang="en-GB" b="1">
                    <a:solidFill>
                      <a:srgbClr val="4F6228"/>
                    </a:solidFill>
                    <a:latin typeface="Calibri" pitchFamily="34" charset="0"/>
                    <a:ea typeface="Calibri" pitchFamily="34" charset="0"/>
                    <a:cs typeface="Times New Roman" pitchFamily="18" charset="0"/>
                  </a:rPr>
                  <a:t>Step 5</a:t>
                </a:r>
                <a:endParaRPr lang="en-GB">
                  <a:ea typeface="Calibri" pitchFamily="34" charset="0"/>
                  <a:cs typeface="Times New Roman" pitchFamily="18" charset="0"/>
                </a:endParaRPr>
              </a:p>
            </p:txBody>
          </p:sp>
        </p:grpSp>
        <p:sp>
          <p:nvSpPr>
            <p:cNvPr id="26" name="Rektangel 40"/>
            <p:cNvSpPr>
              <a:spLocks noChangeArrowheads="1"/>
            </p:cNvSpPr>
            <p:nvPr/>
          </p:nvSpPr>
          <p:spPr bwMode="auto">
            <a:xfrm>
              <a:off x="1106527" y="3813975"/>
              <a:ext cx="3322596" cy="459581"/>
            </a:xfrm>
            <a:prstGeom prst="rect">
              <a:avLst/>
            </a:prstGeom>
            <a:noFill/>
            <a:ln w="9525" algn="ctr">
              <a:noFill/>
              <a:round/>
              <a:headEnd/>
              <a:tailEnd/>
            </a:ln>
          </p:spPr>
          <p:txBody>
            <a:bodyPr anchor="ctr"/>
            <a:lstStyle/>
            <a:p>
              <a:pPr algn="r"/>
              <a:r>
                <a:rPr lang="en-GB" dirty="0"/>
                <a:t>Put figures on the product’s environmental impacts. Create scenarios for alternative processes, materials and life cycles. Consider the likelihood of the </a:t>
              </a:r>
              <a:r>
                <a:rPr lang="en-GB" dirty="0" smtClean="0"/>
                <a:t>scenarios.</a:t>
              </a:r>
              <a:endParaRPr lang="en-GB" dirty="0"/>
            </a:p>
          </p:txBody>
        </p:sp>
      </p:grpSp>
      <p:grpSp>
        <p:nvGrpSpPr>
          <p:cNvPr id="30" name="Gruppe 46"/>
          <p:cNvGrpSpPr>
            <a:grpSpLocks/>
          </p:cNvGrpSpPr>
          <p:nvPr/>
        </p:nvGrpSpPr>
        <p:grpSpPr bwMode="auto">
          <a:xfrm>
            <a:off x="1500166" y="4565650"/>
            <a:ext cx="5124472" cy="642938"/>
            <a:chOff x="1392060" y="4208901"/>
            <a:chExt cx="5123993" cy="642708"/>
          </a:xfrm>
        </p:grpSpPr>
        <p:grpSp>
          <p:nvGrpSpPr>
            <p:cNvPr id="31" name="Gruppe 33"/>
            <p:cNvGrpSpPr>
              <a:grpSpLocks/>
            </p:cNvGrpSpPr>
            <p:nvPr/>
          </p:nvGrpSpPr>
          <p:grpSpPr bwMode="auto">
            <a:xfrm>
              <a:off x="5285872" y="4208901"/>
              <a:ext cx="1230181" cy="642708"/>
              <a:chOff x="5181102" y="3792776"/>
              <a:chExt cx="1230181" cy="642708"/>
            </a:xfrm>
          </p:grpSpPr>
          <p:sp>
            <p:nvSpPr>
              <p:cNvPr id="33" name="AutoShape 15"/>
              <p:cNvSpPr>
                <a:spLocks noChangeArrowheads="1"/>
              </p:cNvSpPr>
              <p:nvPr/>
            </p:nvSpPr>
            <p:spPr bwMode="auto">
              <a:xfrm>
                <a:off x="5181102" y="3968926"/>
                <a:ext cx="1230181" cy="466558"/>
              </a:xfrm>
              <a:prstGeom prst="chevron">
                <a:avLst>
                  <a:gd name="adj" fmla="val 27478"/>
                </a:avLst>
              </a:prstGeom>
              <a:solidFill>
                <a:srgbClr val="DDD8C2"/>
              </a:solidFill>
              <a:ln w="9525">
                <a:solidFill>
                  <a:srgbClr val="FFFFFF"/>
                </a:solidFill>
                <a:miter lim="800000"/>
                <a:headEnd/>
                <a:tailEnd/>
              </a:ln>
            </p:spPr>
            <p:txBody>
              <a:bodyPr lIns="0" tIns="36000" rIns="0" bIns="36000" anchor="ctr"/>
              <a:lstStyle/>
              <a:p>
                <a:r>
                  <a:rPr lang="en-GB" b="1" dirty="0">
                    <a:solidFill>
                      <a:srgbClr val="4F6228"/>
                    </a:solidFill>
                    <a:latin typeface="Calibri" pitchFamily="34" charset="0"/>
                    <a:ea typeface="Calibri" pitchFamily="34" charset="0"/>
                    <a:cs typeface="Times New Roman" pitchFamily="18" charset="0"/>
                  </a:rPr>
                  <a:t>Conceptualisation</a:t>
                </a:r>
                <a:endParaRPr lang="en-GB" sz="1100" b="1" dirty="0">
                  <a:ea typeface="Calibri" pitchFamily="34" charset="0"/>
                  <a:cs typeface="Times New Roman" pitchFamily="18" charset="0"/>
                </a:endParaRPr>
              </a:p>
            </p:txBody>
          </p:sp>
          <p:sp>
            <p:nvSpPr>
              <p:cNvPr id="34" name="Rektangel 26"/>
              <p:cNvSpPr/>
              <p:nvPr/>
            </p:nvSpPr>
            <p:spPr>
              <a:xfrm>
                <a:off x="5868409" y="3792776"/>
                <a:ext cx="533350" cy="253909"/>
              </a:xfrm>
              <a:prstGeom prst="rect">
                <a:avLst/>
              </a:prstGeom>
            </p:spPr>
            <p:txBody>
              <a:bodyPr wrap="none">
                <a:spAutoFit/>
              </a:bodyPr>
              <a:lstStyle/>
              <a:p>
                <a:r>
                  <a:rPr lang="en-GB" b="1">
                    <a:solidFill>
                      <a:srgbClr val="4F6228"/>
                    </a:solidFill>
                    <a:latin typeface="Calibri" pitchFamily="34" charset="0"/>
                    <a:ea typeface="Calibri" pitchFamily="34" charset="0"/>
                    <a:cs typeface="Times New Roman" pitchFamily="18" charset="0"/>
                  </a:rPr>
                  <a:t>Step 6</a:t>
                </a:r>
                <a:endParaRPr lang="en-GB">
                  <a:ea typeface="Calibri" pitchFamily="34" charset="0"/>
                  <a:cs typeface="Times New Roman" pitchFamily="18" charset="0"/>
                </a:endParaRPr>
              </a:p>
            </p:txBody>
          </p:sp>
        </p:grpSp>
        <p:sp>
          <p:nvSpPr>
            <p:cNvPr id="32" name="Rektangel 41"/>
            <p:cNvSpPr>
              <a:spLocks noChangeArrowheads="1"/>
            </p:cNvSpPr>
            <p:nvPr/>
          </p:nvSpPr>
          <p:spPr bwMode="auto">
            <a:xfrm>
              <a:off x="1392060" y="4391821"/>
              <a:ext cx="3913372" cy="459581"/>
            </a:xfrm>
            <a:prstGeom prst="rect">
              <a:avLst/>
            </a:prstGeom>
            <a:noFill/>
            <a:ln w="9525" algn="ctr">
              <a:noFill/>
              <a:round/>
              <a:headEnd/>
              <a:tailEnd/>
            </a:ln>
          </p:spPr>
          <p:txBody>
            <a:bodyPr anchor="ctr"/>
            <a:lstStyle/>
            <a:p>
              <a:pPr algn="r"/>
              <a:r>
                <a:rPr lang="en-GB" dirty="0"/>
                <a:t>Try to remove or reduce the environmental impacts by creating solutions towards product- or life cycle </a:t>
              </a:r>
              <a:r>
                <a:rPr lang="en-GB" dirty="0" smtClean="0"/>
                <a:t>changes.</a:t>
              </a:r>
              <a:br>
                <a:rPr lang="en-GB" dirty="0" smtClean="0"/>
              </a:br>
              <a:r>
                <a:rPr lang="en-GB" dirty="0" smtClean="0"/>
                <a:t>Use </a:t>
              </a:r>
              <a:r>
                <a:rPr lang="en-GB" dirty="0"/>
                <a:t>the ecodesign principles provided and sketch </a:t>
              </a:r>
              <a:r>
                <a:rPr lang="en-GB" dirty="0" smtClean="0"/>
                <a:t>eco-concepts.</a:t>
              </a:r>
              <a:endParaRPr lang="en-GB" dirty="0"/>
            </a:p>
          </p:txBody>
        </p:sp>
      </p:grpSp>
      <p:grpSp>
        <p:nvGrpSpPr>
          <p:cNvPr id="35" name="Gruppe 45"/>
          <p:cNvGrpSpPr>
            <a:grpSpLocks/>
          </p:cNvGrpSpPr>
          <p:nvPr/>
        </p:nvGrpSpPr>
        <p:grpSpPr bwMode="auto">
          <a:xfrm>
            <a:off x="2538413" y="5715000"/>
            <a:ext cx="5540375" cy="642938"/>
            <a:chOff x="1857356" y="4786322"/>
            <a:chExt cx="5541128" cy="642942"/>
          </a:xfrm>
        </p:grpSpPr>
        <p:grpSp>
          <p:nvGrpSpPr>
            <p:cNvPr id="36" name="Gruppe 34"/>
            <p:cNvGrpSpPr>
              <a:grpSpLocks/>
            </p:cNvGrpSpPr>
            <p:nvPr/>
          </p:nvGrpSpPr>
          <p:grpSpPr bwMode="auto">
            <a:xfrm>
              <a:off x="6161653" y="4786322"/>
              <a:ext cx="1236831" cy="642942"/>
              <a:chOff x="6056883" y="4286256"/>
              <a:chExt cx="1236831" cy="642942"/>
            </a:xfrm>
          </p:grpSpPr>
          <p:sp>
            <p:nvSpPr>
              <p:cNvPr id="38" name="AutoShape 16"/>
              <p:cNvSpPr>
                <a:spLocks noChangeArrowheads="1"/>
              </p:cNvSpPr>
              <p:nvPr/>
            </p:nvSpPr>
            <p:spPr bwMode="auto">
              <a:xfrm>
                <a:off x="6056883" y="4462470"/>
                <a:ext cx="1230480" cy="466728"/>
              </a:xfrm>
              <a:prstGeom prst="chevron">
                <a:avLst>
                  <a:gd name="adj" fmla="val 27479"/>
                </a:avLst>
              </a:prstGeom>
              <a:solidFill>
                <a:srgbClr val="DDD8C2"/>
              </a:solidFill>
              <a:ln w="9525">
                <a:solidFill>
                  <a:srgbClr val="FFFFFF"/>
                </a:solidFill>
                <a:miter lim="800000"/>
                <a:headEnd/>
                <a:tailEnd/>
              </a:ln>
            </p:spPr>
            <p:txBody>
              <a:bodyPr lIns="36000" tIns="36000" rIns="36000" bIns="36000" anchor="ctr"/>
              <a:lstStyle/>
              <a:p>
                <a:pPr>
                  <a:lnSpc>
                    <a:spcPct val="115000"/>
                  </a:lnSpc>
                </a:pPr>
                <a:r>
                  <a:rPr lang="en-GB" b="1" dirty="0">
                    <a:solidFill>
                      <a:srgbClr val="4F6228"/>
                    </a:solidFill>
                    <a:latin typeface="Calibri" pitchFamily="34" charset="0"/>
                    <a:ea typeface="Calibri" pitchFamily="34" charset="0"/>
                    <a:cs typeface="Times New Roman" pitchFamily="18" charset="0"/>
                  </a:rPr>
                  <a:t>Eco-strategy</a:t>
                </a:r>
                <a:endParaRPr lang="en-GB" b="1" dirty="0">
                  <a:latin typeface="Calibri" pitchFamily="34" charset="0"/>
                  <a:ea typeface="Calibri" pitchFamily="34" charset="0"/>
                  <a:cs typeface="Times New Roman" pitchFamily="18" charset="0"/>
                </a:endParaRPr>
              </a:p>
            </p:txBody>
          </p:sp>
          <p:sp>
            <p:nvSpPr>
              <p:cNvPr id="39" name="Rektangel 27"/>
              <p:cNvSpPr/>
              <p:nvPr/>
            </p:nvSpPr>
            <p:spPr>
              <a:xfrm>
                <a:off x="6760242" y="4286256"/>
                <a:ext cx="533472" cy="254002"/>
              </a:xfrm>
              <a:prstGeom prst="rect">
                <a:avLst/>
              </a:prstGeom>
            </p:spPr>
            <p:txBody>
              <a:bodyPr wrap="none">
                <a:spAutoFit/>
              </a:bodyPr>
              <a:lstStyle/>
              <a:p>
                <a:r>
                  <a:rPr lang="en-GB" b="1">
                    <a:solidFill>
                      <a:srgbClr val="4F6228"/>
                    </a:solidFill>
                    <a:latin typeface="Calibri" pitchFamily="34" charset="0"/>
                    <a:ea typeface="Calibri" pitchFamily="34" charset="0"/>
                    <a:cs typeface="Times New Roman" pitchFamily="18" charset="0"/>
                  </a:rPr>
                  <a:t>Step 7</a:t>
                </a:r>
                <a:endParaRPr lang="en-GB">
                  <a:ea typeface="Calibri" pitchFamily="34" charset="0"/>
                  <a:cs typeface="Times New Roman" pitchFamily="18" charset="0"/>
                </a:endParaRPr>
              </a:p>
            </p:txBody>
          </p:sp>
        </p:grpSp>
        <p:sp>
          <p:nvSpPr>
            <p:cNvPr id="37" name="Rektangel 42"/>
            <p:cNvSpPr>
              <a:spLocks noChangeArrowheads="1"/>
            </p:cNvSpPr>
            <p:nvPr/>
          </p:nvSpPr>
          <p:spPr bwMode="auto">
            <a:xfrm>
              <a:off x="1857356" y="4963313"/>
              <a:ext cx="4311664" cy="459581"/>
            </a:xfrm>
            <a:prstGeom prst="rect">
              <a:avLst/>
            </a:prstGeom>
            <a:noFill/>
            <a:ln w="9525" algn="ctr">
              <a:noFill/>
              <a:round/>
              <a:headEnd/>
              <a:tailEnd/>
            </a:ln>
          </p:spPr>
          <p:txBody>
            <a:bodyPr anchor="ctr"/>
            <a:lstStyle/>
            <a:p>
              <a:pPr algn="r"/>
              <a:r>
                <a:rPr lang="en-GB" dirty="0"/>
                <a:t>Make an action plan for the environmental efforts for your company, especially for product </a:t>
              </a:r>
              <a:r>
                <a:rPr lang="en-GB" dirty="0" smtClean="0"/>
                <a:t>development.</a:t>
              </a:r>
              <a:endParaRPr lang="en-GB" dirty="0"/>
            </a:p>
          </p:txBody>
        </p:sp>
      </p:grpSp>
      <p:sp>
        <p:nvSpPr>
          <p:cNvPr id="40" name="Rectangle 1"/>
          <p:cNvSpPr>
            <a:spLocks noChangeArrowheads="1"/>
          </p:cNvSpPr>
          <p:nvPr/>
        </p:nvSpPr>
        <p:spPr bwMode="auto">
          <a:xfrm>
            <a:off x="285750" y="5329238"/>
            <a:ext cx="4500563" cy="600075"/>
          </a:xfrm>
          <a:prstGeom prst="rect">
            <a:avLst/>
          </a:prstGeom>
          <a:noFill/>
          <a:ln w="9525" algn="ctr">
            <a:noFill/>
            <a:miter lim="800000"/>
            <a:headEnd/>
            <a:tailEnd/>
          </a:ln>
        </p:spPr>
        <p:txBody>
          <a:bodyPr anchor="ctr">
            <a:spAutoFit/>
          </a:bodyPr>
          <a:lstStyle/>
          <a:p>
            <a:pPr algn="l" eaLnBrk="0" hangingPunct="0"/>
            <a:r>
              <a:rPr lang="en-GB" sz="1100" b="1" i="1" dirty="0">
                <a:solidFill>
                  <a:srgbClr val="00B050"/>
                </a:solidFill>
                <a:ea typeface="Times New Roman" pitchFamily="18" charset="0"/>
                <a:cs typeface="Arial" pitchFamily="34" charset="0"/>
              </a:rPr>
              <a:t>Steps 1-6 are an innovative, environmental-oriented experiment. Extract your experiences from these steps and make a generalised plan for your company’s environmental strategy: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2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20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20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20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2000"/>
                                        <p:tgtEl>
                                          <p:spTgt spid="4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2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Environmental improvement through</a:t>
            </a:r>
            <a:br>
              <a:rPr lang="en-GB" dirty="0" smtClean="0"/>
            </a:br>
            <a:r>
              <a:rPr lang="en-GB" dirty="0" smtClean="0"/>
              <a:t>product development</a:t>
            </a:r>
            <a:r>
              <a:rPr lang="en-GB" sz="2000" b="1" dirty="0" smtClean="0"/>
              <a:t/>
            </a:r>
            <a:br>
              <a:rPr lang="en-GB" sz="2000" b="1" dirty="0" smtClean="0"/>
            </a:br>
            <a:r>
              <a:rPr lang="en-GB" b="1" dirty="0" smtClean="0"/>
              <a:t/>
            </a:r>
            <a:br>
              <a:rPr lang="en-GB" b="1" dirty="0" smtClean="0"/>
            </a:br>
            <a:r>
              <a:rPr lang="en-GB" sz="1600" i="1" dirty="0" smtClean="0"/>
              <a:t>Step 1: Describe the use context</a:t>
            </a:r>
            <a:endParaRPr lang="da-DK"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Title 26"/>
          <p:cNvSpPr>
            <a:spLocks noGrp="1"/>
          </p:cNvSpPr>
          <p:nvPr>
            <p:ph type="title"/>
          </p:nvPr>
        </p:nvSpPr>
        <p:spPr/>
        <p:txBody>
          <a:bodyPr/>
          <a:lstStyle/>
          <a:p>
            <a:pPr eaLnBrk="1" hangingPunct="1"/>
            <a:r>
              <a:rPr lang="en-GB" dirty="0" smtClean="0"/>
              <a:t>Step 1: Describe the use context</a:t>
            </a:r>
          </a:p>
        </p:txBody>
      </p:sp>
      <p:sp>
        <p:nvSpPr>
          <p:cNvPr id="29" name="Rectangle 3"/>
          <p:cNvSpPr txBox="1">
            <a:spLocks noChangeArrowheads="1"/>
          </p:cNvSpPr>
          <p:nvPr/>
        </p:nvSpPr>
        <p:spPr bwMode="auto">
          <a:xfrm>
            <a:off x="142845" y="1385910"/>
            <a:ext cx="8848755" cy="51863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defRPr/>
            </a:pPr>
            <a:r>
              <a:rPr lang="en-US" sz="1600" b="1" kern="0" dirty="0" smtClean="0">
                <a:solidFill>
                  <a:srgbClr val="00B050"/>
                </a:solidFill>
                <a:latin typeface="+mn-lt"/>
              </a:rPr>
              <a:t>BACKGROUND</a:t>
            </a:r>
          </a:p>
          <a:p>
            <a:pPr marL="342900" lvl="0" indent="-342900" algn="l" eaLnBrk="0" hangingPunct="0">
              <a:lnSpc>
                <a:spcPct val="90000"/>
              </a:lnSpc>
              <a:spcBef>
                <a:spcPct val="20000"/>
              </a:spcBef>
              <a:defRPr/>
            </a:pPr>
            <a:endParaRPr lang="en-US" sz="1600" b="1" kern="0" dirty="0" smtClean="0">
              <a:solidFill>
                <a:srgbClr val="00B050"/>
              </a:solidFill>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As the very first exercise, it is important to reach a common understanding of the product and its value contribution under use. This provides a common starting point for discussions about the environmental improvement possibilities for the product, which you will need later in the process, in order to create product alternatives. It is important that the product alternatives meet the same requirements for the customer. Redundant product attributes should be considered as waste, both from an environmental and a customer perspective. </a:t>
            </a:r>
          </a:p>
          <a:p>
            <a:pPr marL="342900" lvl="0" indent="-342900" algn="l" eaLnBrk="0" hangingPunct="0">
              <a:lnSpc>
                <a:spcPct val="90000"/>
              </a:lnSpc>
              <a:spcBef>
                <a:spcPct val="20000"/>
              </a:spcBef>
              <a:buBlip>
                <a:blip r:embed="rId3"/>
              </a:buBlip>
              <a:defRPr/>
            </a:pPr>
            <a:endParaRPr lang="en-US" sz="1600" kern="0" dirty="0" smtClean="0">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Step 1 is therefore intended to reach a description of the product's functionality to the user. This description provides the benchmark for all subsequent decisions and can also be used when, for example, alternative concepts shall be compared. </a:t>
            </a:r>
          </a:p>
          <a:p>
            <a:pPr marL="342900" lvl="0" indent="-342900" algn="l" eaLnBrk="0" hangingPunct="0">
              <a:lnSpc>
                <a:spcPct val="90000"/>
              </a:lnSpc>
              <a:spcBef>
                <a:spcPct val="20000"/>
              </a:spcBef>
              <a:buBlip>
                <a:blip r:embed="rId3"/>
              </a:buBlip>
              <a:defRPr/>
            </a:pPr>
            <a:endParaRPr lang="en-US" sz="1600" kern="0" dirty="0" smtClean="0">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The use context can be described by answering the following questions: </a:t>
            </a:r>
          </a:p>
          <a:p>
            <a:pPr marL="800100" lvl="1" indent="-342900" algn="l" eaLnBrk="0" hangingPunct="0">
              <a:lnSpc>
                <a:spcPct val="90000"/>
              </a:lnSpc>
              <a:spcBef>
                <a:spcPct val="20000"/>
              </a:spcBef>
              <a:buBlip>
                <a:blip r:embed="rId3"/>
              </a:buBlip>
              <a:defRPr/>
            </a:pPr>
            <a:r>
              <a:rPr lang="en-US" sz="1600" kern="0" dirty="0" smtClean="0">
                <a:latin typeface="+mn-lt"/>
              </a:rPr>
              <a:t>What should the product be used for? </a:t>
            </a:r>
          </a:p>
          <a:p>
            <a:pPr marL="800100" lvl="1" indent="-342900" algn="l" eaLnBrk="0" hangingPunct="0">
              <a:lnSpc>
                <a:spcPct val="90000"/>
              </a:lnSpc>
              <a:spcBef>
                <a:spcPct val="20000"/>
              </a:spcBef>
              <a:buBlip>
                <a:blip r:embed="rId3"/>
              </a:buBlip>
              <a:defRPr/>
            </a:pPr>
            <a:r>
              <a:rPr lang="en-US" sz="1600" kern="0" dirty="0" smtClean="0">
                <a:latin typeface="+mn-lt"/>
              </a:rPr>
              <a:t>What does the product do? </a:t>
            </a:r>
          </a:p>
          <a:p>
            <a:pPr marL="1257300" lvl="2" indent="-342900" algn="l" eaLnBrk="0" hangingPunct="0">
              <a:lnSpc>
                <a:spcPct val="90000"/>
              </a:lnSpc>
              <a:spcBef>
                <a:spcPct val="20000"/>
              </a:spcBef>
              <a:buBlip>
                <a:blip r:embed="rId3"/>
              </a:buBlip>
              <a:defRPr/>
            </a:pPr>
            <a:r>
              <a:rPr lang="en-US" sz="1400" kern="0" dirty="0" smtClean="0">
                <a:latin typeface="+mn-lt"/>
              </a:rPr>
              <a:t>For whom? </a:t>
            </a:r>
          </a:p>
          <a:p>
            <a:pPr marL="1257300" lvl="2" indent="-342900" algn="l" eaLnBrk="0" hangingPunct="0">
              <a:lnSpc>
                <a:spcPct val="90000"/>
              </a:lnSpc>
              <a:spcBef>
                <a:spcPct val="20000"/>
              </a:spcBef>
              <a:buBlip>
                <a:blip r:embed="rId3"/>
              </a:buBlip>
              <a:defRPr/>
            </a:pPr>
            <a:r>
              <a:rPr lang="en-US" sz="1400" kern="0" dirty="0" smtClean="0">
                <a:latin typeface="+mn-lt"/>
              </a:rPr>
              <a:t>How long? </a:t>
            </a:r>
          </a:p>
          <a:p>
            <a:pPr marL="1257300" lvl="2" indent="-342900" algn="l" eaLnBrk="0" hangingPunct="0">
              <a:lnSpc>
                <a:spcPct val="90000"/>
              </a:lnSpc>
              <a:spcBef>
                <a:spcPct val="20000"/>
              </a:spcBef>
              <a:buBlip>
                <a:blip r:embed="rId3"/>
              </a:buBlip>
              <a:defRPr/>
            </a:pPr>
            <a:r>
              <a:rPr lang="en-US" sz="1400" kern="0" dirty="0" smtClean="0">
                <a:latin typeface="+mn-lt"/>
              </a:rPr>
              <a:t>How often? </a:t>
            </a:r>
          </a:p>
          <a:p>
            <a:pPr marL="1257300" lvl="2" indent="-342900" algn="l" eaLnBrk="0" hangingPunct="0">
              <a:lnSpc>
                <a:spcPct val="90000"/>
              </a:lnSpc>
              <a:spcBef>
                <a:spcPct val="20000"/>
              </a:spcBef>
              <a:buBlip>
                <a:blip r:embed="rId3"/>
              </a:buBlip>
              <a:defRPr/>
            </a:pPr>
            <a:r>
              <a:rPr lang="en-US" sz="1400" kern="0" dirty="0" smtClean="0">
                <a:latin typeface="+mn-lt"/>
              </a:rPr>
              <a:t>Where in the world?</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Title 26"/>
          <p:cNvSpPr>
            <a:spLocks noGrp="1"/>
          </p:cNvSpPr>
          <p:nvPr>
            <p:ph type="title"/>
          </p:nvPr>
        </p:nvSpPr>
        <p:spPr/>
        <p:txBody>
          <a:bodyPr/>
          <a:lstStyle/>
          <a:p>
            <a:pPr eaLnBrk="1" hangingPunct="1"/>
            <a:r>
              <a:rPr lang="en-GB" dirty="0" smtClean="0"/>
              <a:t>Step 1: Describe the use context</a:t>
            </a:r>
          </a:p>
        </p:txBody>
      </p:sp>
      <p:sp>
        <p:nvSpPr>
          <p:cNvPr id="29" name="Rectangle 3"/>
          <p:cNvSpPr txBox="1">
            <a:spLocks noChangeArrowheads="1"/>
          </p:cNvSpPr>
          <p:nvPr/>
        </p:nvSpPr>
        <p:spPr bwMode="auto">
          <a:xfrm>
            <a:off x="142845" y="1385910"/>
            <a:ext cx="8848755" cy="75720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defRPr/>
            </a:pPr>
            <a:r>
              <a:rPr lang="en-US" sz="1600" b="1" kern="0" dirty="0" smtClean="0">
                <a:solidFill>
                  <a:srgbClr val="00B050"/>
                </a:solidFill>
                <a:latin typeface="+mn-lt"/>
              </a:rPr>
              <a:t>BACKGROUND</a:t>
            </a:r>
          </a:p>
          <a:p>
            <a:pPr marL="342900" lvl="0" indent="-342900" algn="l" eaLnBrk="0" hangingPunct="0">
              <a:lnSpc>
                <a:spcPct val="90000"/>
              </a:lnSpc>
              <a:spcBef>
                <a:spcPct val="20000"/>
              </a:spcBef>
              <a:defRPr/>
            </a:pPr>
            <a:endParaRPr lang="en-US" sz="1600" b="1" kern="0" dirty="0" smtClean="0">
              <a:solidFill>
                <a:srgbClr val="00B050"/>
              </a:solidFill>
              <a:latin typeface="+mn-lt"/>
            </a:endParaRPr>
          </a:p>
          <a:p>
            <a:pPr marL="342900" lvl="0" indent="-342900" algn="l" eaLnBrk="0" hangingPunct="0">
              <a:lnSpc>
                <a:spcPct val="90000"/>
              </a:lnSpc>
              <a:spcBef>
                <a:spcPct val="20000"/>
              </a:spcBef>
              <a:buBlip>
                <a:blip r:embed="rId3"/>
              </a:buBlip>
              <a:defRPr/>
            </a:pPr>
            <a:r>
              <a:rPr lang="en-US" sz="1600" b="1" i="1" kern="0" dirty="0" smtClean="0">
                <a:solidFill>
                  <a:srgbClr val="00B050"/>
                </a:solidFill>
                <a:latin typeface="+mn-lt"/>
              </a:rPr>
              <a:t>“What should the product be used for?”</a:t>
            </a:r>
            <a:r>
              <a:rPr lang="en-US" sz="1600" kern="0" dirty="0" smtClean="0">
                <a:latin typeface="+mn-lt"/>
              </a:rPr>
              <a:t> leads to a description of the basic task that the product must carry out for the user. </a:t>
            </a:r>
          </a:p>
          <a:p>
            <a:pPr marL="342900" lvl="0" indent="-342900" algn="l" eaLnBrk="0" hangingPunct="0">
              <a:lnSpc>
                <a:spcPct val="90000"/>
              </a:lnSpc>
              <a:spcBef>
                <a:spcPct val="20000"/>
              </a:spcBef>
              <a:buBlip>
                <a:blip r:embed="rId3"/>
              </a:buBlip>
              <a:defRPr/>
            </a:pPr>
            <a:endParaRPr lang="en-US" sz="1600" kern="0" dirty="0" smtClean="0">
              <a:latin typeface="+mn-lt"/>
            </a:endParaRPr>
          </a:p>
          <a:p>
            <a:pPr marL="342900" lvl="0" indent="-342900" algn="l" eaLnBrk="0" hangingPunct="0">
              <a:lnSpc>
                <a:spcPct val="90000"/>
              </a:lnSpc>
              <a:spcBef>
                <a:spcPct val="20000"/>
              </a:spcBef>
              <a:buBlip>
                <a:blip r:embed="rId3"/>
              </a:buBlip>
              <a:defRPr/>
            </a:pPr>
            <a:r>
              <a:rPr lang="en-US" sz="1600" b="1" i="1" kern="0" dirty="0" smtClean="0">
                <a:solidFill>
                  <a:srgbClr val="00B050"/>
                </a:solidFill>
                <a:latin typeface="+mn-lt"/>
              </a:rPr>
              <a:t>“What does the product do?”</a:t>
            </a:r>
            <a:r>
              <a:rPr lang="en-US" sz="1600" kern="0" dirty="0" smtClean="0">
                <a:latin typeface="+mn-lt"/>
              </a:rPr>
              <a:t> allows for a description of the product's functionality, including the technological principle and the features that the product must possess in order to deliver the service to the user. Sub-functions may, for example, be "to stick to the skin" or "to turn electrical energy into rotary motion". </a:t>
            </a:r>
          </a:p>
          <a:p>
            <a:pPr marL="342900" lvl="0" indent="-342900" algn="l" eaLnBrk="0" hangingPunct="0">
              <a:lnSpc>
                <a:spcPct val="90000"/>
              </a:lnSpc>
              <a:spcBef>
                <a:spcPct val="20000"/>
              </a:spcBef>
              <a:buBlip>
                <a:blip r:embed="rId3"/>
              </a:buBlip>
              <a:defRPr/>
            </a:pPr>
            <a:endParaRPr lang="en-US" sz="1600" kern="0" dirty="0" smtClean="0">
              <a:latin typeface="+mn-lt"/>
            </a:endParaRPr>
          </a:p>
          <a:p>
            <a:pPr marL="342900" lvl="0" indent="-342900" algn="l" eaLnBrk="0" hangingPunct="0">
              <a:lnSpc>
                <a:spcPct val="90000"/>
              </a:lnSpc>
              <a:spcBef>
                <a:spcPct val="20000"/>
              </a:spcBef>
              <a:buBlip>
                <a:blip r:embed="rId3"/>
              </a:buBlip>
              <a:defRPr/>
            </a:pPr>
            <a:r>
              <a:rPr lang="en-US" sz="1600" b="1" i="1" kern="0" dirty="0" smtClean="0">
                <a:solidFill>
                  <a:srgbClr val="00B050"/>
                </a:solidFill>
                <a:latin typeface="+mn-lt"/>
              </a:rPr>
              <a:t>“... For whom?”</a:t>
            </a:r>
            <a:r>
              <a:rPr lang="en-US" sz="1600" kern="0" dirty="0" smtClean="0">
                <a:latin typeface="+mn-lt"/>
              </a:rPr>
              <a:t> leads to a description of the main user or user group. </a:t>
            </a:r>
          </a:p>
          <a:p>
            <a:pPr marL="342900" lvl="0" indent="-342900" algn="l" eaLnBrk="0" hangingPunct="0">
              <a:lnSpc>
                <a:spcPct val="90000"/>
              </a:lnSpc>
              <a:spcBef>
                <a:spcPct val="20000"/>
              </a:spcBef>
              <a:buBlip>
                <a:blip r:embed="rId3"/>
              </a:buBlip>
              <a:defRPr/>
            </a:pPr>
            <a:endParaRPr lang="en-US" sz="1600" kern="0" dirty="0" smtClean="0">
              <a:latin typeface="+mn-lt"/>
            </a:endParaRPr>
          </a:p>
          <a:p>
            <a:pPr marL="342900" lvl="0" indent="-342900" algn="l" eaLnBrk="0" hangingPunct="0">
              <a:lnSpc>
                <a:spcPct val="90000"/>
              </a:lnSpc>
              <a:spcBef>
                <a:spcPct val="20000"/>
              </a:spcBef>
              <a:buBlip>
                <a:blip r:embed="rId3"/>
              </a:buBlip>
              <a:defRPr/>
            </a:pPr>
            <a:r>
              <a:rPr lang="en-US" sz="1600" b="1" i="1" kern="0" dirty="0" smtClean="0">
                <a:solidFill>
                  <a:srgbClr val="00B050"/>
                </a:solidFill>
                <a:latin typeface="+mn-lt"/>
              </a:rPr>
              <a:t>“... How long?”</a:t>
            </a:r>
            <a:r>
              <a:rPr lang="en-US" sz="1600" kern="0" dirty="0" smtClean="0">
                <a:latin typeface="+mn-lt"/>
              </a:rPr>
              <a:t> and </a:t>
            </a:r>
            <a:r>
              <a:rPr lang="en-US" sz="1600" b="1" i="1" kern="0" dirty="0" smtClean="0">
                <a:solidFill>
                  <a:srgbClr val="00B050"/>
                </a:solidFill>
                <a:latin typeface="+mn-lt"/>
              </a:rPr>
              <a:t>“... how often?”</a:t>
            </a:r>
            <a:r>
              <a:rPr lang="en-US" sz="1600" kern="0" dirty="0" smtClean="0">
                <a:latin typeface="+mn-lt"/>
              </a:rPr>
              <a:t> lead to a definition of the time frames and use patterns in which the product must operate. </a:t>
            </a:r>
          </a:p>
          <a:p>
            <a:pPr marL="342900" lvl="0" indent="-342900" algn="l" eaLnBrk="0" hangingPunct="0">
              <a:lnSpc>
                <a:spcPct val="90000"/>
              </a:lnSpc>
              <a:spcBef>
                <a:spcPct val="20000"/>
              </a:spcBef>
              <a:buBlip>
                <a:blip r:embed="rId3"/>
              </a:buBlip>
              <a:defRPr/>
            </a:pPr>
            <a:endParaRPr lang="en-US" sz="1600" kern="0" dirty="0" smtClean="0">
              <a:latin typeface="+mn-lt"/>
            </a:endParaRPr>
          </a:p>
          <a:p>
            <a:pPr marL="342900" lvl="0" indent="-342900" algn="l" eaLnBrk="0" hangingPunct="0">
              <a:lnSpc>
                <a:spcPct val="90000"/>
              </a:lnSpc>
              <a:spcBef>
                <a:spcPct val="20000"/>
              </a:spcBef>
              <a:buBlip>
                <a:blip r:embed="rId3"/>
              </a:buBlip>
              <a:defRPr/>
            </a:pPr>
            <a:r>
              <a:rPr lang="en-US" sz="1600" b="1" i="1" kern="0" dirty="0" smtClean="0">
                <a:solidFill>
                  <a:srgbClr val="00B050"/>
                </a:solidFill>
                <a:latin typeface="+mn-lt"/>
              </a:rPr>
              <a:t>“... Where in the world?”</a:t>
            </a:r>
            <a:r>
              <a:rPr lang="en-US" sz="1600" kern="0" dirty="0" smtClean="0">
                <a:latin typeface="+mn-lt"/>
              </a:rPr>
              <a:t> leads to a definition of the geographical area in which the product must operate and probably will be disposed of. </a:t>
            </a:r>
          </a:p>
          <a:p>
            <a:pPr marL="342900" lvl="0" indent="-342900" algn="l" eaLnBrk="0" hangingPunct="0">
              <a:lnSpc>
                <a:spcPct val="90000"/>
              </a:lnSpc>
              <a:spcBef>
                <a:spcPct val="20000"/>
              </a:spcBef>
              <a:buBlip>
                <a:blip r:embed="rId3"/>
              </a:buBlip>
              <a:defRPr/>
            </a:pPr>
            <a:endParaRPr lang="en-US" sz="1600" kern="0" dirty="0" smtClean="0">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All in all, these responses lead to a clear description of the product in the form of the </a:t>
            </a:r>
            <a:r>
              <a:rPr lang="en-US" sz="1600" b="1" i="1" kern="0" dirty="0" smtClean="0">
                <a:solidFill>
                  <a:srgbClr val="00B050"/>
                </a:solidFill>
                <a:latin typeface="+mn-lt"/>
              </a:rPr>
              <a:t>value contribution that the product delivers to the user</a:t>
            </a:r>
            <a:r>
              <a:rPr lang="en-US" sz="1600" kern="0" dirty="0" smtClean="0">
                <a:latin typeface="+mn-lt"/>
              </a:rPr>
              <a:t>.</a:t>
            </a:r>
            <a:r>
              <a:rPr lang="en-GB" sz="1600" kern="0" dirty="0" smtClean="0">
                <a:latin typeface="+mn-lt"/>
              </a:rPr>
              <a:t/>
            </a:r>
            <a:br>
              <a:rPr lang="en-GB" sz="1600" kern="0" dirty="0" smtClean="0">
                <a:latin typeface="+mn-lt"/>
              </a:rPr>
            </a:br>
            <a:endParaRPr lang="en-GB" sz="1600" kern="0" dirty="0" smtClean="0">
              <a:latin typeface="+mn-lt"/>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Title 26"/>
          <p:cNvSpPr>
            <a:spLocks noGrp="1"/>
          </p:cNvSpPr>
          <p:nvPr>
            <p:ph type="title"/>
          </p:nvPr>
        </p:nvSpPr>
        <p:spPr/>
        <p:txBody>
          <a:bodyPr/>
          <a:lstStyle/>
          <a:p>
            <a:pPr eaLnBrk="1" hangingPunct="1"/>
            <a:r>
              <a:rPr lang="en-GB" dirty="0" smtClean="0"/>
              <a:t>Step 1: Describe the use context</a:t>
            </a:r>
          </a:p>
        </p:txBody>
      </p:sp>
      <p:sp>
        <p:nvSpPr>
          <p:cNvPr id="29" name="Rectangle 3"/>
          <p:cNvSpPr txBox="1">
            <a:spLocks noChangeArrowheads="1"/>
          </p:cNvSpPr>
          <p:nvPr/>
        </p:nvSpPr>
        <p:spPr bwMode="auto">
          <a:xfrm>
            <a:off x="142845" y="1385910"/>
            <a:ext cx="4643469" cy="461485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defRPr/>
            </a:pPr>
            <a:r>
              <a:rPr lang="en-US" sz="1600" b="1" kern="0" dirty="0" smtClean="0">
                <a:solidFill>
                  <a:srgbClr val="00B050"/>
                </a:solidFill>
                <a:latin typeface="+mn-lt"/>
              </a:rPr>
              <a:t>STEP-BY-STEP APPROACH</a:t>
            </a:r>
          </a:p>
          <a:p>
            <a:pPr marL="342900" lvl="0" indent="-342900" algn="l" eaLnBrk="0" hangingPunct="0">
              <a:lnSpc>
                <a:spcPct val="90000"/>
              </a:lnSpc>
              <a:spcBef>
                <a:spcPct val="20000"/>
              </a:spcBef>
              <a:defRPr/>
            </a:pPr>
            <a:endParaRPr lang="en-US" sz="1600" b="1" kern="0" dirty="0" smtClean="0">
              <a:solidFill>
                <a:srgbClr val="00B050"/>
              </a:solidFill>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Write the questions on a large piece of paper. </a:t>
            </a:r>
          </a:p>
          <a:p>
            <a:pPr marL="342900" lvl="0" indent="-342900" algn="l" eaLnBrk="0" hangingPunct="0">
              <a:lnSpc>
                <a:spcPct val="90000"/>
              </a:lnSpc>
              <a:spcBef>
                <a:spcPct val="20000"/>
              </a:spcBef>
              <a:buBlip>
                <a:blip r:embed="rId3"/>
              </a:buBlip>
              <a:defRPr/>
            </a:pPr>
            <a:endParaRPr lang="en-US" sz="1600" kern="0" dirty="0" smtClean="0">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Answer the questions in your group, based on your knowledge of the product and insight into users' use of the product. </a:t>
            </a:r>
          </a:p>
          <a:p>
            <a:pPr marL="342900" lvl="0" indent="-342900" algn="l" eaLnBrk="0" hangingPunct="0">
              <a:lnSpc>
                <a:spcPct val="90000"/>
              </a:lnSpc>
              <a:spcBef>
                <a:spcPct val="20000"/>
              </a:spcBef>
              <a:buBlip>
                <a:blip r:embed="rId3"/>
              </a:buBlip>
              <a:defRPr/>
            </a:pPr>
            <a:endParaRPr lang="en-US" sz="1600" kern="0" dirty="0" smtClean="0">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Some of the questions can be answered by looking at the product specification (or the business specification, if the product has not yet been developed). </a:t>
            </a:r>
          </a:p>
          <a:p>
            <a:pPr marL="342900" lvl="0" indent="-342900" algn="l" eaLnBrk="0" hangingPunct="0">
              <a:lnSpc>
                <a:spcPct val="90000"/>
              </a:lnSpc>
              <a:spcBef>
                <a:spcPct val="20000"/>
              </a:spcBef>
              <a:buBlip>
                <a:blip r:embed="rId3"/>
              </a:buBlip>
              <a:defRPr/>
            </a:pPr>
            <a:endParaRPr lang="en-US" sz="1600" kern="0" dirty="0" smtClean="0">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The exercise is complete when the group has obtained a detailed picture of the product's functions and raison d'être, seen from the user’s viewpoint.</a:t>
            </a:r>
            <a:endParaRPr lang="en-GB" sz="1600" kern="0" dirty="0" smtClean="0">
              <a:latin typeface="+mn-lt"/>
            </a:endParaRPr>
          </a:p>
        </p:txBody>
      </p:sp>
      <p:pic>
        <p:nvPicPr>
          <p:cNvPr id="428034" name="Picture 2"/>
          <p:cNvPicPr>
            <a:picLocks noChangeAspect="1" noChangeArrowheads="1"/>
          </p:cNvPicPr>
          <p:nvPr/>
        </p:nvPicPr>
        <p:blipFill>
          <a:blip r:embed="rId4"/>
          <a:srcRect/>
          <a:stretch>
            <a:fillRect/>
          </a:stretch>
        </p:blipFill>
        <p:spPr bwMode="auto">
          <a:xfrm>
            <a:off x="5072066" y="1959510"/>
            <a:ext cx="3705223" cy="404125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 name="Rectangle 5"/>
          <p:cNvSpPr/>
          <p:nvPr/>
        </p:nvSpPr>
        <p:spPr>
          <a:xfrm>
            <a:off x="5643570" y="6072206"/>
            <a:ext cx="3357586" cy="430887"/>
          </a:xfrm>
          <a:prstGeom prst="rect">
            <a:avLst/>
          </a:prstGeom>
        </p:spPr>
        <p:txBody>
          <a:bodyPr wrap="square">
            <a:spAutoFit/>
          </a:bodyPr>
          <a:lstStyle/>
          <a:p>
            <a:pPr algn="l"/>
            <a:r>
              <a:rPr lang="en-GB" sz="1100" b="1" i="1" dirty="0" smtClean="0">
                <a:latin typeface="+mn-lt"/>
              </a:rPr>
              <a:t>Using this poster (electronic version available) discuss the product and its use context</a:t>
            </a:r>
            <a:endParaRPr lang="da-DK" sz="1100" b="1" i="1" dirty="0">
              <a:latin typeface="+mn-lt"/>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Content Placeholder 13" descr="RIMG0399.JPG"/>
          <p:cNvPicPr>
            <a:picLocks noGrp="1" noChangeAspect="1"/>
          </p:cNvPicPr>
          <p:nvPr>
            <p:ph idx="1"/>
          </p:nvPr>
        </p:nvPicPr>
        <p:blipFill>
          <a:blip r:embed="rId3" cstate="screen"/>
          <a:srcRect/>
          <a:stretch>
            <a:fillRect/>
          </a:stretch>
        </p:blipFill>
        <p:spPr>
          <a:xfrm>
            <a:off x="0" y="0"/>
            <a:ext cx="9144000" cy="6858000"/>
          </a:xfrm>
        </p:spPr>
      </p:pic>
      <p:sp>
        <p:nvSpPr>
          <p:cNvPr id="4" name="Title 26"/>
          <p:cNvSpPr>
            <a:spLocks noGrp="1"/>
          </p:cNvSpPr>
          <p:nvPr>
            <p:ph type="title"/>
          </p:nvPr>
        </p:nvSpPr>
        <p:spPr>
          <a:xfrm>
            <a:off x="1476375" y="333375"/>
            <a:ext cx="7510463" cy="792163"/>
          </a:xfrm>
        </p:spPr>
        <p:txBody>
          <a:bodyPr/>
          <a:lstStyle/>
          <a:p>
            <a:pPr eaLnBrk="1" hangingPunct="1"/>
            <a:r>
              <a:rPr lang="en-GB" b="1" dirty="0" smtClean="0">
                <a:effectLst>
                  <a:outerShdw blurRad="50800" dist="38100" dir="5400000" algn="t" rotWithShape="0">
                    <a:prstClr val="black">
                      <a:alpha val="40000"/>
                    </a:prstClr>
                  </a:outerShdw>
                </a:effectLst>
              </a:rPr>
              <a:t>Step 1: Describe the use context</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Title 26"/>
          <p:cNvSpPr>
            <a:spLocks noGrp="1"/>
          </p:cNvSpPr>
          <p:nvPr>
            <p:ph type="title"/>
          </p:nvPr>
        </p:nvSpPr>
        <p:spPr/>
        <p:txBody>
          <a:bodyPr/>
          <a:lstStyle/>
          <a:p>
            <a:pPr eaLnBrk="1" hangingPunct="1"/>
            <a:r>
              <a:rPr lang="en-GB" dirty="0" smtClean="0"/>
              <a:t>About this material</a:t>
            </a:r>
          </a:p>
        </p:txBody>
      </p:sp>
      <p:sp>
        <p:nvSpPr>
          <p:cNvPr id="29" name="Rectangle 3"/>
          <p:cNvSpPr txBox="1">
            <a:spLocks noChangeArrowheads="1"/>
          </p:cNvSpPr>
          <p:nvPr/>
        </p:nvSpPr>
        <p:spPr bwMode="auto">
          <a:xfrm>
            <a:off x="142844" y="1385910"/>
            <a:ext cx="8848755" cy="53292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buBlip>
                <a:blip r:embed="rId3"/>
              </a:buBlip>
              <a:defRPr/>
            </a:pPr>
            <a:r>
              <a:rPr lang="en-US" sz="1600" kern="0" dirty="0" smtClean="0">
                <a:latin typeface="+mn-lt"/>
              </a:rPr>
              <a:t>This approach to environmental product improvement is one of the results of a project funded by the Danish Environmental Protection Agency and conducted in collaboration with the Confederation of Danish Industry (DI), IPU and the Technical University of Denmark (DTU).</a:t>
            </a:r>
          </a:p>
          <a:p>
            <a:pPr marL="342900" lvl="0" indent="-342900" algn="l" eaLnBrk="0" hangingPunct="0">
              <a:lnSpc>
                <a:spcPct val="90000"/>
              </a:lnSpc>
              <a:spcBef>
                <a:spcPct val="20000"/>
              </a:spcBef>
              <a:buBlip>
                <a:blip r:embed="rId3"/>
              </a:buBlip>
              <a:defRPr/>
            </a:pPr>
            <a:endParaRPr lang="en-US" sz="1600" kern="0" dirty="0" smtClean="0">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The material is primarily aimed at product developers, as a help to building environmental thinking into the product development process - and thus into products.</a:t>
            </a:r>
          </a:p>
          <a:p>
            <a:pPr marL="342900" lvl="0" indent="-342900" algn="l" eaLnBrk="0" hangingPunct="0">
              <a:lnSpc>
                <a:spcPct val="90000"/>
              </a:lnSpc>
              <a:spcBef>
                <a:spcPct val="20000"/>
              </a:spcBef>
              <a:buBlip>
                <a:blip r:embed="rId3"/>
              </a:buBlip>
              <a:tabLst>
                <a:tab pos="2063750" algn="l"/>
              </a:tabLst>
              <a:defRPr/>
            </a:pPr>
            <a:endParaRPr lang="en-US" sz="1600" kern="0" dirty="0" smtClean="0">
              <a:latin typeface="+mn-lt"/>
            </a:endParaRPr>
          </a:p>
          <a:p>
            <a:pPr marL="342900" lvl="0" indent="-342900" algn="l" eaLnBrk="0" hangingPunct="0">
              <a:lnSpc>
                <a:spcPct val="90000"/>
              </a:lnSpc>
              <a:spcBef>
                <a:spcPct val="20000"/>
              </a:spcBef>
              <a:buBlip>
                <a:blip r:embed="rId3"/>
              </a:buBlip>
              <a:tabLst>
                <a:tab pos="2063750" algn="l"/>
              </a:tabLst>
              <a:defRPr/>
            </a:pPr>
            <a:r>
              <a:rPr lang="en-US" sz="1400" kern="0" dirty="0" smtClean="0">
                <a:latin typeface="+mn-lt"/>
              </a:rPr>
              <a:t>Authors:	Tim McAloone, DTU Management Engineering</a:t>
            </a:r>
            <a:br>
              <a:rPr lang="en-US" sz="1400" kern="0" dirty="0" smtClean="0">
                <a:latin typeface="+mn-lt"/>
              </a:rPr>
            </a:br>
            <a:r>
              <a:rPr lang="en-US" sz="1400" kern="0" dirty="0" smtClean="0">
                <a:latin typeface="+mn-lt"/>
              </a:rPr>
              <a:t>	Niki Bey, IPU Product Development</a:t>
            </a:r>
          </a:p>
          <a:p>
            <a:pPr marL="342900" lvl="0" indent="-342900" algn="l" eaLnBrk="0" hangingPunct="0">
              <a:lnSpc>
                <a:spcPct val="90000"/>
              </a:lnSpc>
              <a:spcBef>
                <a:spcPct val="20000"/>
              </a:spcBef>
              <a:buBlip>
                <a:blip r:embed="rId3"/>
              </a:buBlip>
              <a:tabLst>
                <a:tab pos="2063750" algn="l"/>
              </a:tabLst>
              <a:defRPr/>
            </a:pPr>
            <a:endParaRPr lang="en-US" sz="1400" kern="0" dirty="0" smtClean="0">
              <a:latin typeface="+mn-lt"/>
            </a:endParaRPr>
          </a:p>
          <a:p>
            <a:pPr marL="342900" lvl="0" indent="-342900" algn="l" eaLnBrk="0" hangingPunct="0">
              <a:lnSpc>
                <a:spcPct val="90000"/>
              </a:lnSpc>
              <a:spcBef>
                <a:spcPct val="20000"/>
              </a:spcBef>
              <a:buBlip>
                <a:blip r:embed="rId3"/>
              </a:buBlip>
              <a:tabLst>
                <a:tab pos="2063750" algn="l"/>
              </a:tabLst>
              <a:defRPr/>
            </a:pPr>
            <a:r>
              <a:rPr lang="en-US" sz="1400" kern="0" dirty="0" smtClean="0">
                <a:latin typeface="+mn-lt"/>
              </a:rPr>
              <a:t>Editors:	Ulla Ringbæk, Danish Environmental Protection Agency</a:t>
            </a:r>
            <a:br>
              <a:rPr lang="en-US" sz="1400" kern="0" dirty="0" smtClean="0">
                <a:latin typeface="+mn-lt"/>
              </a:rPr>
            </a:br>
            <a:r>
              <a:rPr lang="en-US" sz="1400" kern="0" dirty="0" smtClean="0">
                <a:latin typeface="+mn-lt"/>
              </a:rPr>
              <a:t>	Bjarne Palstrøm, Confederation of Danish Industry</a:t>
            </a:r>
            <a:br>
              <a:rPr lang="en-US" sz="1400" kern="0" dirty="0" smtClean="0">
                <a:latin typeface="+mn-lt"/>
              </a:rPr>
            </a:br>
            <a:r>
              <a:rPr lang="en-US" sz="1400" kern="0" dirty="0" smtClean="0">
                <a:latin typeface="+mn-lt"/>
              </a:rPr>
              <a:t>	Kristian Stokbro, Confederation of Danish Industry</a:t>
            </a:r>
            <a:br>
              <a:rPr lang="en-US" sz="1400" kern="0" dirty="0" smtClean="0">
                <a:latin typeface="+mn-lt"/>
              </a:rPr>
            </a:br>
            <a:r>
              <a:rPr lang="en-US" sz="1400" kern="0" dirty="0" smtClean="0">
                <a:latin typeface="+mn-lt"/>
              </a:rPr>
              <a:t>	Tina Sternest, Confederation of Danish Industry</a:t>
            </a:r>
          </a:p>
          <a:p>
            <a:pPr marL="342900" lvl="0" indent="-342900" algn="l" eaLnBrk="0" hangingPunct="0">
              <a:lnSpc>
                <a:spcPct val="90000"/>
              </a:lnSpc>
              <a:spcBef>
                <a:spcPct val="20000"/>
              </a:spcBef>
              <a:tabLst>
                <a:tab pos="2063750" algn="l"/>
              </a:tabLst>
              <a:defRPr/>
            </a:pPr>
            <a:r>
              <a:rPr lang="en-US" sz="1400" kern="0" dirty="0" smtClean="0">
                <a:latin typeface="+mn-lt"/>
              </a:rPr>
              <a:t>	</a:t>
            </a:r>
          </a:p>
          <a:p>
            <a:pPr marL="342900" lvl="0" indent="-342900" algn="l" eaLnBrk="0" hangingPunct="0">
              <a:lnSpc>
                <a:spcPct val="90000"/>
              </a:lnSpc>
              <a:spcBef>
                <a:spcPct val="20000"/>
              </a:spcBef>
              <a:buBlip>
                <a:blip r:embed="rId3"/>
              </a:buBlip>
              <a:tabLst>
                <a:tab pos="2063750" algn="l"/>
              </a:tabLst>
              <a:defRPr/>
            </a:pPr>
            <a:r>
              <a:rPr lang="en-US" sz="1400" kern="0" dirty="0" smtClean="0">
                <a:latin typeface="+mn-lt"/>
              </a:rPr>
              <a:t>Case companies: 	Coloplast A/S</a:t>
            </a:r>
            <a:br>
              <a:rPr lang="en-US" sz="1400" kern="0" dirty="0" smtClean="0">
                <a:latin typeface="+mn-lt"/>
              </a:rPr>
            </a:br>
            <a:r>
              <a:rPr lang="en-US" sz="1400" kern="0" dirty="0" smtClean="0">
                <a:latin typeface="+mn-lt"/>
              </a:rPr>
              <a:t>	Fritz Hansen A/S</a:t>
            </a:r>
            <a:br>
              <a:rPr lang="en-US" sz="1400" kern="0" dirty="0" smtClean="0">
                <a:latin typeface="+mn-lt"/>
              </a:rPr>
            </a:br>
            <a:r>
              <a:rPr lang="en-US" sz="1400" kern="0" dirty="0" smtClean="0">
                <a:latin typeface="+mn-lt"/>
              </a:rPr>
              <a:t>	Gabriel A/S</a:t>
            </a:r>
            <a:br>
              <a:rPr lang="en-US" sz="1400" kern="0" dirty="0" smtClean="0">
                <a:latin typeface="+mn-lt"/>
              </a:rPr>
            </a:br>
            <a:r>
              <a:rPr lang="en-US" sz="1400" kern="0" dirty="0" smtClean="0">
                <a:latin typeface="+mn-lt"/>
              </a:rPr>
              <a:t>	Grundfos Management A/S</a:t>
            </a:r>
            <a:br>
              <a:rPr lang="en-US" sz="1400" kern="0" dirty="0" smtClean="0">
                <a:latin typeface="+mn-lt"/>
              </a:rPr>
            </a:br>
            <a:r>
              <a:rPr lang="en-US" sz="1400" kern="0" dirty="0" smtClean="0">
                <a:latin typeface="+mn-lt"/>
              </a:rPr>
              <a:t>	LEGO Group A/S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Title 26"/>
          <p:cNvSpPr>
            <a:spLocks noGrp="1"/>
          </p:cNvSpPr>
          <p:nvPr>
            <p:ph type="title"/>
          </p:nvPr>
        </p:nvSpPr>
        <p:spPr/>
        <p:txBody>
          <a:bodyPr/>
          <a:lstStyle/>
          <a:p>
            <a:pPr eaLnBrk="1" hangingPunct="1"/>
            <a:r>
              <a:rPr lang="en-GB" dirty="0" smtClean="0"/>
              <a:t>Step 1: Describe the use context</a:t>
            </a:r>
          </a:p>
        </p:txBody>
      </p:sp>
      <p:sp>
        <p:nvSpPr>
          <p:cNvPr id="29" name="Rectangle 3"/>
          <p:cNvSpPr txBox="1">
            <a:spLocks noChangeArrowheads="1"/>
          </p:cNvSpPr>
          <p:nvPr/>
        </p:nvSpPr>
        <p:spPr bwMode="auto">
          <a:xfrm>
            <a:off x="142845" y="1385910"/>
            <a:ext cx="5072097" cy="461485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defRPr/>
            </a:pPr>
            <a:r>
              <a:rPr lang="en-US" sz="1600" b="1" kern="0" dirty="0" smtClean="0">
                <a:solidFill>
                  <a:srgbClr val="00B050"/>
                </a:solidFill>
                <a:latin typeface="+mn-lt"/>
              </a:rPr>
              <a:t>WHY CARRY OUT THIS EXERCISE?</a:t>
            </a:r>
          </a:p>
          <a:p>
            <a:pPr marL="342900" lvl="0" indent="-342900" algn="l" eaLnBrk="0" hangingPunct="0">
              <a:lnSpc>
                <a:spcPct val="90000"/>
              </a:lnSpc>
              <a:spcBef>
                <a:spcPct val="20000"/>
              </a:spcBef>
              <a:defRPr/>
            </a:pPr>
            <a:endParaRPr lang="en-US" sz="1600" b="1" kern="0" dirty="0" smtClean="0">
              <a:solidFill>
                <a:srgbClr val="00B050"/>
              </a:solidFill>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Despite the fact that all group members already have their own understanding of the product, its use and use context, it is beneficial to carry out this initial discussion of the product's use context in order to agree on a common frame of reference. </a:t>
            </a:r>
          </a:p>
          <a:p>
            <a:pPr marL="342900" lvl="0" indent="-342900" algn="l" eaLnBrk="0" hangingPunct="0">
              <a:lnSpc>
                <a:spcPct val="90000"/>
              </a:lnSpc>
              <a:spcBef>
                <a:spcPct val="20000"/>
              </a:spcBef>
              <a:buBlip>
                <a:blip r:embed="rId3"/>
              </a:buBlip>
              <a:defRPr/>
            </a:pPr>
            <a:endParaRPr lang="en-US" sz="1600" kern="0" dirty="0" smtClean="0">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There are often several versions of the product and various markets (possibly worldwide). It is therefore important in this initial exercise to define a typical product to be used for the rest of the process. </a:t>
            </a:r>
          </a:p>
          <a:p>
            <a:pPr marL="342900" lvl="0" indent="-342900" algn="l" eaLnBrk="0" hangingPunct="0">
              <a:lnSpc>
                <a:spcPct val="90000"/>
              </a:lnSpc>
              <a:spcBef>
                <a:spcPct val="20000"/>
              </a:spcBef>
              <a:buBlip>
                <a:blip r:embed="rId3"/>
              </a:buBlip>
              <a:defRPr/>
            </a:pPr>
            <a:endParaRPr lang="en-US" sz="1600" kern="0" dirty="0" smtClean="0">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It is crucial that the answers to the six questions in this step form a documented description that the project team agrees upon, and which is sufficiently detailed to allow comparisons with the alternative concepts later on in the process.</a:t>
            </a:r>
          </a:p>
        </p:txBody>
      </p:sp>
      <p:pic>
        <p:nvPicPr>
          <p:cNvPr id="8" name="Picture 7" descr="P6030013.JPG"/>
          <p:cNvPicPr>
            <a:picLocks noChangeAspect="1"/>
          </p:cNvPicPr>
          <p:nvPr/>
        </p:nvPicPr>
        <p:blipFill>
          <a:blip r:embed="rId4" cstate="print">
            <a:lum bright="20000"/>
          </a:blip>
          <a:srcRect l="10937" t="9375" r="50781" b="22747"/>
          <a:stretch>
            <a:fillRect/>
          </a:stretch>
        </p:blipFill>
        <p:spPr>
          <a:xfrm>
            <a:off x="5715008" y="1987118"/>
            <a:ext cx="3071834" cy="408508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Environmental improvement through</a:t>
            </a:r>
            <a:br>
              <a:rPr lang="en-GB" dirty="0" smtClean="0"/>
            </a:br>
            <a:r>
              <a:rPr lang="en-GB" dirty="0" smtClean="0"/>
              <a:t>product development</a:t>
            </a:r>
            <a:r>
              <a:rPr lang="en-GB" sz="2000" b="1" dirty="0" smtClean="0"/>
              <a:t/>
            </a:r>
            <a:br>
              <a:rPr lang="en-GB" sz="2000" b="1" dirty="0" smtClean="0"/>
            </a:br>
            <a:r>
              <a:rPr lang="en-GB" b="1" dirty="0" smtClean="0"/>
              <a:t/>
            </a:r>
            <a:br>
              <a:rPr lang="en-GB" b="1" dirty="0" smtClean="0"/>
            </a:br>
            <a:r>
              <a:rPr lang="en-GB" sz="1600" i="1" dirty="0" smtClean="0"/>
              <a:t>Step 2: </a:t>
            </a:r>
            <a:r>
              <a:rPr lang="en-US" sz="1600" i="1" dirty="0" smtClean="0"/>
              <a:t>Create an overview of the environmental impacts</a:t>
            </a:r>
            <a:endParaRPr lang="da-DK"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Title 26"/>
          <p:cNvSpPr>
            <a:spLocks noGrp="1"/>
          </p:cNvSpPr>
          <p:nvPr>
            <p:ph type="title"/>
          </p:nvPr>
        </p:nvSpPr>
        <p:spPr/>
        <p:txBody>
          <a:bodyPr/>
          <a:lstStyle/>
          <a:p>
            <a:pPr eaLnBrk="1" hangingPunct="1"/>
            <a:r>
              <a:rPr lang="en-US" dirty="0" smtClean="0"/>
              <a:t>Step 2: Overview of the environmental impacts</a:t>
            </a:r>
            <a:endParaRPr lang="en-GB" dirty="0" smtClean="0"/>
          </a:p>
        </p:txBody>
      </p:sp>
      <p:sp>
        <p:nvSpPr>
          <p:cNvPr id="29" name="Rectangle 3"/>
          <p:cNvSpPr txBox="1">
            <a:spLocks noChangeArrowheads="1"/>
          </p:cNvSpPr>
          <p:nvPr/>
        </p:nvSpPr>
        <p:spPr bwMode="auto">
          <a:xfrm>
            <a:off x="142845" y="1385910"/>
            <a:ext cx="8848755" cy="51863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defRPr/>
            </a:pPr>
            <a:r>
              <a:rPr lang="en-US" sz="1600" b="1" kern="0" dirty="0" smtClean="0">
                <a:solidFill>
                  <a:srgbClr val="00B050"/>
                </a:solidFill>
                <a:latin typeface="+mn-lt"/>
              </a:rPr>
              <a:t>BACKGROUND</a:t>
            </a:r>
          </a:p>
          <a:p>
            <a:pPr marL="342900" lvl="0" indent="-342900" algn="l" eaLnBrk="0" hangingPunct="0">
              <a:lnSpc>
                <a:spcPct val="90000"/>
              </a:lnSpc>
              <a:spcBef>
                <a:spcPct val="20000"/>
              </a:spcBef>
              <a:defRPr/>
            </a:pPr>
            <a:endParaRPr lang="en-US" sz="1600" b="1" kern="0" dirty="0" smtClean="0">
              <a:solidFill>
                <a:srgbClr val="00B050"/>
              </a:solidFill>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A product life cycle typically consists of five main stages: </a:t>
            </a:r>
          </a:p>
          <a:p>
            <a:pPr marL="342900" lvl="0" indent="-342900" algn="l" eaLnBrk="0" hangingPunct="0">
              <a:lnSpc>
                <a:spcPct val="90000"/>
              </a:lnSpc>
              <a:spcBef>
                <a:spcPct val="20000"/>
              </a:spcBef>
              <a:buBlip>
                <a:blip r:embed="rId3"/>
              </a:buBlip>
              <a:defRPr/>
            </a:pPr>
            <a:endParaRPr lang="en-US" sz="1600" kern="0" dirty="0" smtClean="0">
              <a:latin typeface="+mn-lt"/>
            </a:endParaRPr>
          </a:p>
          <a:p>
            <a:pPr marL="800100" lvl="1" indent="-342900" algn="l" eaLnBrk="0" hangingPunct="0">
              <a:lnSpc>
                <a:spcPct val="90000"/>
              </a:lnSpc>
              <a:spcBef>
                <a:spcPct val="20000"/>
              </a:spcBef>
              <a:buBlip>
                <a:blip r:embed="rId3"/>
              </a:buBlip>
              <a:defRPr/>
            </a:pPr>
            <a:r>
              <a:rPr lang="en-US" sz="1600" b="1" i="1" kern="0" dirty="0" smtClean="0">
                <a:solidFill>
                  <a:srgbClr val="00B050"/>
                </a:solidFill>
                <a:latin typeface="+mn-lt"/>
              </a:rPr>
              <a:t>Raw materials </a:t>
            </a:r>
            <a:r>
              <a:rPr lang="en-US" sz="1600" kern="0" dirty="0" smtClean="0">
                <a:latin typeface="+mn-lt"/>
              </a:rPr>
              <a:t>covers materials extraction and manufacturing (e.g. plastic granules from crude oil) and semi-finished products (e.g. steel profiles from iron ore), etc. </a:t>
            </a:r>
          </a:p>
          <a:p>
            <a:pPr marL="800100" lvl="1" indent="-342900" algn="l" eaLnBrk="0" hangingPunct="0">
              <a:lnSpc>
                <a:spcPct val="90000"/>
              </a:lnSpc>
              <a:spcBef>
                <a:spcPct val="20000"/>
              </a:spcBef>
              <a:buBlip>
                <a:blip r:embed="rId3"/>
              </a:buBlip>
              <a:defRPr/>
            </a:pPr>
            <a:r>
              <a:rPr lang="en-US" sz="1600" b="1" i="1" kern="0" dirty="0" smtClean="0">
                <a:solidFill>
                  <a:srgbClr val="00B050"/>
                </a:solidFill>
                <a:latin typeface="+mn-lt"/>
              </a:rPr>
              <a:t>Manufacture </a:t>
            </a:r>
            <a:r>
              <a:rPr lang="en-US" sz="1600" kern="0" dirty="0" smtClean="0">
                <a:latin typeface="+mn-lt"/>
              </a:rPr>
              <a:t>includes the purchase of components, plus the manufacturing and assembly processes, both at suppliers and in in-house production facilities. </a:t>
            </a:r>
          </a:p>
          <a:p>
            <a:pPr marL="800100" lvl="1" indent="-342900" algn="l" eaLnBrk="0" hangingPunct="0">
              <a:lnSpc>
                <a:spcPct val="90000"/>
              </a:lnSpc>
              <a:spcBef>
                <a:spcPct val="20000"/>
              </a:spcBef>
              <a:buBlip>
                <a:blip r:embed="rId3"/>
              </a:buBlip>
              <a:defRPr/>
            </a:pPr>
            <a:r>
              <a:rPr lang="en-US" sz="1600" b="1" i="1" kern="0" dirty="0" smtClean="0">
                <a:solidFill>
                  <a:srgbClr val="00B050"/>
                </a:solidFill>
                <a:latin typeface="+mn-lt"/>
              </a:rPr>
              <a:t>Transport </a:t>
            </a:r>
            <a:r>
              <a:rPr lang="en-US" sz="1600" kern="0" dirty="0" smtClean="0">
                <a:latin typeface="+mn-lt"/>
              </a:rPr>
              <a:t>covers the entire logistics chain, from suppliers to the end-user and beyond, including distribution activities by ships, trains, planes, trucks, vans and cars. </a:t>
            </a:r>
          </a:p>
          <a:p>
            <a:pPr marL="800100" lvl="1" indent="-342900" algn="l" eaLnBrk="0" hangingPunct="0">
              <a:lnSpc>
                <a:spcPct val="90000"/>
              </a:lnSpc>
              <a:spcBef>
                <a:spcPct val="20000"/>
              </a:spcBef>
              <a:buBlip>
                <a:blip r:embed="rId3"/>
              </a:buBlip>
              <a:defRPr/>
            </a:pPr>
            <a:r>
              <a:rPr lang="en-US" sz="1600" b="1" i="1" kern="0" dirty="0" smtClean="0">
                <a:solidFill>
                  <a:srgbClr val="00B050"/>
                </a:solidFill>
                <a:latin typeface="+mn-lt"/>
              </a:rPr>
              <a:t>Use </a:t>
            </a:r>
            <a:r>
              <a:rPr lang="en-US" sz="1600" kern="0" dirty="0" smtClean="0">
                <a:latin typeface="+mn-lt"/>
              </a:rPr>
              <a:t>includes the actual usage and possible ancillary products that are necessary for the product to perform its function (e.g. paper filters for a coffee maker). The use stage also includes installation and possible maintenance activities. </a:t>
            </a:r>
          </a:p>
          <a:p>
            <a:pPr marL="800100" lvl="1" indent="-342900" algn="l" eaLnBrk="0" hangingPunct="0">
              <a:lnSpc>
                <a:spcPct val="90000"/>
              </a:lnSpc>
              <a:spcBef>
                <a:spcPct val="20000"/>
              </a:spcBef>
              <a:buBlip>
                <a:blip r:embed="rId3"/>
              </a:buBlip>
              <a:defRPr/>
            </a:pPr>
            <a:r>
              <a:rPr lang="en-US" sz="1600" b="1" i="1" kern="0" dirty="0" smtClean="0">
                <a:solidFill>
                  <a:srgbClr val="00B050"/>
                </a:solidFill>
                <a:latin typeface="+mn-lt"/>
              </a:rPr>
              <a:t>Disposal</a:t>
            </a:r>
            <a:r>
              <a:rPr lang="en-US" sz="1600" b="1" i="1" kern="0" dirty="0" smtClean="0">
                <a:latin typeface="+mn-lt"/>
              </a:rPr>
              <a:t> </a:t>
            </a:r>
            <a:r>
              <a:rPr lang="en-US" sz="1600" kern="0" dirty="0" smtClean="0">
                <a:latin typeface="+mn-lt"/>
              </a:rPr>
              <a:t>includes reuse/recycling, incineration and landfill. The actual distribution of these disposal options depends on many factors, including regulatory requirements where the product is disposed of, who disposes of the product (an individual or a company), etc. It is obviously difficult to predict how the product will be disposed of, as this stage is typically far in the future.</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Title 26"/>
          <p:cNvSpPr>
            <a:spLocks noGrp="1"/>
          </p:cNvSpPr>
          <p:nvPr>
            <p:ph type="title"/>
          </p:nvPr>
        </p:nvSpPr>
        <p:spPr/>
        <p:txBody>
          <a:bodyPr/>
          <a:lstStyle/>
          <a:p>
            <a:pPr eaLnBrk="1" hangingPunct="1"/>
            <a:r>
              <a:rPr lang="en-US" dirty="0" smtClean="0"/>
              <a:t>Step 2: Overview of the environmental impacts</a:t>
            </a:r>
            <a:endParaRPr lang="en-GB" dirty="0" smtClean="0"/>
          </a:p>
        </p:txBody>
      </p:sp>
      <p:sp>
        <p:nvSpPr>
          <p:cNvPr id="29" name="Rectangle 3"/>
          <p:cNvSpPr txBox="1">
            <a:spLocks noChangeArrowheads="1"/>
          </p:cNvSpPr>
          <p:nvPr/>
        </p:nvSpPr>
        <p:spPr bwMode="auto">
          <a:xfrm>
            <a:off x="142845" y="1385910"/>
            <a:ext cx="8848755" cy="318609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defRPr/>
            </a:pPr>
            <a:r>
              <a:rPr lang="en-GB" sz="1600" b="1" kern="0" dirty="0" smtClean="0">
                <a:solidFill>
                  <a:srgbClr val="00B050"/>
                </a:solidFill>
                <a:latin typeface="+mn-lt"/>
              </a:rPr>
              <a:t>STEP-BY-STEP APPROACH</a:t>
            </a:r>
          </a:p>
          <a:p>
            <a:pPr marL="342900" lvl="0" indent="-342900" algn="l" eaLnBrk="0" hangingPunct="0">
              <a:lnSpc>
                <a:spcPct val="90000"/>
              </a:lnSpc>
              <a:spcBef>
                <a:spcPct val="20000"/>
              </a:spcBef>
              <a:defRPr/>
            </a:pPr>
            <a:endParaRPr lang="en-GB" sz="1600" b="1" kern="0" dirty="0" smtClean="0">
              <a:solidFill>
                <a:srgbClr val="00B050"/>
              </a:solidFill>
              <a:latin typeface="+mn-lt"/>
            </a:endParaRPr>
          </a:p>
          <a:p>
            <a:pPr marL="342900" lvl="0" indent="-342900" algn="l" eaLnBrk="0" hangingPunct="0">
              <a:lnSpc>
                <a:spcPct val="90000"/>
              </a:lnSpc>
              <a:spcBef>
                <a:spcPct val="20000"/>
              </a:spcBef>
              <a:buBlip>
                <a:blip r:embed="rId3"/>
              </a:buBlip>
              <a:defRPr/>
            </a:pPr>
            <a:r>
              <a:rPr lang="en-GB" sz="1600" kern="0" dirty="0" smtClean="0">
                <a:latin typeface="+mn-lt"/>
              </a:rPr>
              <a:t>Draw five boxes that correspond to the main product life stages on a large piece of paper. </a:t>
            </a:r>
          </a:p>
          <a:p>
            <a:pPr marL="342900" lvl="0" indent="-342900" algn="l" eaLnBrk="0" hangingPunct="0">
              <a:lnSpc>
                <a:spcPct val="90000"/>
              </a:lnSpc>
              <a:spcBef>
                <a:spcPct val="20000"/>
              </a:spcBef>
              <a:buBlip>
                <a:blip r:embed="rId3"/>
              </a:buBlip>
              <a:defRPr/>
            </a:pPr>
            <a:r>
              <a:rPr lang="en-GB" sz="1600" kern="0" dirty="0" smtClean="0">
                <a:latin typeface="+mn-lt"/>
              </a:rPr>
              <a:t>Carry out a brainstorming exercise in which everyone in the group writes all relevant environmental impacts, they can think of. Organise these environmental impacts in relation to the five product life stages. </a:t>
            </a:r>
          </a:p>
          <a:p>
            <a:pPr marL="342900" lvl="0" indent="-342900" algn="l" eaLnBrk="0" hangingPunct="0">
              <a:lnSpc>
                <a:spcPct val="90000"/>
              </a:lnSpc>
              <a:spcBef>
                <a:spcPct val="20000"/>
              </a:spcBef>
              <a:buBlip>
                <a:blip r:embed="rId3"/>
              </a:buBlip>
              <a:defRPr/>
            </a:pPr>
            <a:r>
              <a:rPr lang="en-GB" sz="1600" kern="0" dirty="0" smtClean="0">
                <a:latin typeface="+mn-lt"/>
              </a:rPr>
              <a:t>Write everything you think of, regardless of whether you know that an environmental impact is relevant for the product, or whether you just have an idea about its relevance.</a:t>
            </a:r>
          </a:p>
          <a:p>
            <a:pPr marL="342900" lvl="0" indent="-342900" algn="l" eaLnBrk="0" hangingPunct="0">
              <a:lnSpc>
                <a:spcPct val="90000"/>
              </a:lnSpc>
              <a:spcBef>
                <a:spcPct val="20000"/>
              </a:spcBef>
              <a:buBlip>
                <a:blip r:embed="rId3"/>
              </a:buBlip>
              <a:defRPr/>
            </a:pPr>
            <a:r>
              <a:rPr lang="en-GB" sz="1600" kern="0" dirty="0" smtClean="0">
                <a:latin typeface="+mn-lt"/>
              </a:rPr>
              <a:t>Use post-it notes, as these will be moved around a little later. Write only one environmental impact per post-it note! </a:t>
            </a:r>
          </a:p>
          <a:p>
            <a:pPr marL="342900" lvl="0" indent="-342900" algn="l" eaLnBrk="0" hangingPunct="0">
              <a:lnSpc>
                <a:spcPct val="90000"/>
              </a:lnSpc>
              <a:spcBef>
                <a:spcPct val="20000"/>
              </a:spcBef>
              <a:buBlip>
                <a:blip r:embed="rId3"/>
              </a:buBlip>
              <a:defRPr/>
            </a:pPr>
            <a:r>
              <a:rPr lang="en-GB" sz="1600" kern="0" dirty="0" smtClean="0">
                <a:latin typeface="+mn-lt"/>
              </a:rPr>
              <a:t>The exercise is complete, when the group cannot produce any more ideas. </a:t>
            </a:r>
          </a:p>
          <a:p>
            <a:pPr marL="342900" lvl="0" indent="-342900" algn="l" eaLnBrk="0" hangingPunct="0">
              <a:lnSpc>
                <a:spcPct val="90000"/>
              </a:lnSpc>
              <a:spcBef>
                <a:spcPct val="20000"/>
              </a:spcBef>
              <a:buBlip>
                <a:blip r:embed="rId3"/>
              </a:buBlip>
              <a:defRPr/>
            </a:pPr>
            <a:r>
              <a:rPr lang="en-GB" sz="1600" kern="0" dirty="0" smtClean="0">
                <a:latin typeface="+mn-lt"/>
              </a:rPr>
              <a:t>Tidy the poster by removing any duplicates.</a:t>
            </a:r>
          </a:p>
        </p:txBody>
      </p:sp>
      <p:pic>
        <p:nvPicPr>
          <p:cNvPr id="429058" name="Picture 2"/>
          <p:cNvPicPr>
            <a:picLocks noChangeAspect="1" noChangeArrowheads="1"/>
          </p:cNvPicPr>
          <p:nvPr/>
        </p:nvPicPr>
        <p:blipFill>
          <a:blip r:embed="rId4"/>
          <a:srcRect/>
          <a:stretch>
            <a:fillRect/>
          </a:stretch>
        </p:blipFill>
        <p:spPr bwMode="auto">
          <a:xfrm>
            <a:off x="642910" y="4810464"/>
            <a:ext cx="7850536" cy="1285884"/>
          </a:xfrm>
          <a:prstGeom prst="rect">
            <a:avLst/>
          </a:prstGeom>
          <a:noFill/>
          <a:ln w="9525">
            <a:noFill/>
            <a:miter lim="800000"/>
            <a:headEnd/>
            <a:tailEnd/>
          </a:ln>
        </p:spPr>
      </p:pic>
      <p:sp>
        <p:nvSpPr>
          <p:cNvPr id="5" name="Rectangle 4"/>
          <p:cNvSpPr/>
          <p:nvPr/>
        </p:nvSpPr>
        <p:spPr>
          <a:xfrm>
            <a:off x="642910" y="6167786"/>
            <a:ext cx="6000792" cy="261610"/>
          </a:xfrm>
          <a:prstGeom prst="rect">
            <a:avLst/>
          </a:prstGeom>
        </p:spPr>
        <p:txBody>
          <a:bodyPr wrap="square">
            <a:spAutoFit/>
          </a:bodyPr>
          <a:lstStyle/>
          <a:p>
            <a:pPr algn="l"/>
            <a:r>
              <a:rPr lang="en-GB" sz="1100" b="1" i="1" dirty="0" smtClean="0">
                <a:latin typeface="+mn-lt"/>
              </a:rPr>
              <a:t>Using this poster (electronic version available) discuss the product and its use context</a:t>
            </a:r>
            <a:endParaRPr lang="da-DK" sz="1100" b="1" i="1" dirty="0">
              <a:latin typeface="+mn-lt"/>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P6100141.JPG"/>
          <p:cNvPicPr>
            <a:picLocks noChangeAspect="1"/>
          </p:cNvPicPr>
          <p:nvPr/>
        </p:nvPicPr>
        <p:blipFill>
          <a:blip r:embed="rId3"/>
          <a:srcRect l="23833" t="19050" r="32102" b="36886"/>
          <a:stretch>
            <a:fillRect/>
          </a:stretch>
        </p:blipFill>
        <p:spPr>
          <a:xfrm>
            <a:off x="0" y="0"/>
            <a:ext cx="9144000" cy="6858000"/>
          </a:xfrm>
          <a:prstGeom prst="rect">
            <a:avLst/>
          </a:prstGeom>
        </p:spPr>
      </p:pic>
      <p:sp>
        <p:nvSpPr>
          <p:cNvPr id="4" name="Title 26"/>
          <p:cNvSpPr>
            <a:spLocks noGrp="1"/>
          </p:cNvSpPr>
          <p:nvPr>
            <p:ph type="title"/>
          </p:nvPr>
        </p:nvSpPr>
        <p:spPr>
          <a:xfrm>
            <a:off x="1476375" y="333375"/>
            <a:ext cx="7510463" cy="792163"/>
          </a:xfrm>
        </p:spPr>
        <p:txBody>
          <a:bodyPr/>
          <a:lstStyle/>
          <a:p>
            <a:pPr eaLnBrk="1" hangingPunct="1"/>
            <a:r>
              <a:rPr lang="en-US" b="1" dirty="0" smtClean="0">
                <a:effectLst>
                  <a:outerShdw blurRad="50800" dist="38100" dir="5400000" algn="t" rotWithShape="0">
                    <a:prstClr val="black">
                      <a:alpha val="40000"/>
                    </a:prstClr>
                  </a:outerShdw>
                </a:effectLst>
              </a:rPr>
              <a:t>Step 2: Overview of the environmental impacts</a:t>
            </a:r>
            <a:endParaRPr lang="en-GB" b="1" dirty="0" smtClean="0">
              <a:effectLst>
                <a:outerShdw blurRad="50800" dist="38100" dir="5400000" algn="t" rotWithShape="0">
                  <a:prstClr val="black">
                    <a:alpha val="40000"/>
                  </a:prstClr>
                </a:outerShdw>
              </a:effectLst>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Title 26"/>
          <p:cNvSpPr>
            <a:spLocks noGrp="1"/>
          </p:cNvSpPr>
          <p:nvPr>
            <p:ph type="title"/>
          </p:nvPr>
        </p:nvSpPr>
        <p:spPr/>
        <p:txBody>
          <a:bodyPr/>
          <a:lstStyle/>
          <a:p>
            <a:pPr eaLnBrk="1" hangingPunct="1"/>
            <a:r>
              <a:rPr lang="en-US" dirty="0" smtClean="0"/>
              <a:t>Step 2: Overview of the environmental impacts</a:t>
            </a:r>
            <a:endParaRPr lang="en-GB" dirty="0" smtClean="0"/>
          </a:p>
        </p:txBody>
      </p:sp>
      <p:sp>
        <p:nvSpPr>
          <p:cNvPr id="29" name="Rectangle 3"/>
          <p:cNvSpPr txBox="1">
            <a:spLocks noChangeArrowheads="1"/>
          </p:cNvSpPr>
          <p:nvPr/>
        </p:nvSpPr>
        <p:spPr bwMode="auto">
          <a:xfrm>
            <a:off x="142845" y="1385910"/>
            <a:ext cx="5572163" cy="461485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defRPr/>
            </a:pPr>
            <a:r>
              <a:rPr lang="en-US" sz="1600" b="1" kern="0" dirty="0" smtClean="0">
                <a:solidFill>
                  <a:srgbClr val="00B050"/>
                </a:solidFill>
                <a:latin typeface="+mn-lt"/>
              </a:rPr>
              <a:t>WHY CARRY OUT THIS EXERCISE?</a:t>
            </a:r>
          </a:p>
          <a:p>
            <a:pPr marL="342900" lvl="0" indent="-342900" algn="l" eaLnBrk="0" hangingPunct="0">
              <a:lnSpc>
                <a:spcPct val="90000"/>
              </a:lnSpc>
              <a:spcBef>
                <a:spcPct val="20000"/>
              </a:spcBef>
              <a:defRPr/>
            </a:pPr>
            <a:endParaRPr lang="en-US" sz="1600" b="1" kern="0" dirty="0" smtClean="0">
              <a:solidFill>
                <a:srgbClr val="00B050"/>
              </a:solidFill>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This exercise is carried out as a brainstorm, in order to allow everyone in the group to contribute with their own experiences and insights. It will quickly become apparent, that although each individual group member did not have the total overview of all the product’s environmental impacts, the group as a whole could quickly create a fairly complete overview. </a:t>
            </a:r>
          </a:p>
          <a:p>
            <a:pPr marL="342900" lvl="0" indent="-342900" algn="l" eaLnBrk="0" hangingPunct="0">
              <a:lnSpc>
                <a:spcPct val="90000"/>
              </a:lnSpc>
              <a:spcBef>
                <a:spcPct val="20000"/>
              </a:spcBef>
              <a:buBlip>
                <a:blip r:embed="rId3"/>
              </a:buBlip>
              <a:defRPr/>
            </a:pPr>
            <a:endParaRPr lang="en-US" sz="1600" kern="0" dirty="0" smtClean="0">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When you afterwards look at the product life résumé that has just been created, various patterns can be identified. Maybe one particular product life stage is dominant, as it clearly contains the vast majority of the environmental impacts? </a:t>
            </a:r>
          </a:p>
          <a:p>
            <a:pPr marL="342900" lvl="0" indent="-342900" algn="l" eaLnBrk="0" hangingPunct="0">
              <a:lnSpc>
                <a:spcPct val="90000"/>
              </a:lnSpc>
              <a:spcBef>
                <a:spcPct val="20000"/>
              </a:spcBef>
              <a:buBlip>
                <a:blip r:embed="rId3"/>
              </a:buBlip>
              <a:defRPr/>
            </a:pPr>
            <a:endParaRPr lang="en-US" sz="1600" kern="0" dirty="0" smtClean="0">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Since the product life résumé shows the environ-mental aspects, distributed over product life stages, it is easy to quickly identify environmental focus areas.</a:t>
            </a:r>
          </a:p>
        </p:txBody>
      </p:sp>
      <p:pic>
        <p:nvPicPr>
          <p:cNvPr id="5" name="Picture 4" descr="P6100135.JPG"/>
          <p:cNvPicPr>
            <a:picLocks noChangeAspect="1"/>
          </p:cNvPicPr>
          <p:nvPr/>
        </p:nvPicPr>
        <p:blipFill>
          <a:blip r:embed="rId4" cstate="print"/>
          <a:srcRect l="17187" t="8333" r="27344"/>
          <a:stretch>
            <a:fillRect/>
          </a:stretch>
        </p:blipFill>
        <p:spPr>
          <a:xfrm>
            <a:off x="5702007" y="2000240"/>
            <a:ext cx="3227711" cy="400052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Environmental improvement through</a:t>
            </a:r>
            <a:br>
              <a:rPr lang="en-GB" dirty="0" smtClean="0"/>
            </a:br>
            <a:r>
              <a:rPr lang="en-GB" dirty="0" smtClean="0"/>
              <a:t>product development</a:t>
            </a:r>
            <a:r>
              <a:rPr lang="en-GB" sz="2000" b="1" dirty="0" smtClean="0"/>
              <a:t/>
            </a:r>
            <a:br>
              <a:rPr lang="en-GB" sz="2000" b="1" dirty="0" smtClean="0"/>
            </a:br>
            <a:r>
              <a:rPr lang="en-GB" b="1" dirty="0" smtClean="0"/>
              <a:t/>
            </a:r>
            <a:br>
              <a:rPr lang="en-GB" b="1" dirty="0" smtClean="0"/>
            </a:br>
            <a:r>
              <a:rPr lang="en-US" sz="1600" i="1" dirty="0" smtClean="0"/>
              <a:t>Step 3: Create your environmental profile and find root causes</a:t>
            </a:r>
            <a:endParaRPr lang="da-DK"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Title 26"/>
          <p:cNvSpPr>
            <a:spLocks noGrp="1"/>
          </p:cNvSpPr>
          <p:nvPr>
            <p:ph type="title"/>
          </p:nvPr>
        </p:nvSpPr>
        <p:spPr/>
        <p:txBody>
          <a:bodyPr/>
          <a:lstStyle/>
          <a:p>
            <a:pPr eaLnBrk="1" hangingPunct="1"/>
            <a:r>
              <a:rPr lang="en-US" dirty="0" smtClean="0"/>
              <a:t>Step 3: Environmental profile and root causes</a:t>
            </a:r>
            <a:endParaRPr lang="en-GB" dirty="0" smtClean="0"/>
          </a:p>
        </p:txBody>
      </p:sp>
      <p:sp>
        <p:nvSpPr>
          <p:cNvPr id="29" name="Rectangle 3"/>
          <p:cNvSpPr txBox="1">
            <a:spLocks noChangeArrowheads="1"/>
          </p:cNvSpPr>
          <p:nvPr/>
        </p:nvSpPr>
        <p:spPr bwMode="auto">
          <a:xfrm>
            <a:off x="142845" y="1385910"/>
            <a:ext cx="8848755" cy="51863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defRPr/>
            </a:pPr>
            <a:r>
              <a:rPr lang="en-GB" sz="1600" b="1" kern="0" dirty="0" smtClean="0">
                <a:solidFill>
                  <a:srgbClr val="00B050"/>
                </a:solidFill>
                <a:latin typeface="+mn-lt"/>
              </a:rPr>
              <a:t>BACKGROUND</a:t>
            </a:r>
          </a:p>
          <a:p>
            <a:pPr marL="342900" lvl="0" indent="-342900" algn="l" eaLnBrk="0" hangingPunct="0">
              <a:lnSpc>
                <a:spcPct val="90000"/>
              </a:lnSpc>
              <a:spcBef>
                <a:spcPct val="20000"/>
              </a:spcBef>
              <a:defRPr/>
            </a:pPr>
            <a:endParaRPr lang="en-GB" sz="1600" b="1" kern="0" dirty="0" smtClean="0">
              <a:solidFill>
                <a:srgbClr val="00B050"/>
              </a:solidFill>
              <a:latin typeface="+mn-lt"/>
            </a:endParaRPr>
          </a:p>
          <a:p>
            <a:pPr marL="342900" lvl="0" indent="-342900" algn="l" eaLnBrk="0" hangingPunct="0">
              <a:lnSpc>
                <a:spcPct val="90000"/>
              </a:lnSpc>
              <a:spcBef>
                <a:spcPct val="20000"/>
              </a:spcBef>
              <a:buBlip>
                <a:blip r:embed="rId3"/>
              </a:buBlip>
              <a:defRPr/>
            </a:pPr>
            <a:r>
              <a:rPr lang="en-GB" sz="1600" kern="0" dirty="0" smtClean="0">
                <a:latin typeface="+mn-lt"/>
              </a:rPr>
              <a:t>After having created an overview of the product’s main life stages and environmental impacts in Step 2, this step will lead you through an organisation of the environmental impacts, according to their type. Subsequently you will make a note of the possible causes for the environmental impacts’ emergence. </a:t>
            </a:r>
          </a:p>
          <a:p>
            <a:pPr marL="342900" lvl="0" indent="-342900" algn="l" eaLnBrk="0" hangingPunct="0">
              <a:lnSpc>
                <a:spcPct val="90000"/>
              </a:lnSpc>
              <a:spcBef>
                <a:spcPct val="20000"/>
              </a:spcBef>
              <a:buBlip>
                <a:blip r:embed="rId3"/>
              </a:buBlip>
              <a:defRPr/>
            </a:pPr>
            <a:endParaRPr lang="en-GB" sz="1600" kern="0" dirty="0" smtClean="0">
              <a:latin typeface="+mn-lt"/>
            </a:endParaRPr>
          </a:p>
          <a:p>
            <a:pPr marL="342900" lvl="0" indent="-342900" algn="l" eaLnBrk="0" hangingPunct="0">
              <a:lnSpc>
                <a:spcPct val="90000"/>
              </a:lnSpc>
              <a:spcBef>
                <a:spcPct val="20000"/>
              </a:spcBef>
              <a:buBlip>
                <a:blip r:embed="rId3"/>
              </a:buBlip>
              <a:defRPr/>
            </a:pPr>
            <a:r>
              <a:rPr lang="en-GB" sz="1600" kern="0" dirty="0" smtClean="0">
                <a:latin typeface="+mn-lt"/>
              </a:rPr>
              <a:t>The idea here is to create a more transparent picture of the physical relationships that underpin each environmental focus area. A number of focus areas will then be prioritised, based on your consideration of the need for action. </a:t>
            </a:r>
          </a:p>
          <a:p>
            <a:pPr marL="342900" lvl="0" indent="-342900" algn="l" eaLnBrk="0" hangingPunct="0">
              <a:lnSpc>
                <a:spcPct val="90000"/>
              </a:lnSpc>
              <a:spcBef>
                <a:spcPct val="20000"/>
              </a:spcBef>
              <a:buBlip>
                <a:blip r:embed="rId3"/>
              </a:buBlip>
              <a:defRPr/>
            </a:pPr>
            <a:endParaRPr lang="en-GB" sz="1600" kern="0" dirty="0" smtClean="0">
              <a:latin typeface="+mn-lt"/>
            </a:endParaRPr>
          </a:p>
          <a:p>
            <a:pPr marL="342900" lvl="0" indent="-342900" algn="l" eaLnBrk="0" hangingPunct="0">
              <a:lnSpc>
                <a:spcPct val="90000"/>
              </a:lnSpc>
              <a:spcBef>
                <a:spcPct val="20000"/>
              </a:spcBef>
              <a:buBlip>
                <a:blip r:embed="rId3"/>
              </a:buBlip>
              <a:defRPr/>
            </a:pPr>
            <a:r>
              <a:rPr lang="en-GB" sz="1600" kern="0" dirty="0" smtClean="0">
                <a:latin typeface="+mn-lt"/>
              </a:rPr>
              <a:t>The already identified environmental impacts will now be organised into one of four categories: </a:t>
            </a:r>
            <a:r>
              <a:rPr lang="en-GB" sz="1600" b="1" kern="0" dirty="0" smtClean="0">
                <a:solidFill>
                  <a:srgbClr val="00B050"/>
                </a:solidFill>
                <a:latin typeface="+mn-lt"/>
              </a:rPr>
              <a:t>M</a:t>
            </a:r>
            <a:r>
              <a:rPr lang="en-GB" sz="1600" kern="0" dirty="0" smtClean="0">
                <a:latin typeface="+mn-lt"/>
              </a:rPr>
              <a:t>aterials, </a:t>
            </a:r>
            <a:r>
              <a:rPr lang="en-GB" sz="1600" b="1" kern="0" dirty="0" smtClean="0">
                <a:solidFill>
                  <a:srgbClr val="00B050"/>
                </a:solidFill>
                <a:latin typeface="+mn-lt"/>
              </a:rPr>
              <a:t>E</a:t>
            </a:r>
            <a:r>
              <a:rPr lang="en-GB" sz="1600" kern="0" dirty="0" smtClean="0">
                <a:latin typeface="+mn-lt"/>
              </a:rPr>
              <a:t>nergy, </a:t>
            </a:r>
            <a:r>
              <a:rPr lang="en-GB" sz="1600" b="1" kern="0" dirty="0" smtClean="0">
                <a:solidFill>
                  <a:srgbClr val="00B050"/>
                </a:solidFill>
                <a:latin typeface="+mn-lt"/>
              </a:rPr>
              <a:t>C</a:t>
            </a:r>
            <a:r>
              <a:rPr lang="en-GB" sz="1600" kern="0" dirty="0" smtClean="0">
                <a:latin typeface="+mn-lt"/>
              </a:rPr>
              <a:t>hemicals or </a:t>
            </a:r>
            <a:r>
              <a:rPr lang="en-GB" sz="1600" b="1" kern="0" dirty="0" smtClean="0">
                <a:solidFill>
                  <a:srgbClr val="00B050"/>
                </a:solidFill>
                <a:latin typeface="+mn-lt"/>
              </a:rPr>
              <a:t>O</a:t>
            </a:r>
            <a:r>
              <a:rPr lang="en-GB" sz="1600" kern="0" dirty="0" smtClean="0">
                <a:latin typeface="+mn-lt"/>
              </a:rPr>
              <a:t>ther.</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Title 26"/>
          <p:cNvSpPr>
            <a:spLocks noGrp="1"/>
          </p:cNvSpPr>
          <p:nvPr>
            <p:ph type="title"/>
          </p:nvPr>
        </p:nvSpPr>
        <p:spPr/>
        <p:txBody>
          <a:bodyPr/>
          <a:lstStyle/>
          <a:p>
            <a:pPr eaLnBrk="1" hangingPunct="1"/>
            <a:r>
              <a:rPr lang="en-US" dirty="0" smtClean="0"/>
              <a:t>Step 3: Environmental profile and root causes</a:t>
            </a:r>
            <a:endParaRPr lang="en-GB" dirty="0" smtClean="0"/>
          </a:p>
        </p:txBody>
      </p:sp>
      <p:sp>
        <p:nvSpPr>
          <p:cNvPr id="29" name="Rectangle 3"/>
          <p:cNvSpPr txBox="1">
            <a:spLocks noChangeArrowheads="1"/>
          </p:cNvSpPr>
          <p:nvPr/>
        </p:nvSpPr>
        <p:spPr bwMode="auto">
          <a:xfrm>
            <a:off x="142845" y="1385910"/>
            <a:ext cx="8848755" cy="51863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defRPr/>
            </a:pPr>
            <a:r>
              <a:rPr lang="en-GB" sz="1600" b="1" kern="0" dirty="0" smtClean="0">
                <a:solidFill>
                  <a:srgbClr val="00B050"/>
                </a:solidFill>
                <a:latin typeface="+mn-lt"/>
              </a:rPr>
              <a:t>BACKGROUND</a:t>
            </a:r>
          </a:p>
          <a:p>
            <a:pPr marL="342900" lvl="0" indent="-342900" algn="l" eaLnBrk="0" hangingPunct="0">
              <a:lnSpc>
                <a:spcPct val="90000"/>
              </a:lnSpc>
              <a:spcBef>
                <a:spcPct val="20000"/>
              </a:spcBef>
              <a:defRPr/>
            </a:pPr>
            <a:endParaRPr lang="en-GB" sz="1600" b="1" kern="0" dirty="0" smtClean="0">
              <a:solidFill>
                <a:srgbClr val="00B050"/>
              </a:solidFill>
              <a:latin typeface="+mn-lt"/>
            </a:endParaRPr>
          </a:p>
          <a:p>
            <a:pPr marL="342900" lvl="0" indent="-342900" algn="l" eaLnBrk="0" hangingPunct="0">
              <a:lnSpc>
                <a:spcPct val="90000"/>
              </a:lnSpc>
              <a:spcBef>
                <a:spcPct val="20000"/>
              </a:spcBef>
              <a:buBlip>
                <a:blip r:embed="rId3"/>
              </a:buBlip>
              <a:defRPr/>
            </a:pPr>
            <a:r>
              <a:rPr lang="en-GB" sz="1600" b="1" i="1" kern="0" dirty="0" smtClean="0">
                <a:solidFill>
                  <a:srgbClr val="00B050"/>
                </a:solidFill>
                <a:latin typeface="+mn-lt"/>
              </a:rPr>
              <a:t>Materials: </a:t>
            </a:r>
            <a:r>
              <a:rPr lang="en-GB" sz="1600" kern="0" dirty="0" smtClean="0">
                <a:latin typeface="+mn-lt"/>
              </a:rPr>
              <a:t>This includes resource and disposal aspects of each life cycle stage, i.e. whether a material is based on a scarce resource, whether it can be easily recycled, or whether it must be landfilled, etc. Remember also to consider whether ancillary materials are used, particularly in the use phase, such as paper filters for coffee makers.</a:t>
            </a:r>
          </a:p>
          <a:p>
            <a:pPr marL="342900" lvl="0" indent="-342900" algn="l" eaLnBrk="0" hangingPunct="0">
              <a:lnSpc>
                <a:spcPct val="90000"/>
              </a:lnSpc>
              <a:spcBef>
                <a:spcPct val="20000"/>
              </a:spcBef>
              <a:buBlip>
                <a:blip r:embed="rId3"/>
              </a:buBlip>
              <a:defRPr/>
            </a:pPr>
            <a:endParaRPr lang="en-GB" sz="1600" kern="0" dirty="0" smtClean="0">
              <a:latin typeface="+mn-lt"/>
            </a:endParaRPr>
          </a:p>
          <a:p>
            <a:pPr marL="342900" lvl="0" indent="-342900" algn="l" eaLnBrk="0" hangingPunct="0">
              <a:lnSpc>
                <a:spcPct val="90000"/>
              </a:lnSpc>
              <a:spcBef>
                <a:spcPct val="20000"/>
              </a:spcBef>
              <a:buBlip>
                <a:blip r:embed="rId3"/>
              </a:buBlip>
              <a:defRPr/>
            </a:pPr>
            <a:r>
              <a:rPr lang="en-GB" sz="1600" b="1" i="1" kern="0" dirty="0" smtClean="0">
                <a:solidFill>
                  <a:srgbClr val="00B050"/>
                </a:solidFill>
                <a:latin typeface="+mn-lt"/>
              </a:rPr>
              <a:t>Energy:</a:t>
            </a:r>
            <a:r>
              <a:rPr lang="en-GB" sz="1600" kern="0" dirty="0" smtClean="0">
                <a:latin typeface="+mn-lt"/>
              </a:rPr>
              <a:t> This includes energy sources and energy aspects in the product life stages. There can, for example, be large differences in energy consumption for material processing, depending on whether one takes new or recycled raw materials into consideration. Remember also to consider component suppliers. The transport and use-related energy consumption is also recorded under this category.</a:t>
            </a:r>
          </a:p>
          <a:p>
            <a:pPr marL="342900" lvl="0" indent="-342900" algn="l" eaLnBrk="0" hangingPunct="0">
              <a:lnSpc>
                <a:spcPct val="90000"/>
              </a:lnSpc>
              <a:spcBef>
                <a:spcPct val="20000"/>
              </a:spcBef>
              <a:buBlip>
                <a:blip r:embed="rId3"/>
              </a:buBlip>
              <a:defRPr/>
            </a:pPr>
            <a:endParaRPr lang="en-GB" sz="1600" kern="0" dirty="0" smtClean="0">
              <a:latin typeface="+mn-lt"/>
            </a:endParaRPr>
          </a:p>
          <a:p>
            <a:pPr marL="342900" lvl="0" indent="-342900" algn="l" eaLnBrk="0" hangingPunct="0">
              <a:lnSpc>
                <a:spcPct val="90000"/>
              </a:lnSpc>
              <a:spcBef>
                <a:spcPct val="20000"/>
              </a:spcBef>
              <a:buBlip>
                <a:blip r:embed="rId3"/>
              </a:buBlip>
              <a:defRPr/>
            </a:pPr>
            <a:r>
              <a:rPr lang="en-GB" sz="1600" b="1" i="1" kern="0" dirty="0" smtClean="0">
                <a:solidFill>
                  <a:srgbClr val="00B050"/>
                </a:solidFill>
                <a:latin typeface="+mn-lt"/>
              </a:rPr>
              <a:t>Chemicals:</a:t>
            </a:r>
            <a:r>
              <a:rPr lang="en-GB" sz="1600" kern="0" dirty="0" smtClean="0">
                <a:latin typeface="+mn-lt"/>
              </a:rPr>
              <a:t> This includes chemical consumption and chemical-related emissions of each life cycle stage, such as toxic chemicals used in manufacture or in the materials.</a:t>
            </a:r>
          </a:p>
          <a:p>
            <a:pPr marL="342900" lvl="0" indent="-342900" algn="l" eaLnBrk="0" hangingPunct="0">
              <a:lnSpc>
                <a:spcPct val="90000"/>
              </a:lnSpc>
              <a:spcBef>
                <a:spcPct val="20000"/>
              </a:spcBef>
              <a:buBlip>
                <a:blip r:embed="rId3"/>
              </a:buBlip>
              <a:defRPr/>
            </a:pPr>
            <a:endParaRPr lang="en-GB" sz="1600" kern="0" dirty="0" smtClean="0">
              <a:latin typeface="+mn-lt"/>
            </a:endParaRPr>
          </a:p>
          <a:p>
            <a:pPr marL="342900" lvl="0" indent="-342900" algn="l" eaLnBrk="0" hangingPunct="0">
              <a:lnSpc>
                <a:spcPct val="90000"/>
              </a:lnSpc>
              <a:spcBef>
                <a:spcPct val="20000"/>
              </a:spcBef>
              <a:buBlip>
                <a:blip r:embed="rId3"/>
              </a:buBlip>
              <a:defRPr/>
            </a:pPr>
            <a:r>
              <a:rPr lang="en-GB" sz="1600" b="1" i="1" kern="0" dirty="0" smtClean="0">
                <a:solidFill>
                  <a:srgbClr val="00B050"/>
                </a:solidFill>
                <a:latin typeface="+mn-lt"/>
              </a:rPr>
              <a:t>Other:</a:t>
            </a:r>
            <a:r>
              <a:rPr lang="en-GB" sz="1600" kern="0" dirty="0" smtClean="0">
                <a:latin typeface="+mn-lt"/>
              </a:rPr>
              <a:t> In this category all other aspects are noted, that one has chosen to consider. For example, health and safety in own (or suppliers’) manufacturing plants, aspects related to Corporate Social Responsibility (CSR), or general economical concerns.</a:t>
            </a:r>
          </a:p>
          <a:p>
            <a:pPr marL="342900" lvl="0" indent="-342900" algn="l" eaLnBrk="0" hangingPunct="0">
              <a:lnSpc>
                <a:spcPct val="90000"/>
              </a:lnSpc>
              <a:spcBef>
                <a:spcPct val="20000"/>
              </a:spcBef>
              <a:buBlip>
                <a:blip r:embed="rId3"/>
              </a:buBlip>
              <a:defRPr/>
            </a:pPr>
            <a:endParaRPr lang="en-GB" sz="1600" kern="0" dirty="0" smtClean="0">
              <a:latin typeface="+mn-lt"/>
            </a:endParaRPr>
          </a:p>
          <a:p>
            <a:pPr marL="342900" lvl="0" indent="-342900" algn="l" eaLnBrk="0" hangingPunct="0">
              <a:lnSpc>
                <a:spcPct val="90000"/>
              </a:lnSpc>
              <a:spcBef>
                <a:spcPct val="20000"/>
              </a:spcBef>
              <a:buBlip>
                <a:blip r:embed="rId3"/>
              </a:buBlip>
              <a:defRPr/>
            </a:pPr>
            <a:r>
              <a:rPr lang="en-GB" sz="1600" kern="0" dirty="0" smtClean="0">
                <a:latin typeface="+mn-lt"/>
              </a:rPr>
              <a:t>This categorisation of the environmental impacts is created in a so-called MECO-matrix.</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Title 26"/>
          <p:cNvSpPr>
            <a:spLocks noGrp="1"/>
          </p:cNvSpPr>
          <p:nvPr>
            <p:ph type="title"/>
          </p:nvPr>
        </p:nvSpPr>
        <p:spPr/>
        <p:txBody>
          <a:bodyPr/>
          <a:lstStyle/>
          <a:p>
            <a:pPr eaLnBrk="1" hangingPunct="1"/>
            <a:r>
              <a:rPr lang="en-US" dirty="0" smtClean="0"/>
              <a:t>Step 3: Environmental profile and root causes</a:t>
            </a:r>
            <a:endParaRPr lang="en-GB" dirty="0" smtClean="0"/>
          </a:p>
        </p:txBody>
      </p:sp>
      <p:sp>
        <p:nvSpPr>
          <p:cNvPr id="29" name="Rectangle 3"/>
          <p:cNvSpPr txBox="1">
            <a:spLocks noChangeArrowheads="1"/>
          </p:cNvSpPr>
          <p:nvPr/>
        </p:nvSpPr>
        <p:spPr bwMode="auto">
          <a:xfrm>
            <a:off x="142845" y="1314472"/>
            <a:ext cx="8848755" cy="197165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defRPr/>
            </a:pPr>
            <a:r>
              <a:rPr lang="en-GB" sz="1600" b="1" kern="0" dirty="0" smtClean="0">
                <a:solidFill>
                  <a:srgbClr val="00B050"/>
                </a:solidFill>
                <a:latin typeface="+mn-lt"/>
              </a:rPr>
              <a:t>STEP-BY-STEP APPROACH</a:t>
            </a:r>
          </a:p>
          <a:p>
            <a:pPr marL="342900" lvl="0" indent="-342900" algn="l" eaLnBrk="0" hangingPunct="0">
              <a:lnSpc>
                <a:spcPct val="90000"/>
              </a:lnSpc>
              <a:spcBef>
                <a:spcPct val="20000"/>
              </a:spcBef>
              <a:defRPr/>
            </a:pPr>
            <a:endParaRPr lang="en-GB" sz="1600" b="1" kern="0" dirty="0" smtClean="0">
              <a:solidFill>
                <a:srgbClr val="00B050"/>
              </a:solidFill>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Draw a MECO-matrix directly under the product life résumé from Step 2. The MECO-matrix should be a 4x5 matrix with space for the post-it notes, which are currently distributed on the product life résumé. </a:t>
            </a:r>
          </a:p>
          <a:p>
            <a:pPr marL="342900" lvl="0" indent="-342900" algn="l" eaLnBrk="0" hangingPunct="0">
              <a:lnSpc>
                <a:spcPct val="90000"/>
              </a:lnSpc>
              <a:spcBef>
                <a:spcPct val="20000"/>
              </a:spcBef>
              <a:buBlip>
                <a:blip r:embed="rId3"/>
              </a:buBlip>
              <a:defRPr/>
            </a:pPr>
            <a:endParaRPr lang="en-US" sz="1600" kern="0" dirty="0" smtClean="0">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In dialogue with your group, move the post-it notes from the product life résumé, down to the MECO-matrix. Consider each environmental impact in turn, placing them in the most relevant MECO-field.</a:t>
            </a:r>
          </a:p>
        </p:txBody>
      </p:sp>
      <p:sp>
        <p:nvSpPr>
          <p:cNvPr id="5" name="Rectangle 4"/>
          <p:cNvSpPr/>
          <p:nvPr/>
        </p:nvSpPr>
        <p:spPr>
          <a:xfrm>
            <a:off x="3643306" y="6141385"/>
            <a:ext cx="5214974" cy="430887"/>
          </a:xfrm>
          <a:prstGeom prst="rect">
            <a:avLst/>
          </a:prstGeom>
        </p:spPr>
        <p:txBody>
          <a:bodyPr wrap="square">
            <a:spAutoFit/>
          </a:bodyPr>
          <a:lstStyle/>
          <a:p>
            <a:pPr algn="l"/>
            <a:r>
              <a:rPr lang="en-GB" sz="1100" b="1" i="1" dirty="0" smtClean="0">
                <a:latin typeface="+mn-lt"/>
              </a:rPr>
              <a:t>Using this poster (electronic version available) move the post-it notes down into the MECO categories and then find five </a:t>
            </a:r>
            <a:r>
              <a:rPr lang="en-GB" sz="1100" b="1" i="1" dirty="0" smtClean="0">
                <a:solidFill>
                  <a:srgbClr val="FF0000"/>
                </a:solidFill>
                <a:latin typeface="+mn-lt"/>
              </a:rPr>
              <a:t>*</a:t>
            </a:r>
            <a:r>
              <a:rPr lang="en-GB" sz="1100" b="1" i="1" dirty="0" smtClean="0">
                <a:latin typeface="+mn-lt"/>
              </a:rPr>
              <a:t> priorities</a:t>
            </a:r>
            <a:endParaRPr lang="da-DK" sz="1100" b="1" i="1" dirty="0">
              <a:latin typeface="+mn-lt"/>
            </a:endParaRPr>
          </a:p>
        </p:txBody>
      </p:sp>
      <p:grpSp>
        <p:nvGrpSpPr>
          <p:cNvPr id="430082" name="Group 2"/>
          <p:cNvGrpSpPr>
            <a:grpSpLocks/>
          </p:cNvGrpSpPr>
          <p:nvPr/>
        </p:nvGrpSpPr>
        <p:grpSpPr bwMode="auto">
          <a:xfrm>
            <a:off x="3541045" y="3530168"/>
            <a:ext cx="5460111" cy="2539779"/>
            <a:chOff x="12" y="18"/>
            <a:chExt cx="8461" cy="3687"/>
          </a:xfrm>
        </p:grpSpPr>
        <p:sp>
          <p:nvSpPr>
            <p:cNvPr id="430083" name="Rectangle 3"/>
            <p:cNvSpPr>
              <a:spLocks noChangeArrowheads="1"/>
            </p:cNvSpPr>
            <p:nvPr/>
          </p:nvSpPr>
          <p:spPr bwMode="auto">
            <a:xfrm>
              <a:off x="1549" y="1201"/>
              <a:ext cx="9" cy="2504"/>
            </a:xfrm>
            <a:prstGeom prst="rect">
              <a:avLst/>
            </a:prstGeom>
            <a:solidFill>
              <a:srgbClr val="000000"/>
            </a:solidFill>
            <a:ln w="1">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084" name="Rectangle 4"/>
            <p:cNvSpPr>
              <a:spLocks noChangeArrowheads="1"/>
            </p:cNvSpPr>
            <p:nvPr/>
          </p:nvSpPr>
          <p:spPr bwMode="auto">
            <a:xfrm>
              <a:off x="2832" y="1201"/>
              <a:ext cx="9" cy="2504"/>
            </a:xfrm>
            <a:prstGeom prst="rect">
              <a:avLst/>
            </a:prstGeom>
            <a:solidFill>
              <a:srgbClr val="000000"/>
            </a:solidFill>
            <a:ln w="1">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085" name="Rectangle 5"/>
            <p:cNvSpPr>
              <a:spLocks noChangeArrowheads="1"/>
            </p:cNvSpPr>
            <p:nvPr/>
          </p:nvSpPr>
          <p:spPr bwMode="auto">
            <a:xfrm>
              <a:off x="4124" y="1201"/>
              <a:ext cx="9" cy="2504"/>
            </a:xfrm>
            <a:prstGeom prst="rect">
              <a:avLst/>
            </a:prstGeom>
            <a:solidFill>
              <a:srgbClr val="000000"/>
            </a:solidFill>
            <a:ln w="1">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086" name="Rectangle 6"/>
            <p:cNvSpPr>
              <a:spLocks noChangeArrowheads="1"/>
            </p:cNvSpPr>
            <p:nvPr/>
          </p:nvSpPr>
          <p:spPr bwMode="auto">
            <a:xfrm>
              <a:off x="5416" y="1201"/>
              <a:ext cx="10" cy="2504"/>
            </a:xfrm>
            <a:prstGeom prst="rect">
              <a:avLst/>
            </a:prstGeom>
            <a:solidFill>
              <a:srgbClr val="000000"/>
            </a:solidFill>
            <a:ln w="1">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087" name="Rectangle 7"/>
            <p:cNvSpPr>
              <a:spLocks noChangeArrowheads="1"/>
            </p:cNvSpPr>
            <p:nvPr/>
          </p:nvSpPr>
          <p:spPr bwMode="auto">
            <a:xfrm>
              <a:off x="6755" y="1201"/>
              <a:ext cx="9" cy="2504"/>
            </a:xfrm>
            <a:prstGeom prst="rect">
              <a:avLst/>
            </a:prstGeom>
            <a:solidFill>
              <a:srgbClr val="000000"/>
            </a:solidFill>
            <a:ln w="1">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088" name="Rectangle 8"/>
            <p:cNvSpPr>
              <a:spLocks noChangeArrowheads="1"/>
            </p:cNvSpPr>
            <p:nvPr/>
          </p:nvSpPr>
          <p:spPr bwMode="auto">
            <a:xfrm>
              <a:off x="280" y="1831"/>
              <a:ext cx="7910" cy="10"/>
            </a:xfrm>
            <a:prstGeom prst="rect">
              <a:avLst/>
            </a:prstGeom>
            <a:solidFill>
              <a:srgbClr val="000000"/>
            </a:solidFill>
            <a:ln w="1">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089" name="Rectangle 9"/>
            <p:cNvSpPr>
              <a:spLocks noChangeArrowheads="1"/>
            </p:cNvSpPr>
            <p:nvPr/>
          </p:nvSpPr>
          <p:spPr bwMode="auto">
            <a:xfrm>
              <a:off x="280" y="2448"/>
              <a:ext cx="7910" cy="9"/>
            </a:xfrm>
            <a:prstGeom prst="rect">
              <a:avLst/>
            </a:prstGeom>
            <a:solidFill>
              <a:srgbClr val="000000"/>
            </a:solidFill>
            <a:ln w="1">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090" name="Rectangle 10"/>
            <p:cNvSpPr>
              <a:spLocks noChangeArrowheads="1"/>
            </p:cNvSpPr>
            <p:nvPr/>
          </p:nvSpPr>
          <p:spPr bwMode="auto">
            <a:xfrm>
              <a:off x="280" y="3074"/>
              <a:ext cx="7910" cy="9"/>
            </a:xfrm>
            <a:prstGeom prst="rect">
              <a:avLst/>
            </a:prstGeom>
            <a:solidFill>
              <a:srgbClr val="000000"/>
            </a:solidFill>
            <a:ln w="1">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091" name="Rectangle 11"/>
            <p:cNvSpPr>
              <a:spLocks noChangeArrowheads="1"/>
            </p:cNvSpPr>
            <p:nvPr/>
          </p:nvSpPr>
          <p:spPr bwMode="auto">
            <a:xfrm>
              <a:off x="285" y="1201"/>
              <a:ext cx="9" cy="2504"/>
            </a:xfrm>
            <a:prstGeom prst="rect">
              <a:avLst/>
            </a:prstGeom>
            <a:solidFill>
              <a:srgbClr val="000000"/>
            </a:solidFill>
            <a:ln w="1">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092" name="Rectangle 12"/>
            <p:cNvSpPr>
              <a:spLocks noChangeArrowheads="1"/>
            </p:cNvSpPr>
            <p:nvPr/>
          </p:nvSpPr>
          <p:spPr bwMode="auto">
            <a:xfrm>
              <a:off x="8185" y="1201"/>
              <a:ext cx="10" cy="2504"/>
            </a:xfrm>
            <a:prstGeom prst="rect">
              <a:avLst/>
            </a:prstGeom>
            <a:solidFill>
              <a:srgbClr val="000000"/>
            </a:solidFill>
            <a:ln w="1">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093" name="Rectangle 13"/>
            <p:cNvSpPr>
              <a:spLocks noChangeArrowheads="1"/>
            </p:cNvSpPr>
            <p:nvPr/>
          </p:nvSpPr>
          <p:spPr bwMode="auto">
            <a:xfrm>
              <a:off x="280" y="1205"/>
              <a:ext cx="7910" cy="9"/>
            </a:xfrm>
            <a:prstGeom prst="rect">
              <a:avLst/>
            </a:prstGeom>
            <a:solidFill>
              <a:srgbClr val="000000"/>
            </a:solidFill>
            <a:ln w="1">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094" name="Rectangle 14"/>
            <p:cNvSpPr>
              <a:spLocks noChangeArrowheads="1"/>
            </p:cNvSpPr>
            <p:nvPr/>
          </p:nvSpPr>
          <p:spPr bwMode="auto">
            <a:xfrm>
              <a:off x="280" y="3691"/>
              <a:ext cx="7910" cy="9"/>
            </a:xfrm>
            <a:prstGeom prst="rect">
              <a:avLst/>
            </a:prstGeom>
            <a:solidFill>
              <a:srgbClr val="000000"/>
            </a:solidFill>
            <a:ln w="1">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095" name="Rectangle 15"/>
            <p:cNvSpPr>
              <a:spLocks noChangeArrowheads="1"/>
            </p:cNvSpPr>
            <p:nvPr/>
          </p:nvSpPr>
          <p:spPr bwMode="auto">
            <a:xfrm>
              <a:off x="378" y="1245"/>
              <a:ext cx="897" cy="49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smtClean="0">
                  <a:ln>
                    <a:noFill/>
                  </a:ln>
                  <a:solidFill>
                    <a:srgbClr val="000000"/>
                  </a:solidFill>
                  <a:effectLst/>
                  <a:latin typeface="Trebuchet MS" pitchFamily="34" charset="0"/>
                  <a:ea typeface="SimSun" pitchFamily="2" charset="-122"/>
                  <a:cs typeface="Arial" pitchFamily="34" charset="0"/>
                </a:rPr>
                <a:t>Materials</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sp>
          <p:nvSpPr>
            <p:cNvPr id="430096" name="Rectangle 16"/>
            <p:cNvSpPr>
              <a:spLocks noChangeArrowheads="1"/>
            </p:cNvSpPr>
            <p:nvPr/>
          </p:nvSpPr>
          <p:spPr bwMode="auto">
            <a:xfrm>
              <a:off x="378" y="1867"/>
              <a:ext cx="663" cy="49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smtClean="0">
                  <a:ln>
                    <a:noFill/>
                  </a:ln>
                  <a:solidFill>
                    <a:srgbClr val="000000"/>
                  </a:solidFill>
                  <a:effectLst/>
                  <a:latin typeface="Trebuchet MS" pitchFamily="34" charset="0"/>
                  <a:ea typeface="SimSun" pitchFamily="2" charset="-122"/>
                  <a:cs typeface="Arial" pitchFamily="34" charset="0"/>
                </a:rPr>
                <a:t>Energy</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sp>
          <p:nvSpPr>
            <p:cNvPr id="430097" name="Rectangle 17"/>
            <p:cNvSpPr>
              <a:spLocks noChangeArrowheads="1"/>
            </p:cNvSpPr>
            <p:nvPr/>
          </p:nvSpPr>
          <p:spPr bwMode="auto">
            <a:xfrm>
              <a:off x="378" y="2488"/>
              <a:ext cx="996" cy="49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smtClean="0">
                  <a:ln>
                    <a:noFill/>
                  </a:ln>
                  <a:solidFill>
                    <a:srgbClr val="000000"/>
                  </a:solidFill>
                  <a:effectLst/>
                  <a:latin typeface="Trebuchet MS" pitchFamily="34" charset="0"/>
                  <a:ea typeface="SimSun" pitchFamily="2" charset="-122"/>
                  <a:cs typeface="Arial" pitchFamily="34" charset="0"/>
                </a:rPr>
                <a:t>Chemicals</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sp>
          <p:nvSpPr>
            <p:cNvPr id="430098" name="Rectangle 18"/>
            <p:cNvSpPr>
              <a:spLocks noChangeArrowheads="1"/>
            </p:cNvSpPr>
            <p:nvPr/>
          </p:nvSpPr>
          <p:spPr bwMode="auto">
            <a:xfrm>
              <a:off x="378" y="3109"/>
              <a:ext cx="562" cy="49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smtClean="0">
                  <a:ln>
                    <a:noFill/>
                  </a:ln>
                  <a:solidFill>
                    <a:srgbClr val="000000"/>
                  </a:solidFill>
                  <a:effectLst/>
                  <a:latin typeface="Trebuchet MS" pitchFamily="34" charset="0"/>
                  <a:ea typeface="SimSun" pitchFamily="2" charset="-122"/>
                  <a:cs typeface="Arial" pitchFamily="34" charset="0"/>
                </a:rPr>
                <a:t>Other</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sp>
          <p:nvSpPr>
            <p:cNvPr id="430099" name="Freeform 19"/>
            <p:cNvSpPr>
              <a:spLocks/>
            </p:cNvSpPr>
            <p:nvPr/>
          </p:nvSpPr>
          <p:spPr bwMode="auto">
            <a:xfrm>
              <a:off x="1544" y="179"/>
              <a:ext cx="1699" cy="966"/>
            </a:xfrm>
            <a:custGeom>
              <a:avLst/>
              <a:gdLst/>
              <a:ahLst/>
              <a:cxnLst>
                <a:cxn ang="0">
                  <a:pos x="0" y="0"/>
                </a:cxn>
                <a:cxn ang="0">
                  <a:pos x="1433" y="0"/>
                </a:cxn>
                <a:cxn ang="0">
                  <a:pos x="1699" y="483"/>
                </a:cxn>
                <a:cxn ang="0">
                  <a:pos x="1433" y="966"/>
                </a:cxn>
                <a:cxn ang="0">
                  <a:pos x="0" y="966"/>
                </a:cxn>
                <a:cxn ang="0">
                  <a:pos x="267" y="483"/>
                </a:cxn>
                <a:cxn ang="0">
                  <a:pos x="0" y="0"/>
                </a:cxn>
              </a:cxnLst>
              <a:rect l="0" t="0" r="r" b="b"/>
              <a:pathLst>
                <a:path w="1699" h="966">
                  <a:moveTo>
                    <a:pt x="0" y="0"/>
                  </a:moveTo>
                  <a:lnTo>
                    <a:pt x="1433" y="0"/>
                  </a:lnTo>
                  <a:lnTo>
                    <a:pt x="1699" y="483"/>
                  </a:lnTo>
                  <a:lnTo>
                    <a:pt x="1433" y="966"/>
                  </a:lnTo>
                  <a:lnTo>
                    <a:pt x="0" y="966"/>
                  </a:lnTo>
                  <a:lnTo>
                    <a:pt x="267" y="483"/>
                  </a:lnTo>
                  <a:lnTo>
                    <a:pt x="0" y="0"/>
                  </a:lnTo>
                  <a:close/>
                </a:path>
              </a:pathLst>
            </a:custGeom>
            <a:solidFill>
              <a:srgbClr val="DDD9C3"/>
            </a:solidFill>
            <a:ln w="9525">
              <a:no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100" name="Freeform 20"/>
            <p:cNvSpPr>
              <a:spLocks noEditPoints="1"/>
            </p:cNvSpPr>
            <p:nvPr/>
          </p:nvSpPr>
          <p:spPr bwMode="auto">
            <a:xfrm>
              <a:off x="1537" y="174"/>
              <a:ext cx="1711" cy="976"/>
            </a:xfrm>
            <a:custGeom>
              <a:avLst/>
              <a:gdLst/>
              <a:ahLst/>
              <a:cxnLst>
                <a:cxn ang="0">
                  <a:pos x="0" y="0"/>
                </a:cxn>
                <a:cxn ang="0">
                  <a:pos x="1443" y="0"/>
                </a:cxn>
                <a:cxn ang="0">
                  <a:pos x="1711" y="488"/>
                </a:cxn>
                <a:cxn ang="0">
                  <a:pos x="1443" y="976"/>
                </a:cxn>
                <a:cxn ang="0">
                  <a:pos x="0" y="976"/>
                </a:cxn>
                <a:cxn ang="0">
                  <a:pos x="270" y="486"/>
                </a:cxn>
                <a:cxn ang="0">
                  <a:pos x="270" y="490"/>
                </a:cxn>
                <a:cxn ang="0">
                  <a:pos x="0" y="0"/>
                </a:cxn>
                <a:cxn ang="0">
                  <a:pos x="279" y="488"/>
                </a:cxn>
                <a:cxn ang="0">
                  <a:pos x="11" y="974"/>
                </a:cxn>
                <a:cxn ang="0">
                  <a:pos x="7" y="967"/>
                </a:cxn>
                <a:cxn ang="0">
                  <a:pos x="1440" y="967"/>
                </a:cxn>
                <a:cxn ang="0">
                  <a:pos x="1436" y="970"/>
                </a:cxn>
                <a:cxn ang="0">
                  <a:pos x="1702" y="486"/>
                </a:cxn>
                <a:cxn ang="0">
                  <a:pos x="1702" y="490"/>
                </a:cxn>
                <a:cxn ang="0">
                  <a:pos x="1436" y="7"/>
                </a:cxn>
                <a:cxn ang="0">
                  <a:pos x="1440" y="9"/>
                </a:cxn>
                <a:cxn ang="0">
                  <a:pos x="7" y="9"/>
                </a:cxn>
                <a:cxn ang="0">
                  <a:pos x="11" y="3"/>
                </a:cxn>
                <a:cxn ang="0">
                  <a:pos x="279" y="488"/>
                </a:cxn>
              </a:cxnLst>
              <a:rect l="0" t="0" r="r" b="b"/>
              <a:pathLst>
                <a:path w="1711" h="976">
                  <a:moveTo>
                    <a:pt x="0" y="0"/>
                  </a:moveTo>
                  <a:lnTo>
                    <a:pt x="1443" y="0"/>
                  </a:lnTo>
                  <a:lnTo>
                    <a:pt x="1711" y="488"/>
                  </a:lnTo>
                  <a:lnTo>
                    <a:pt x="1443" y="976"/>
                  </a:lnTo>
                  <a:lnTo>
                    <a:pt x="0" y="976"/>
                  </a:lnTo>
                  <a:lnTo>
                    <a:pt x="270" y="486"/>
                  </a:lnTo>
                  <a:lnTo>
                    <a:pt x="270" y="490"/>
                  </a:lnTo>
                  <a:lnTo>
                    <a:pt x="0" y="0"/>
                  </a:lnTo>
                  <a:close/>
                  <a:moveTo>
                    <a:pt x="279" y="488"/>
                  </a:moveTo>
                  <a:lnTo>
                    <a:pt x="11" y="974"/>
                  </a:lnTo>
                  <a:lnTo>
                    <a:pt x="7" y="967"/>
                  </a:lnTo>
                  <a:lnTo>
                    <a:pt x="1440" y="967"/>
                  </a:lnTo>
                  <a:lnTo>
                    <a:pt x="1436" y="970"/>
                  </a:lnTo>
                  <a:lnTo>
                    <a:pt x="1702" y="486"/>
                  </a:lnTo>
                  <a:lnTo>
                    <a:pt x="1702" y="490"/>
                  </a:lnTo>
                  <a:lnTo>
                    <a:pt x="1436" y="7"/>
                  </a:lnTo>
                  <a:lnTo>
                    <a:pt x="1440" y="9"/>
                  </a:lnTo>
                  <a:lnTo>
                    <a:pt x="7" y="9"/>
                  </a:lnTo>
                  <a:lnTo>
                    <a:pt x="11" y="3"/>
                  </a:lnTo>
                  <a:lnTo>
                    <a:pt x="279" y="488"/>
                  </a:lnTo>
                  <a:close/>
                </a:path>
              </a:pathLst>
            </a:custGeom>
            <a:solidFill>
              <a:srgbClr val="FFFFFF"/>
            </a:solidFill>
            <a:ln w="1"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101" name="Freeform 21"/>
            <p:cNvSpPr>
              <a:spLocks/>
            </p:cNvSpPr>
            <p:nvPr/>
          </p:nvSpPr>
          <p:spPr bwMode="auto">
            <a:xfrm>
              <a:off x="2827" y="179"/>
              <a:ext cx="1708" cy="966"/>
            </a:xfrm>
            <a:custGeom>
              <a:avLst/>
              <a:gdLst/>
              <a:ahLst/>
              <a:cxnLst>
                <a:cxn ang="0">
                  <a:pos x="0" y="0"/>
                </a:cxn>
                <a:cxn ang="0">
                  <a:pos x="1442" y="0"/>
                </a:cxn>
                <a:cxn ang="0">
                  <a:pos x="1708" y="483"/>
                </a:cxn>
                <a:cxn ang="0">
                  <a:pos x="1442" y="966"/>
                </a:cxn>
                <a:cxn ang="0">
                  <a:pos x="0" y="966"/>
                </a:cxn>
                <a:cxn ang="0">
                  <a:pos x="267" y="483"/>
                </a:cxn>
                <a:cxn ang="0">
                  <a:pos x="0" y="0"/>
                </a:cxn>
              </a:cxnLst>
              <a:rect l="0" t="0" r="r" b="b"/>
              <a:pathLst>
                <a:path w="1708" h="966">
                  <a:moveTo>
                    <a:pt x="0" y="0"/>
                  </a:moveTo>
                  <a:lnTo>
                    <a:pt x="1442" y="0"/>
                  </a:lnTo>
                  <a:lnTo>
                    <a:pt x="1708" y="483"/>
                  </a:lnTo>
                  <a:lnTo>
                    <a:pt x="1442" y="966"/>
                  </a:lnTo>
                  <a:lnTo>
                    <a:pt x="0" y="966"/>
                  </a:lnTo>
                  <a:lnTo>
                    <a:pt x="267" y="483"/>
                  </a:lnTo>
                  <a:lnTo>
                    <a:pt x="0" y="0"/>
                  </a:lnTo>
                  <a:close/>
                </a:path>
              </a:pathLst>
            </a:custGeom>
            <a:solidFill>
              <a:srgbClr val="C4BC96"/>
            </a:solidFill>
            <a:ln w="9525">
              <a:no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102" name="Freeform 22"/>
            <p:cNvSpPr>
              <a:spLocks noEditPoints="1"/>
            </p:cNvSpPr>
            <p:nvPr/>
          </p:nvSpPr>
          <p:spPr bwMode="auto">
            <a:xfrm>
              <a:off x="2820" y="174"/>
              <a:ext cx="1721" cy="976"/>
            </a:xfrm>
            <a:custGeom>
              <a:avLst/>
              <a:gdLst/>
              <a:ahLst/>
              <a:cxnLst>
                <a:cxn ang="0">
                  <a:pos x="0" y="0"/>
                </a:cxn>
                <a:cxn ang="0">
                  <a:pos x="1452" y="0"/>
                </a:cxn>
                <a:cxn ang="0">
                  <a:pos x="1721" y="488"/>
                </a:cxn>
                <a:cxn ang="0">
                  <a:pos x="1452" y="976"/>
                </a:cxn>
                <a:cxn ang="0">
                  <a:pos x="0" y="976"/>
                </a:cxn>
                <a:cxn ang="0">
                  <a:pos x="270" y="486"/>
                </a:cxn>
                <a:cxn ang="0">
                  <a:pos x="270" y="490"/>
                </a:cxn>
                <a:cxn ang="0">
                  <a:pos x="0" y="0"/>
                </a:cxn>
                <a:cxn ang="0">
                  <a:pos x="279" y="488"/>
                </a:cxn>
                <a:cxn ang="0">
                  <a:pos x="11" y="974"/>
                </a:cxn>
                <a:cxn ang="0">
                  <a:pos x="7" y="967"/>
                </a:cxn>
                <a:cxn ang="0">
                  <a:pos x="1449" y="967"/>
                </a:cxn>
                <a:cxn ang="0">
                  <a:pos x="1445" y="970"/>
                </a:cxn>
                <a:cxn ang="0">
                  <a:pos x="1711" y="486"/>
                </a:cxn>
                <a:cxn ang="0">
                  <a:pos x="1711" y="490"/>
                </a:cxn>
                <a:cxn ang="0">
                  <a:pos x="1445" y="7"/>
                </a:cxn>
                <a:cxn ang="0">
                  <a:pos x="1449" y="9"/>
                </a:cxn>
                <a:cxn ang="0">
                  <a:pos x="7" y="9"/>
                </a:cxn>
                <a:cxn ang="0">
                  <a:pos x="11" y="3"/>
                </a:cxn>
                <a:cxn ang="0">
                  <a:pos x="279" y="488"/>
                </a:cxn>
              </a:cxnLst>
              <a:rect l="0" t="0" r="r" b="b"/>
              <a:pathLst>
                <a:path w="1721" h="976">
                  <a:moveTo>
                    <a:pt x="0" y="0"/>
                  </a:moveTo>
                  <a:lnTo>
                    <a:pt x="1452" y="0"/>
                  </a:lnTo>
                  <a:lnTo>
                    <a:pt x="1721" y="488"/>
                  </a:lnTo>
                  <a:lnTo>
                    <a:pt x="1452" y="976"/>
                  </a:lnTo>
                  <a:lnTo>
                    <a:pt x="0" y="976"/>
                  </a:lnTo>
                  <a:lnTo>
                    <a:pt x="270" y="486"/>
                  </a:lnTo>
                  <a:lnTo>
                    <a:pt x="270" y="490"/>
                  </a:lnTo>
                  <a:lnTo>
                    <a:pt x="0" y="0"/>
                  </a:lnTo>
                  <a:close/>
                  <a:moveTo>
                    <a:pt x="279" y="488"/>
                  </a:moveTo>
                  <a:lnTo>
                    <a:pt x="11" y="974"/>
                  </a:lnTo>
                  <a:lnTo>
                    <a:pt x="7" y="967"/>
                  </a:lnTo>
                  <a:lnTo>
                    <a:pt x="1449" y="967"/>
                  </a:lnTo>
                  <a:lnTo>
                    <a:pt x="1445" y="970"/>
                  </a:lnTo>
                  <a:lnTo>
                    <a:pt x="1711" y="486"/>
                  </a:lnTo>
                  <a:lnTo>
                    <a:pt x="1711" y="490"/>
                  </a:lnTo>
                  <a:lnTo>
                    <a:pt x="1445" y="7"/>
                  </a:lnTo>
                  <a:lnTo>
                    <a:pt x="1449" y="9"/>
                  </a:lnTo>
                  <a:lnTo>
                    <a:pt x="7" y="9"/>
                  </a:lnTo>
                  <a:lnTo>
                    <a:pt x="11" y="3"/>
                  </a:lnTo>
                  <a:lnTo>
                    <a:pt x="279" y="488"/>
                  </a:lnTo>
                  <a:close/>
                </a:path>
              </a:pathLst>
            </a:custGeom>
            <a:solidFill>
              <a:srgbClr val="FFFFFF"/>
            </a:solidFill>
            <a:ln w="1"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103" name="Freeform 23"/>
            <p:cNvSpPr>
              <a:spLocks/>
            </p:cNvSpPr>
            <p:nvPr/>
          </p:nvSpPr>
          <p:spPr bwMode="auto">
            <a:xfrm>
              <a:off x="4138" y="179"/>
              <a:ext cx="1708" cy="966"/>
            </a:xfrm>
            <a:custGeom>
              <a:avLst/>
              <a:gdLst/>
              <a:ahLst/>
              <a:cxnLst>
                <a:cxn ang="0">
                  <a:pos x="0" y="0"/>
                </a:cxn>
                <a:cxn ang="0">
                  <a:pos x="1442" y="0"/>
                </a:cxn>
                <a:cxn ang="0">
                  <a:pos x="1708" y="483"/>
                </a:cxn>
                <a:cxn ang="0">
                  <a:pos x="1442" y="966"/>
                </a:cxn>
                <a:cxn ang="0">
                  <a:pos x="0" y="966"/>
                </a:cxn>
                <a:cxn ang="0">
                  <a:pos x="266" y="483"/>
                </a:cxn>
                <a:cxn ang="0">
                  <a:pos x="0" y="0"/>
                </a:cxn>
              </a:cxnLst>
              <a:rect l="0" t="0" r="r" b="b"/>
              <a:pathLst>
                <a:path w="1708" h="966">
                  <a:moveTo>
                    <a:pt x="0" y="0"/>
                  </a:moveTo>
                  <a:lnTo>
                    <a:pt x="1442" y="0"/>
                  </a:lnTo>
                  <a:lnTo>
                    <a:pt x="1708" y="483"/>
                  </a:lnTo>
                  <a:lnTo>
                    <a:pt x="1442" y="966"/>
                  </a:lnTo>
                  <a:lnTo>
                    <a:pt x="0" y="966"/>
                  </a:lnTo>
                  <a:lnTo>
                    <a:pt x="266" y="483"/>
                  </a:lnTo>
                  <a:lnTo>
                    <a:pt x="0" y="0"/>
                  </a:lnTo>
                  <a:close/>
                </a:path>
              </a:pathLst>
            </a:custGeom>
            <a:solidFill>
              <a:srgbClr val="938953"/>
            </a:solidFill>
            <a:ln w="9525">
              <a:no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104" name="Freeform 24"/>
            <p:cNvSpPr>
              <a:spLocks noEditPoints="1"/>
            </p:cNvSpPr>
            <p:nvPr/>
          </p:nvSpPr>
          <p:spPr bwMode="auto">
            <a:xfrm>
              <a:off x="4130" y="174"/>
              <a:ext cx="1721" cy="976"/>
            </a:xfrm>
            <a:custGeom>
              <a:avLst/>
              <a:gdLst/>
              <a:ahLst/>
              <a:cxnLst>
                <a:cxn ang="0">
                  <a:pos x="0" y="0"/>
                </a:cxn>
                <a:cxn ang="0">
                  <a:pos x="1452" y="0"/>
                </a:cxn>
                <a:cxn ang="0">
                  <a:pos x="1721" y="488"/>
                </a:cxn>
                <a:cxn ang="0">
                  <a:pos x="1452" y="976"/>
                </a:cxn>
                <a:cxn ang="0">
                  <a:pos x="0" y="976"/>
                </a:cxn>
                <a:cxn ang="0">
                  <a:pos x="270" y="486"/>
                </a:cxn>
                <a:cxn ang="0">
                  <a:pos x="270" y="490"/>
                </a:cxn>
                <a:cxn ang="0">
                  <a:pos x="0" y="0"/>
                </a:cxn>
                <a:cxn ang="0">
                  <a:pos x="280" y="488"/>
                </a:cxn>
                <a:cxn ang="0">
                  <a:pos x="12" y="974"/>
                </a:cxn>
                <a:cxn ang="0">
                  <a:pos x="8" y="967"/>
                </a:cxn>
                <a:cxn ang="0">
                  <a:pos x="1450" y="967"/>
                </a:cxn>
                <a:cxn ang="0">
                  <a:pos x="1446" y="970"/>
                </a:cxn>
                <a:cxn ang="0">
                  <a:pos x="1711" y="486"/>
                </a:cxn>
                <a:cxn ang="0">
                  <a:pos x="1711" y="490"/>
                </a:cxn>
                <a:cxn ang="0">
                  <a:pos x="1446" y="7"/>
                </a:cxn>
                <a:cxn ang="0">
                  <a:pos x="1450" y="9"/>
                </a:cxn>
                <a:cxn ang="0">
                  <a:pos x="8" y="9"/>
                </a:cxn>
                <a:cxn ang="0">
                  <a:pos x="12" y="3"/>
                </a:cxn>
                <a:cxn ang="0">
                  <a:pos x="280" y="488"/>
                </a:cxn>
              </a:cxnLst>
              <a:rect l="0" t="0" r="r" b="b"/>
              <a:pathLst>
                <a:path w="1721" h="976">
                  <a:moveTo>
                    <a:pt x="0" y="0"/>
                  </a:moveTo>
                  <a:lnTo>
                    <a:pt x="1452" y="0"/>
                  </a:lnTo>
                  <a:lnTo>
                    <a:pt x="1721" y="488"/>
                  </a:lnTo>
                  <a:lnTo>
                    <a:pt x="1452" y="976"/>
                  </a:lnTo>
                  <a:lnTo>
                    <a:pt x="0" y="976"/>
                  </a:lnTo>
                  <a:lnTo>
                    <a:pt x="270" y="486"/>
                  </a:lnTo>
                  <a:lnTo>
                    <a:pt x="270" y="490"/>
                  </a:lnTo>
                  <a:lnTo>
                    <a:pt x="0" y="0"/>
                  </a:lnTo>
                  <a:close/>
                  <a:moveTo>
                    <a:pt x="280" y="488"/>
                  </a:moveTo>
                  <a:lnTo>
                    <a:pt x="12" y="974"/>
                  </a:lnTo>
                  <a:lnTo>
                    <a:pt x="8" y="967"/>
                  </a:lnTo>
                  <a:lnTo>
                    <a:pt x="1450" y="967"/>
                  </a:lnTo>
                  <a:lnTo>
                    <a:pt x="1446" y="970"/>
                  </a:lnTo>
                  <a:lnTo>
                    <a:pt x="1711" y="486"/>
                  </a:lnTo>
                  <a:lnTo>
                    <a:pt x="1711" y="490"/>
                  </a:lnTo>
                  <a:lnTo>
                    <a:pt x="1446" y="7"/>
                  </a:lnTo>
                  <a:lnTo>
                    <a:pt x="1450" y="9"/>
                  </a:lnTo>
                  <a:lnTo>
                    <a:pt x="8" y="9"/>
                  </a:lnTo>
                  <a:lnTo>
                    <a:pt x="12" y="3"/>
                  </a:lnTo>
                  <a:lnTo>
                    <a:pt x="280" y="488"/>
                  </a:lnTo>
                  <a:close/>
                </a:path>
              </a:pathLst>
            </a:custGeom>
            <a:solidFill>
              <a:srgbClr val="FFFFFF"/>
            </a:solidFill>
            <a:ln w="1"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105" name="Freeform 25"/>
            <p:cNvSpPr>
              <a:spLocks/>
            </p:cNvSpPr>
            <p:nvPr/>
          </p:nvSpPr>
          <p:spPr bwMode="auto">
            <a:xfrm>
              <a:off x="5449" y="179"/>
              <a:ext cx="1707" cy="966"/>
            </a:xfrm>
            <a:custGeom>
              <a:avLst/>
              <a:gdLst/>
              <a:ahLst/>
              <a:cxnLst>
                <a:cxn ang="0">
                  <a:pos x="0" y="0"/>
                </a:cxn>
                <a:cxn ang="0">
                  <a:pos x="1441" y="0"/>
                </a:cxn>
                <a:cxn ang="0">
                  <a:pos x="1707" y="483"/>
                </a:cxn>
                <a:cxn ang="0">
                  <a:pos x="1441" y="966"/>
                </a:cxn>
                <a:cxn ang="0">
                  <a:pos x="0" y="966"/>
                </a:cxn>
                <a:cxn ang="0">
                  <a:pos x="266" y="483"/>
                </a:cxn>
                <a:cxn ang="0">
                  <a:pos x="0" y="0"/>
                </a:cxn>
              </a:cxnLst>
              <a:rect l="0" t="0" r="r" b="b"/>
              <a:pathLst>
                <a:path w="1707" h="966">
                  <a:moveTo>
                    <a:pt x="0" y="0"/>
                  </a:moveTo>
                  <a:lnTo>
                    <a:pt x="1441" y="0"/>
                  </a:lnTo>
                  <a:lnTo>
                    <a:pt x="1707" y="483"/>
                  </a:lnTo>
                  <a:lnTo>
                    <a:pt x="1441" y="966"/>
                  </a:lnTo>
                  <a:lnTo>
                    <a:pt x="0" y="966"/>
                  </a:lnTo>
                  <a:lnTo>
                    <a:pt x="266" y="483"/>
                  </a:lnTo>
                  <a:lnTo>
                    <a:pt x="0" y="0"/>
                  </a:lnTo>
                  <a:close/>
                </a:path>
              </a:pathLst>
            </a:custGeom>
            <a:solidFill>
              <a:srgbClr val="DDD8C2"/>
            </a:solidFill>
            <a:ln w="9525">
              <a:no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106" name="Freeform 26"/>
            <p:cNvSpPr>
              <a:spLocks noEditPoints="1"/>
            </p:cNvSpPr>
            <p:nvPr/>
          </p:nvSpPr>
          <p:spPr bwMode="auto">
            <a:xfrm>
              <a:off x="5441" y="174"/>
              <a:ext cx="1721" cy="976"/>
            </a:xfrm>
            <a:custGeom>
              <a:avLst/>
              <a:gdLst/>
              <a:ahLst/>
              <a:cxnLst>
                <a:cxn ang="0">
                  <a:pos x="0" y="0"/>
                </a:cxn>
                <a:cxn ang="0">
                  <a:pos x="1452" y="0"/>
                </a:cxn>
                <a:cxn ang="0">
                  <a:pos x="1721" y="488"/>
                </a:cxn>
                <a:cxn ang="0">
                  <a:pos x="1452" y="976"/>
                </a:cxn>
                <a:cxn ang="0">
                  <a:pos x="0" y="976"/>
                </a:cxn>
                <a:cxn ang="0">
                  <a:pos x="270" y="486"/>
                </a:cxn>
                <a:cxn ang="0">
                  <a:pos x="270" y="490"/>
                </a:cxn>
                <a:cxn ang="0">
                  <a:pos x="0" y="0"/>
                </a:cxn>
                <a:cxn ang="0">
                  <a:pos x="279" y="488"/>
                </a:cxn>
                <a:cxn ang="0">
                  <a:pos x="12" y="974"/>
                </a:cxn>
                <a:cxn ang="0">
                  <a:pos x="8" y="967"/>
                </a:cxn>
                <a:cxn ang="0">
                  <a:pos x="1449" y="967"/>
                </a:cxn>
                <a:cxn ang="0">
                  <a:pos x="1445" y="970"/>
                </a:cxn>
                <a:cxn ang="0">
                  <a:pos x="1711" y="486"/>
                </a:cxn>
                <a:cxn ang="0">
                  <a:pos x="1711" y="490"/>
                </a:cxn>
                <a:cxn ang="0">
                  <a:pos x="1445" y="7"/>
                </a:cxn>
                <a:cxn ang="0">
                  <a:pos x="1449" y="9"/>
                </a:cxn>
                <a:cxn ang="0">
                  <a:pos x="8" y="9"/>
                </a:cxn>
                <a:cxn ang="0">
                  <a:pos x="12" y="3"/>
                </a:cxn>
                <a:cxn ang="0">
                  <a:pos x="279" y="488"/>
                </a:cxn>
              </a:cxnLst>
              <a:rect l="0" t="0" r="r" b="b"/>
              <a:pathLst>
                <a:path w="1721" h="976">
                  <a:moveTo>
                    <a:pt x="0" y="0"/>
                  </a:moveTo>
                  <a:lnTo>
                    <a:pt x="1452" y="0"/>
                  </a:lnTo>
                  <a:lnTo>
                    <a:pt x="1721" y="488"/>
                  </a:lnTo>
                  <a:lnTo>
                    <a:pt x="1452" y="976"/>
                  </a:lnTo>
                  <a:lnTo>
                    <a:pt x="0" y="976"/>
                  </a:lnTo>
                  <a:lnTo>
                    <a:pt x="270" y="486"/>
                  </a:lnTo>
                  <a:lnTo>
                    <a:pt x="270" y="490"/>
                  </a:lnTo>
                  <a:lnTo>
                    <a:pt x="0" y="0"/>
                  </a:lnTo>
                  <a:close/>
                  <a:moveTo>
                    <a:pt x="279" y="488"/>
                  </a:moveTo>
                  <a:lnTo>
                    <a:pt x="12" y="974"/>
                  </a:lnTo>
                  <a:lnTo>
                    <a:pt x="8" y="967"/>
                  </a:lnTo>
                  <a:lnTo>
                    <a:pt x="1449" y="967"/>
                  </a:lnTo>
                  <a:lnTo>
                    <a:pt x="1445" y="970"/>
                  </a:lnTo>
                  <a:lnTo>
                    <a:pt x="1711" y="486"/>
                  </a:lnTo>
                  <a:lnTo>
                    <a:pt x="1711" y="490"/>
                  </a:lnTo>
                  <a:lnTo>
                    <a:pt x="1445" y="7"/>
                  </a:lnTo>
                  <a:lnTo>
                    <a:pt x="1449" y="9"/>
                  </a:lnTo>
                  <a:lnTo>
                    <a:pt x="8" y="9"/>
                  </a:lnTo>
                  <a:lnTo>
                    <a:pt x="12" y="3"/>
                  </a:lnTo>
                  <a:lnTo>
                    <a:pt x="279" y="488"/>
                  </a:lnTo>
                  <a:close/>
                </a:path>
              </a:pathLst>
            </a:custGeom>
            <a:solidFill>
              <a:srgbClr val="FFFFFF"/>
            </a:solidFill>
            <a:ln w="1"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107" name="Freeform 27"/>
            <p:cNvSpPr>
              <a:spLocks/>
            </p:cNvSpPr>
            <p:nvPr/>
          </p:nvSpPr>
          <p:spPr bwMode="auto">
            <a:xfrm>
              <a:off x="6759" y="179"/>
              <a:ext cx="1708" cy="966"/>
            </a:xfrm>
            <a:custGeom>
              <a:avLst/>
              <a:gdLst/>
              <a:ahLst/>
              <a:cxnLst>
                <a:cxn ang="0">
                  <a:pos x="0" y="0"/>
                </a:cxn>
                <a:cxn ang="0">
                  <a:pos x="1442" y="0"/>
                </a:cxn>
                <a:cxn ang="0">
                  <a:pos x="1708" y="483"/>
                </a:cxn>
                <a:cxn ang="0">
                  <a:pos x="1442" y="966"/>
                </a:cxn>
                <a:cxn ang="0">
                  <a:pos x="0" y="966"/>
                </a:cxn>
                <a:cxn ang="0">
                  <a:pos x="267" y="483"/>
                </a:cxn>
                <a:cxn ang="0">
                  <a:pos x="0" y="0"/>
                </a:cxn>
              </a:cxnLst>
              <a:rect l="0" t="0" r="r" b="b"/>
              <a:pathLst>
                <a:path w="1708" h="966">
                  <a:moveTo>
                    <a:pt x="0" y="0"/>
                  </a:moveTo>
                  <a:lnTo>
                    <a:pt x="1442" y="0"/>
                  </a:lnTo>
                  <a:lnTo>
                    <a:pt x="1708" y="483"/>
                  </a:lnTo>
                  <a:lnTo>
                    <a:pt x="1442" y="966"/>
                  </a:lnTo>
                  <a:lnTo>
                    <a:pt x="0" y="966"/>
                  </a:lnTo>
                  <a:lnTo>
                    <a:pt x="267" y="483"/>
                  </a:lnTo>
                  <a:lnTo>
                    <a:pt x="0" y="0"/>
                  </a:lnTo>
                  <a:close/>
                </a:path>
              </a:pathLst>
            </a:custGeom>
            <a:solidFill>
              <a:srgbClr val="C4BC96"/>
            </a:solidFill>
            <a:ln w="9525">
              <a:no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108" name="Freeform 28"/>
            <p:cNvSpPr>
              <a:spLocks noEditPoints="1"/>
            </p:cNvSpPr>
            <p:nvPr/>
          </p:nvSpPr>
          <p:spPr bwMode="auto">
            <a:xfrm>
              <a:off x="6752" y="174"/>
              <a:ext cx="1721" cy="976"/>
            </a:xfrm>
            <a:custGeom>
              <a:avLst/>
              <a:gdLst/>
              <a:ahLst/>
              <a:cxnLst>
                <a:cxn ang="0">
                  <a:pos x="0" y="0"/>
                </a:cxn>
                <a:cxn ang="0">
                  <a:pos x="1452" y="0"/>
                </a:cxn>
                <a:cxn ang="0">
                  <a:pos x="1721" y="488"/>
                </a:cxn>
                <a:cxn ang="0">
                  <a:pos x="1452" y="976"/>
                </a:cxn>
                <a:cxn ang="0">
                  <a:pos x="0" y="976"/>
                </a:cxn>
                <a:cxn ang="0">
                  <a:pos x="270" y="486"/>
                </a:cxn>
                <a:cxn ang="0">
                  <a:pos x="270" y="490"/>
                </a:cxn>
                <a:cxn ang="0">
                  <a:pos x="0" y="0"/>
                </a:cxn>
                <a:cxn ang="0">
                  <a:pos x="279" y="488"/>
                </a:cxn>
                <a:cxn ang="0">
                  <a:pos x="11" y="974"/>
                </a:cxn>
                <a:cxn ang="0">
                  <a:pos x="7" y="967"/>
                </a:cxn>
                <a:cxn ang="0">
                  <a:pos x="1449" y="967"/>
                </a:cxn>
                <a:cxn ang="0">
                  <a:pos x="1445" y="970"/>
                </a:cxn>
                <a:cxn ang="0">
                  <a:pos x="1711" y="486"/>
                </a:cxn>
                <a:cxn ang="0">
                  <a:pos x="1711" y="490"/>
                </a:cxn>
                <a:cxn ang="0">
                  <a:pos x="1445" y="7"/>
                </a:cxn>
                <a:cxn ang="0">
                  <a:pos x="1449" y="9"/>
                </a:cxn>
                <a:cxn ang="0">
                  <a:pos x="7" y="9"/>
                </a:cxn>
                <a:cxn ang="0">
                  <a:pos x="11" y="3"/>
                </a:cxn>
                <a:cxn ang="0">
                  <a:pos x="279" y="488"/>
                </a:cxn>
              </a:cxnLst>
              <a:rect l="0" t="0" r="r" b="b"/>
              <a:pathLst>
                <a:path w="1721" h="976">
                  <a:moveTo>
                    <a:pt x="0" y="0"/>
                  </a:moveTo>
                  <a:lnTo>
                    <a:pt x="1452" y="0"/>
                  </a:lnTo>
                  <a:lnTo>
                    <a:pt x="1721" y="488"/>
                  </a:lnTo>
                  <a:lnTo>
                    <a:pt x="1452" y="976"/>
                  </a:lnTo>
                  <a:lnTo>
                    <a:pt x="0" y="976"/>
                  </a:lnTo>
                  <a:lnTo>
                    <a:pt x="270" y="486"/>
                  </a:lnTo>
                  <a:lnTo>
                    <a:pt x="270" y="490"/>
                  </a:lnTo>
                  <a:lnTo>
                    <a:pt x="0" y="0"/>
                  </a:lnTo>
                  <a:close/>
                  <a:moveTo>
                    <a:pt x="279" y="488"/>
                  </a:moveTo>
                  <a:lnTo>
                    <a:pt x="11" y="974"/>
                  </a:lnTo>
                  <a:lnTo>
                    <a:pt x="7" y="967"/>
                  </a:lnTo>
                  <a:lnTo>
                    <a:pt x="1449" y="967"/>
                  </a:lnTo>
                  <a:lnTo>
                    <a:pt x="1445" y="970"/>
                  </a:lnTo>
                  <a:lnTo>
                    <a:pt x="1711" y="486"/>
                  </a:lnTo>
                  <a:lnTo>
                    <a:pt x="1711" y="490"/>
                  </a:lnTo>
                  <a:lnTo>
                    <a:pt x="1445" y="7"/>
                  </a:lnTo>
                  <a:lnTo>
                    <a:pt x="1449" y="9"/>
                  </a:lnTo>
                  <a:lnTo>
                    <a:pt x="7" y="9"/>
                  </a:lnTo>
                  <a:lnTo>
                    <a:pt x="11" y="3"/>
                  </a:lnTo>
                  <a:lnTo>
                    <a:pt x="279" y="488"/>
                  </a:lnTo>
                  <a:close/>
                </a:path>
              </a:pathLst>
            </a:custGeom>
            <a:solidFill>
              <a:srgbClr val="FFFFFF"/>
            </a:solidFill>
            <a:ln w="1"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109" name="Freeform 29"/>
            <p:cNvSpPr>
              <a:spLocks/>
            </p:cNvSpPr>
            <p:nvPr/>
          </p:nvSpPr>
          <p:spPr bwMode="auto">
            <a:xfrm>
              <a:off x="1609" y="31"/>
              <a:ext cx="969" cy="277"/>
            </a:xfrm>
            <a:custGeom>
              <a:avLst/>
              <a:gdLst/>
              <a:ahLst/>
              <a:cxnLst>
                <a:cxn ang="0">
                  <a:pos x="0" y="80"/>
                </a:cxn>
                <a:cxn ang="0">
                  <a:pos x="80" y="0"/>
                </a:cxn>
                <a:cxn ang="0">
                  <a:pos x="80" y="0"/>
                </a:cxn>
                <a:cxn ang="0">
                  <a:pos x="80" y="0"/>
                </a:cxn>
                <a:cxn ang="0">
                  <a:pos x="1600" y="0"/>
                </a:cxn>
                <a:cxn ang="0">
                  <a:pos x="1600" y="0"/>
                </a:cxn>
                <a:cxn ang="0">
                  <a:pos x="1680" y="80"/>
                </a:cxn>
                <a:cxn ang="0">
                  <a:pos x="1680" y="80"/>
                </a:cxn>
                <a:cxn ang="0">
                  <a:pos x="1680" y="80"/>
                </a:cxn>
                <a:cxn ang="0">
                  <a:pos x="1680" y="400"/>
                </a:cxn>
                <a:cxn ang="0">
                  <a:pos x="1680" y="400"/>
                </a:cxn>
                <a:cxn ang="0">
                  <a:pos x="1600" y="480"/>
                </a:cxn>
                <a:cxn ang="0">
                  <a:pos x="1600" y="480"/>
                </a:cxn>
                <a:cxn ang="0">
                  <a:pos x="1600" y="480"/>
                </a:cxn>
                <a:cxn ang="0">
                  <a:pos x="80" y="480"/>
                </a:cxn>
                <a:cxn ang="0">
                  <a:pos x="80" y="480"/>
                </a:cxn>
                <a:cxn ang="0">
                  <a:pos x="0" y="400"/>
                </a:cxn>
                <a:cxn ang="0">
                  <a:pos x="0" y="400"/>
                </a:cxn>
                <a:cxn ang="0">
                  <a:pos x="0" y="80"/>
                </a:cxn>
              </a:cxnLst>
              <a:rect l="0" t="0" r="r" b="b"/>
              <a:pathLst>
                <a:path w="1680" h="480">
                  <a:moveTo>
                    <a:pt x="0" y="80"/>
                  </a:moveTo>
                  <a:cubicBezTo>
                    <a:pt x="0" y="36"/>
                    <a:pt x="36" y="0"/>
                    <a:pt x="80" y="0"/>
                  </a:cubicBezTo>
                  <a:cubicBezTo>
                    <a:pt x="80" y="0"/>
                    <a:pt x="80" y="0"/>
                    <a:pt x="80" y="0"/>
                  </a:cubicBezTo>
                  <a:lnTo>
                    <a:pt x="80" y="0"/>
                  </a:lnTo>
                  <a:lnTo>
                    <a:pt x="1600" y="0"/>
                  </a:lnTo>
                  <a:lnTo>
                    <a:pt x="1600" y="0"/>
                  </a:lnTo>
                  <a:cubicBezTo>
                    <a:pt x="1645" y="0"/>
                    <a:pt x="1680" y="36"/>
                    <a:pt x="1680" y="80"/>
                  </a:cubicBezTo>
                  <a:cubicBezTo>
                    <a:pt x="1680" y="80"/>
                    <a:pt x="1680" y="80"/>
                    <a:pt x="1680" y="80"/>
                  </a:cubicBezTo>
                  <a:lnTo>
                    <a:pt x="1680" y="80"/>
                  </a:lnTo>
                  <a:lnTo>
                    <a:pt x="1680" y="400"/>
                  </a:lnTo>
                  <a:lnTo>
                    <a:pt x="1680" y="400"/>
                  </a:lnTo>
                  <a:cubicBezTo>
                    <a:pt x="1680" y="445"/>
                    <a:pt x="1645" y="480"/>
                    <a:pt x="1600" y="480"/>
                  </a:cubicBezTo>
                  <a:cubicBezTo>
                    <a:pt x="1600" y="480"/>
                    <a:pt x="1600" y="480"/>
                    <a:pt x="1600" y="480"/>
                  </a:cubicBezTo>
                  <a:lnTo>
                    <a:pt x="1600" y="480"/>
                  </a:lnTo>
                  <a:lnTo>
                    <a:pt x="80" y="480"/>
                  </a:lnTo>
                  <a:lnTo>
                    <a:pt x="80" y="480"/>
                  </a:lnTo>
                  <a:cubicBezTo>
                    <a:pt x="36" y="480"/>
                    <a:pt x="0" y="445"/>
                    <a:pt x="0" y="400"/>
                  </a:cubicBezTo>
                  <a:cubicBezTo>
                    <a:pt x="0" y="400"/>
                    <a:pt x="0" y="400"/>
                    <a:pt x="0" y="400"/>
                  </a:cubicBezTo>
                  <a:lnTo>
                    <a:pt x="0" y="8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110" name="Freeform 30"/>
            <p:cNvSpPr>
              <a:spLocks noEditPoints="1"/>
            </p:cNvSpPr>
            <p:nvPr/>
          </p:nvSpPr>
          <p:spPr bwMode="auto">
            <a:xfrm>
              <a:off x="1595" y="18"/>
              <a:ext cx="997" cy="303"/>
            </a:xfrm>
            <a:custGeom>
              <a:avLst/>
              <a:gdLst/>
              <a:ahLst/>
              <a:cxnLst>
                <a:cxn ang="0">
                  <a:pos x="1" y="100"/>
                </a:cxn>
                <a:cxn ang="0">
                  <a:pos x="11" y="59"/>
                </a:cxn>
                <a:cxn ang="0">
                  <a:pos x="34" y="29"/>
                </a:cxn>
                <a:cxn ang="0">
                  <a:pos x="69" y="7"/>
                </a:cxn>
                <a:cxn ang="0">
                  <a:pos x="104" y="0"/>
                </a:cxn>
                <a:cxn ang="0">
                  <a:pos x="1629" y="1"/>
                </a:cxn>
                <a:cxn ang="0">
                  <a:pos x="1669" y="11"/>
                </a:cxn>
                <a:cxn ang="0">
                  <a:pos x="1701" y="35"/>
                </a:cxn>
                <a:cxn ang="0">
                  <a:pos x="1722" y="69"/>
                </a:cxn>
                <a:cxn ang="0">
                  <a:pos x="1728" y="104"/>
                </a:cxn>
                <a:cxn ang="0">
                  <a:pos x="1728" y="429"/>
                </a:cxn>
                <a:cxn ang="0">
                  <a:pos x="1719" y="469"/>
                </a:cxn>
                <a:cxn ang="0">
                  <a:pos x="1695" y="502"/>
                </a:cxn>
                <a:cxn ang="0">
                  <a:pos x="1660" y="522"/>
                </a:cxn>
                <a:cxn ang="0">
                  <a:pos x="1624" y="528"/>
                </a:cxn>
                <a:cxn ang="0">
                  <a:pos x="100" y="528"/>
                </a:cxn>
                <a:cxn ang="0">
                  <a:pos x="60" y="518"/>
                </a:cxn>
                <a:cxn ang="0">
                  <a:pos x="29" y="495"/>
                </a:cxn>
                <a:cxn ang="0">
                  <a:pos x="7" y="460"/>
                </a:cxn>
                <a:cxn ang="0">
                  <a:pos x="0" y="424"/>
                </a:cxn>
                <a:cxn ang="0">
                  <a:pos x="48" y="424"/>
                </a:cxn>
                <a:cxn ang="0">
                  <a:pos x="54" y="451"/>
                </a:cxn>
                <a:cxn ang="0">
                  <a:pos x="68" y="468"/>
                </a:cxn>
                <a:cxn ang="0">
                  <a:pos x="87" y="479"/>
                </a:cxn>
                <a:cxn ang="0">
                  <a:pos x="109" y="481"/>
                </a:cxn>
                <a:cxn ang="0">
                  <a:pos x="1624" y="480"/>
                </a:cxn>
                <a:cxn ang="0">
                  <a:pos x="1651" y="475"/>
                </a:cxn>
                <a:cxn ang="0">
                  <a:pos x="1668" y="461"/>
                </a:cxn>
                <a:cxn ang="0">
                  <a:pos x="1678" y="442"/>
                </a:cxn>
                <a:cxn ang="0">
                  <a:pos x="1681" y="420"/>
                </a:cxn>
                <a:cxn ang="0">
                  <a:pos x="1680" y="104"/>
                </a:cxn>
                <a:cxn ang="0">
                  <a:pos x="1675" y="78"/>
                </a:cxn>
                <a:cxn ang="0">
                  <a:pos x="1662" y="62"/>
                </a:cxn>
                <a:cxn ang="0">
                  <a:pos x="1642" y="50"/>
                </a:cxn>
                <a:cxn ang="0">
                  <a:pos x="1620" y="48"/>
                </a:cxn>
                <a:cxn ang="0">
                  <a:pos x="104" y="48"/>
                </a:cxn>
                <a:cxn ang="0">
                  <a:pos x="78" y="54"/>
                </a:cxn>
                <a:cxn ang="0">
                  <a:pos x="62" y="68"/>
                </a:cxn>
                <a:cxn ang="0">
                  <a:pos x="50" y="87"/>
                </a:cxn>
                <a:cxn ang="0">
                  <a:pos x="48" y="109"/>
                </a:cxn>
                <a:cxn ang="0">
                  <a:pos x="48" y="424"/>
                </a:cxn>
              </a:cxnLst>
              <a:rect l="0" t="0" r="r" b="b"/>
              <a:pathLst>
                <a:path w="1728" h="528">
                  <a:moveTo>
                    <a:pt x="0" y="104"/>
                  </a:moveTo>
                  <a:cubicBezTo>
                    <a:pt x="0" y="103"/>
                    <a:pt x="1" y="101"/>
                    <a:pt x="1" y="100"/>
                  </a:cubicBezTo>
                  <a:lnTo>
                    <a:pt x="7" y="69"/>
                  </a:lnTo>
                  <a:cubicBezTo>
                    <a:pt x="8" y="65"/>
                    <a:pt x="9" y="62"/>
                    <a:pt x="11" y="59"/>
                  </a:cubicBezTo>
                  <a:lnTo>
                    <a:pt x="29" y="34"/>
                  </a:lnTo>
                  <a:cubicBezTo>
                    <a:pt x="31" y="32"/>
                    <a:pt x="32" y="31"/>
                    <a:pt x="34" y="29"/>
                  </a:cubicBezTo>
                  <a:lnTo>
                    <a:pt x="59" y="11"/>
                  </a:lnTo>
                  <a:cubicBezTo>
                    <a:pt x="62" y="9"/>
                    <a:pt x="65" y="8"/>
                    <a:pt x="69" y="7"/>
                  </a:cubicBezTo>
                  <a:lnTo>
                    <a:pt x="100" y="1"/>
                  </a:lnTo>
                  <a:cubicBezTo>
                    <a:pt x="101" y="1"/>
                    <a:pt x="103" y="0"/>
                    <a:pt x="104" y="0"/>
                  </a:cubicBezTo>
                  <a:lnTo>
                    <a:pt x="1624" y="0"/>
                  </a:lnTo>
                  <a:cubicBezTo>
                    <a:pt x="1626" y="0"/>
                    <a:pt x="1628" y="1"/>
                    <a:pt x="1629" y="1"/>
                  </a:cubicBezTo>
                  <a:lnTo>
                    <a:pt x="1660" y="7"/>
                  </a:lnTo>
                  <a:cubicBezTo>
                    <a:pt x="1663" y="8"/>
                    <a:pt x="1666" y="9"/>
                    <a:pt x="1669" y="11"/>
                  </a:cubicBezTo>
                  <a:lnTo>
                    <a:pt x="1695" y="29"/>
                  </a:lnTo>
                  <a:cubicBezTo>
                    <a:pt x="1698" y="30"/>
                    <a:pt x="1700" y="33"/>
                    <a:pt x="1701" y="35"/>
                  </a:cubicBezTo>
                  <a:lnTo>
                    <a:pt x="1718" y="60"/>
                  </a:lnTo>
                  <a:cubicBezTo>
                    <a:pt x="1720" y="63"/>
                    <a:pt x="1721" y="66"/>
                    <a:pt x="1722" y="69"/>
                  </a:cubicBezTo>
                  <a:lnTo>
                    <a:pt x="1728" y="100"/>
                  </a:lnTo>
                  <a:cubicBezTo>
                    <a:pt x="1728" y="101"/>
                    <a:pt x="1728" y="103"/>
                    <a:pt x="1728" y="104"/>
                  </a:cubicBezTo>
                  <a:lnTo>
                    <a:pt x="1728" y="424"/>
                  </a:lnTo>
                  <a:cubicBezTo>
                    <a:pt x="1728" y="426"/>
                    <a:pt x="1728" y="428"/>
                    <a:pt x="1728" y="429"/>
                  </a:cubicBezTo>
                  <a:lnTo>
                    <a:pt x="1722" y="460"/>
                  </a:lnTo>
                  <a:cubicBezTo>
                    <a:pt x="1721" y="463"/>
                    <a:pt x="1720" y="466"/>
                    <a:pt x="1719" y="469"/>
                  </a:cubicBezTo>
                  <a:lnTo>
                    <a:pt x="1702" y="495"/>
                  </a:lnTo>
                  <a:cubicBezTo>
                    <a:pt x="1700" y="497"/>
                    <a:pt x="1697" y="500"/>
                    <a:pt x="1695" y="502"/>
                  </a:cubicBezTo>
                  <a:lnTo>
                    <a:pt x="1669" y="519"/>
                  </a:lnTo>
                  <a:cubicBezTo>
                    <a:pt x="1666" y="520"/>
                    <a:pt x="1663" y="521"/>
                    <a:pt x="1660" y="522"/>
                  </a:cubicBezTo>
                  <a:lnTo>
                    <a:pt x="1629" y="528"/>
                  </a:lnTo>
                  <a:cubicBezTo>
                    <a:pt x="1628" y="528"/>
                    <a:pt x="1626" y="528"/>
                    <a:pt x="1624" y="528"/>
                  </a:cubicBezTo>
                  <a:lnTo>
                    <a:pt x="104" y="528"/>
                  </a:lnTo>
                  <a:cubicBezTo>
                    <a:pt x="103" y="528"/>
                    <a:pt x="101" y="528"/>
                    <a:pt x="100" y="528"/>
                  </a:cubicBezTo>
                  <a:lnTo>
                    <a:pt x="69" y="522"/>
                  </a:lnTo>
                  <a:cubicBezTo>
                    <a:pt x="66" y="521"/>
                    <a:pt x="63" y="520"/>
                    <a:pt x="60" y="518"/>
                  </a:cubicBezTo>
                  <a:lnTo>
                    <a:pt x="35" y="501"/>
                  </a:lnTo>
                  <a:cubicBezTo>
                    <a:pt x="33" y="500"/>
                    <a:pt x="30" y="498"/>
                    <a:pt x="29" y="495"/>
                  </a:cubicBezTo>
                  <a:lnTo>
                    <a:pt x="11" y="469"/>
                  </a:lnTo>
                  <a:cubicBezTo>
                    <a:pt x="9" y="466"/>
                    <a:pt x="8" y="463"/>
                    <a:pt x="7" y="460"/>
                  </a:cubicBezTo>
                  <a:lnTo>
                    <a:pt x="1" y="429"/>
                  </a:lnTo>
                  <a:cubicBezTo>
                    <a:pt x="1" y="428"/>
                    <a:pt x="0" y="426"/>
                    <a:pt x="0" y="424"/>
                  </a:cubicBezTo>
                  <a:lnTo>
                    <a:pt x="0" y="104"/>
                  </a:lnTo>
                  <a:close/>
                  <a:moveTo>
                    <a:pt x="48" y="424"/>
                  </a:moveTo>
                  <a:lnTo>
                    <a:pt x="48" y="420"/>
                  </a:lnTo>
                  <a:lnTo>
                    <a:pt x="54" y="451"/>
                  </a:lnTo>
                  <a:lnTo>
                    <a:pt x="50" y="442"/>
                  </a:lnTo>
                  <a:lnTo>
                    <a:pt x="68" y="468"/>
                  </a:lnTo>
                  <a:lnTo>
                    <a:pt x="62" y="462"/>
                  </a:lnTo>
                  <a:lnTo>
                    <a:pt x="87" y="479"/>
                  </a:lnTo>
                  <a:lnTo>
                    <a:pt x="78" y="475"/>
                  </a:lnTo>
                  <a:lnTo>
                    <a:pt x="109" y="481"/>
                  </a:lnTo>
                  <a:lnTo>
                    <a:pt x="104" y="480"/>
                  </a:lnTo>
                  <a:lnTo>
                    <a:pt x="1624" y="480"/>
                  </a:lnTo>
                  <a:lnTo>
                    <a:pt x="1620" y="481"/>
                  </a:lnTo>
                  <a:lnTo>
                    <a:pt x="1651" y="475"/>
                  </a:lnTo>
                  <a:lnTo>
                    <a:pt x="1642" y="478"/>
                  </a:lnTo>
                  <a:lnTo>
                    <a:pt x="1668" y="461"/>
                  </a:lnTo>
                  <a:lnTo>
                    <a:pt x="1661" y="468"/>
                  </a:lnTo>
                  <a:lnTo>
                    <a:pt x="1678" y="442"/>
                  </a:lnTo>
                  <a:lnTo>
                    <a:pt x="1675" y="451"/>
                  </a:lnTo>
                  <a:lnTo>
                    <a:pt x="1681" y="420"/>
                  </a:lnTo>
                  <a:lnTo>
                    <a:pt x="1680" y="424"/>
                  </a:lnTo>
                  <a:lnTo>
                    <a:pt x="1680" y="104"/>
                  </a:lnTo>
                  <a:lnTo>
                    <a:pt x="1681" y="109"/>
                  </a:lnTo>
                  <a:lnTo>
                    <a:pt x="1675" y="78"/>
                  </a:lnTo>
                  <a:lnTo>
                    <a:pt x="1679" y="87"/>
                  </a:lnTo>
                  <a:lnTo>
                    <a:pt x="1662" y="62"/>
                  </a:lnTo>
                  <a:lnTo>
                    <a:pt x="1668" y="68"/>
                  </a:lnTo>
                  <a:lnTo>
                    <a:pt x="1642" y="50"/>
                  </a:lnTo>
                  <a:lnTo>
                    <a:pt x="1651" y="54"/>
                  </a:lnTo>
                  <a:lnTo>
                    <a:pt x="1620" y="48"/>
                  </a:lnTo>
                  <a:lnTo>
                    <a:pt x="1624" y="48"/>
                  </a:lnTo>
                  <a:lnTo>
                    <a:pt x="104" y="48"/>
                  </a:lnTo>
                  <a:lnTo>
                    <a:pt x="109" y="48"/>
                  </a:lnTo>
                  <a:lnTo>
                    <a:pt x="78" y="54"/>
                  </a:lnTo>
                  <a:lnTo>
                    <a:pt x="87" y="50"/>
                  </a:lnTo>
                  <a:lnTo>
                    <a:pt x="62" y="68"/>
                  </a:lnTo>
                  <a:lnTo>
                    <a:pt x="68" y="62"/>
                  </a:lnTo>
                  <a:lnTo>
                    <a:pt x="50" y="87"/>
                  </a:lnTo>
                  <a:lnTo>
                    <a:pt x="54" y="78"/>
                  </a:lnTo>
                  <a:lnTo>
                    <a:pt x="48" y="109"/>
                  </a:lnTo>
                  <a:lnTo>
                    <a:pt x="48" y="104"/>
                  </a:lnTo>
                  <a:lnTo>
                    <a:pt x="48" y="424"/>
                  </a:lnTo>
                  <a:close/>
                </a:path>
              </a:pathLst>
            </a:custGeom>
            <a:solidFill>
              <a:srgbClr val="0070C0"/>
            </a:solidFill>
            <a:ln w="1" cap="flat">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111" name="Rectangle 31"/>
            <p:cNvSpPr>
              <a:spLocks noChangeArrowheads="1"/>
            </p:cNvSpPr>
            <p:nvPr/>
          </p:nvSpPr>
          <p:spPr bwMode="auto">
            <a:xfrm>
              <a:off x="1785" y="97"/>
              <a:ext cx="593" cy="360"/>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altLang="zh-CN" sz="600" b="1" i="0" u="none" strike="noStrike" cap="none" normalizeH="0" baseline="0" smtClean="0">
                  <a:ln>
                    <a:noFill/>
                  </a:ln>
                  <a:solidFill>
                    <a:srgbClr val="006600"/>
                  </a:solidFill>
                  <a:effectLst/>
                  <a:latin typeface="Trebuchet MS" pitchFamily="34" charset="0"/>
                  <a:ea typeface="SimSun" pitchFamily="2" charset="-122"/>
                  <a:cs typeface="Arial" pitchFamily="34" charset="0"/>
                </a:rPr>
                <a:t>Materials</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sp>
          <p:nvSpPr>
            <p:cNvPr id="430112" name="Freeform 32"/>
            <p:cNvSpPr>
              <a:spLocks/>
            </p:cNvSpPr>
            <p:nvPr/>
          </p:nvSpPr>
          <p:spPr bwMode="auto">
            <a:xfrm>
              <a:off x="2929" y="31"/>
              <a:ext cx="969" cy="277"/>
            </a:xfrm>
            <a:custGeom>
              <a:avLst/>
              <a:gdLst/>
              <a:ahLst/>
              <a:cxnLst>
                <a:cxn ang="0">
                  <a:pos x="0" y="80"/>
                </a:cxn>
                <a:cxn ang="0">
                  <a:pos x="80" y="0"/>
                </a:cxn>
                <a:cxn ang="0">
                  <a:pos x="80" y="0"/>
                </a:cxn>
                <a:cxn ang="0">
                  <a:pos x="80" y="0"/>
                </a:cxn>
                <a:cxn ang="0">
                  <a:pos x="1600" y="0"/>
                </a:cxn>
                <a:cxn ang="0">
                  <a:pos x="1600" y="0"/>
                </a:cxn>
                <a:cxn ang="0">
                  <a:pos x="1680" y="80"/>
                </a:cxn>
                <a:cxn ang="0">
                  <a:pos x="1680" y="80"/>
                </a:cxn>
                <a:cxn ang="0">
                  <a:pos x="1680" y="80"/>
                </a:cxn>
                <a:cxn ang="0">
                  <a:pos x="1680" y="400"/>
                </a:cxn>
                <a:cxn ang="0">
                  <a:pos x="1680" y="400"/>
                </a:cxn>
                <a:cxn ang="0">
                  <a:pos x="1600" y="480"/>
                </a:cxn>
                <a:cxn ang="0">
                  <a:pos x="1600" y="480"/>
                </a:cxn>
                <a:cxn ang="0">
                  <a:pos x="1600" y="480"/>
                </a:cxn>
                <a:cxn ang="0">
                  <a:pos x="80" y="480"/>
                </a:cxn>
                <a:cxn ang="0">
                  <a:pos x="80" y="480"/>
                </a:cxn>
                <a:cxn ang="0">
                  <a:pos x="0" y="400"/>
                </a:cxn>
                <a:cxn ang="0">
                  <a:pos x="0" y="400"/>
                </a:cxn>
                <a:cxn ang="0">
                  <a:pos x="0" y="80"/>
                </a:cxn>
              </a:cxnLst>
              <a:rect l="0" t="0" r="r" b="b"/>
              <a:pathLst>
                <a:path w="1680" h="480">
                  <a:moveTo>
                    <a:pt x="0" y="80"/>
                  </a:moveTo>
                  <a:cubicBezTo>
                    <a:pt x="0" y="36"/>
                    <a:pt x="36" y="0"/>
                    <a:pt x="80" y="0"/>
                  </a:cubicBezTo>
                  <a:cubicBezTo>
                    <a:pt x="80" y="0"/>
                    <a:pt x="80" y="0"/>
                    <a:pt x="80" y="0"/>
                  </a:cubicBezTo>
                  <a:lnTo>
                    <a:pt x="80" y="0"/>
                  </a:lnTo>
                  <a:lnTo>
                    <a:pt x="1600" y="0"/>
                  </a:lnTo>
                  <a:lnTo>
                    <a:pt x="1600" y="0"/>
                  </a:lnTo>
                  <a:cubicBezTo>
                    <a:pt x="1645" y="0"/>
                    <a:pt x="1680" y="36"/>
                    <a:pt x="1680" y="80"/>
                  </a:cubicBezTo>
                  <a:cubicBezTo>
                    <a:pt x="1680" y="80"/>
                    <a:pt x="1680" y="80"/>
                    <a:pt x="1680" y="80"/>
                  </a:cubicBezTo>
                  <a:lnTo>
                    <a:pt x="1680" y="80"/>
                  </a:lnTo>
                  <a:lnTo>
                    <a:pt x="1680" y="400"/>
                  </a:lnTo>
                  <a:lnTo>
                    <a:pt x="1680" y="400"/>
                  </a:lnTo>
                  <a:cubicBezTo>
                    <a:pt x="1680" y="445"/>
                    <a:pt x="1645" y="480"/>
                    <a:pt x="1600" y="480"/>
                  </a:cubicBezTo>
                  <a:cubicBezTo>
                    <a:pt x="1600" y="480"/>
                    <a:pt x="1600" y="480"/>
                    <a:pt x="1600" y="480"/>
                  </a:cubicBezTo>
                  <a:lnTo>
                    <a:pt x="1600" y="480"/>
                  </a:lnTo>
                  <a:lnTo>
                    <a:pt x="80" y="480"/>
                  </a:lnTo>
                  <a:lnTo>
                    <a:pt x="80" y="480"/>
                  </a:lnTo>
                  <a:cubicBezTo>
                    <a:pt x="36" y="480"/>
                    <a:pt x="0" y="445"/>
                    <a:pt x="0" y="400"/>
                  </a:cubicBezTo>
                  <a:cubicBezTo>
                    <a:pt x="0" y="400"/>
                    <a:pt x="0" y="400"/>
                    <a:pt x="0" y="400"/>
                  </a:cubicBezTo>
                  <a:lnTo>
                    <a:pt x="0" y="8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113" name="Freeform 33"/>
            <p:cNvSpPr>
              <a:spLocks noEditPoints="1"/>
            </p:cNvSpPr>
            <p:nvPr/>
          </p:nvSpPr>
          <p:spPr bwMode="auto">
            <a:xfrm>
              <a:off x="2915" y="18"/>
              <a:ext cx="997" cy="303"/>
            </a:xfrm>
            <a:custGeom>
              <a:avLst/>
              <a:gdLst/>
              <a:ahLst/>
              <a:cxnLst>
                <a:cxn ang="0">
                  <a:pos x="1" y="100"/>
                </a:cxn>
                <a:cxn ang="0">
                  <a:pos x="11" y="59"/>
                </a:cxn>
                <a:cxn ang="0">
                  <a:pos x="34" y="29"/>
                </a:cxn>
                <a:cxn ang="0">
                  <a:pos x="69" y="7"/>
                </a:cxn>
                <a:cxn ang="0">
                  <a:pos x="104" y="0"/>
                </a:cxn>
                <a:cxn ang="0">
                  <a:pos x="1629" y="1"/>
                </a:cxn>
                <a:cxn ang="0">
                  <a:pos x="1669" y="11"/>
                </a:cxn>
                <a:cxn ang="0">
                  <a:pos x="1701" y="35"/>
                </a:cxn>
                <a:cxn ang="0">
                  <a:pos x="1722" y="69"/>
                </a:cxn>
                <a:cxn ang="0">
                  <a:pos x="1728" y="104"/>
                </a:cxn>
                <a:cxn ang="0">
                  <a:pos x="1728" y="429"/>
                </a:cxn>
                <a:cxn ang="0">
                  <a:pos x="1719" y="469"/>
                </a:cxn>
                <a:cxn ang="0">
                  <a:pos x="1695" y="502"/>
                </a:cxn>
                <a:cxn ang="0">
                  <a:pos x="1660" y="522"/>
                </a:cxn>
                <a:cxn ang="0">
                  <a:pos x="1624" y="528"/>
                </a:cxn>
                <a:cxn ang="0">
                  <a:pos x="100" y="528"/>
                </a:cxn>
                <a:cxn ang="0">
                  <a:pos x="60" y="518"/>
                </a:cxn>
                <a:cxn ang="0">
                  <a:pos x="29" y="495"/>
                </a:cxn>
                <a:cxn ang="0">
                  <a:pos x="7" y="460"/>
                </a:cxn>
                <a:cxn ang="0">
                  <a:pos x="0" y="424"/>
                </a:cxn>
                <a:cxn ang="0">
                  <a:pos x="48" y="424"/>
                </a:cxn>
                <a:cxn ang="0">
                  <a:pos x="54" y="451"/>
                </a:cxn>
                <a:cxn ang="0">
                  <a:pos x="68" y="468"/>
                </a:cxn>
                <a:cxn ang="0">
                  <a:pos x="87" y="479"/>
                </a:cxn>
                <a:cxn ang="0">
                  <a:pos x="109" y="481"/>
                </a:cxn>
                <a:cxn ang="0">
                  <a:pos x="1624" y="480"/>
                </a:cxn>
                <a:cxn ang="0">
                  <a:pos x="1651" y="475"/>
                </a:cxn>
                <a:cxn ang="0">
                  <a:pos x="1668" y="461"/>
                </a:cxn>
                <a:cxn ang="0">
                  <a:pos x="1678" y="442"/>
                </a:cxn>
                <a:cxn ang="0">
                  <a:pos x="1681" y="420"/>
                </a:cxn>
                <a:cxn ang="0">
                  <a:pos x="1680" y="104"/>
                </a:cxn>
                <a:cxn ang="0">
                  <a:pos x="1675" y="78"/>
                </a:cxn>
                <a:cxn ang="0">
                  <a:pos x="1662" y="62"/>
                </a:cxn>
                <a:cxn ang="0">
                  <a:pos x="1642" y="50"/>
                </a:cxn>
                <a:cxn ang="0">
                  <a:pos x="1620" y="48"/>
                </a:cxn>
                <a:cxn ang="0">
                  <a:pos x="104" y="48"/>
                </a:cxn>
                <a:cxn ang="0">
                  <a:pos x="78" y="54"/>
                </a:cxn>
                <a:cxn ang="0">
                  <a:pos x="62" y="68"/>
                </a:cxn>
                <a:cxn ang="0">
                  <a:pos x="50" y="87"/>
                </a:cxn>
                <a:cxn ang="0">
                  <a:pos x="48" y="109"/>
                </a:cxn>
                <a:cxn ang="0">
                  <a:pos x="48" y="424"/>
                </a:cxn>
              </a:cxnLst>
              <a:rect l="0" t="0" r="r" b="b"/>
              <a:pathLst>
                <a:path w="1728" h="528">
                  <a:moveTo>
                    <a:pt x="0" y="104"/>
                  </a:moveTo>
                  <a:cubicBezTo>
                    <a:pt x="0" y="103"/>
                    <a:pt x="1" y="101"/>
                    <a:pt x="1" y="100"/>
                  </a:cubicBezTo>
                  <a:lnTo>
                    <a:pt x="7" y="69"/>
                  </a:lnTo>
                  <a:cubicBezTo>
                    <a:pt x="8" y="65"/>
                    <a:pt x="9" y="62"/>
                    <a:pt x="11" y="59"/>
                  </a:cubicBezTo>
                  <a:lnTo>
                    <a:pt x="29" y="34"/>
                  </a:lnTo>
                  <a:cubicBezTo>
                    <a:pt x="31" y="32"/>
                    <a:pt x="32" y="31"/>
                    <a:pt x="34" y="29"/>
                  </a:cubicBezTo>
                  <a:lnTo>
                    <a:pt x="59" y="11"/>
                  </a:lnTo>
                  <a:cubicBezTo>
                    <a:pt x="62" y="9"/>
                    <a:pt x="65" y="8"/>
                    <a:pt x="69" y="7"/>
                  </a:cubicBezTo>
                  <a:lnTo>
                    <a:pt x="100" y="1"/>
                  </a:lnTo>
                  <a:cubicBezTo>
                    <a:pt x="101" y="1"/>
                    <a:pt x="103" y="0"/>
                    <a:pt x="104" y="0"/>
                  </a:cubicBezTo>
                  <a:lnTo>
                    <a:pt x="1624" y="0"/>
                  </a:lnTo>
                  <a:cubicBezTo>
                    <a:pt x="1626" y="0"/>
                    <a:pt x="1628" y="1"/>
                    <a:pt x="1629" y="1"/>
                  </a:cubicBezTo>
                  <a:lnTo>
                    <a:pt x="1660" y="7"/>
                  </a:lnTo>
                  <a:cubicBezTo>
                    <a:pt x="1663" y="8"/>
                    <a:pt x="1666" y="9"/>
                    <a:pt x="1669" y="11"/>
                  </a:cubicBezTo>
                  <a:lnTo>
                    <a:pt x="1695" y="29"/>
                  </a:lnTo>
                  <a:cubicBezTo>
                    <a:pt x="1698" y="30"/>
                    <a:pt x="1700" y="33"/>
                    <a:pt x="1701" y="35"/>
                  </a:cubicBezTo>
                  <a:lnTo>
                    <a:pt x="1718" y="60"/>
                  </a:lnTo>
                  <a:cubicBezTo>
                    <a:pt x="1720" y="63"/>
                    <a:pt x="1721" y="66"/>
                    <a:pt x="1722" y="69"/>
                  </a:cubicBezTo>
                  <a:lnTo>
                    <a:pt x="1728" y="100"/>
                  </a:lnTo>
                  <a:cubicBezTo>
                    <a:pt x="1728" y="101"/>
                    <a:pt x="1728" y="103"/>
                    <a:pt x="1728" y="104"/>
                  </a:cubicBezTo>
                  <a:lnTo>
                    <a:pt x="1728" y="424"/>
                  </a:lnTo>
                  <a:cubicBezTo>
                    <a:pt x="1728" y="426"/>
                    <a:pt x="1728" y="428"/>
                    <a:pt x="1728" y="429"/>
                  </a:cubicBezTo>
                  <a:lnTo>
                    <a:pt x="1722" y="460"/>
                  </a:lnTo>
                  <a:cubicBezTo>
                    <a:pt x="1721" y="463"/>
                    <a:pt x="1720" y="466"/>
                    <a:pt x="1719" y="469"/>
                  </a:cubicBezTo>
                  <a:lnTo>
                    <a:pt x="1702" y="495"/>
                  </a:lnTo>
                  <a:cubicBezTo>
                    <a:pt x="1700" y="497"/>
                    <a:pt x="1697" y="500"/>
                    <a:pt x="1695" y="502"/>
                  </a:cubicBezTo>
                  <a:lnTo>
                    <a:pt x="1669" y="519"/>
                  </a:lnTo>
                  <a:cubicBezTo>
                    <a:pt x="1666" y="520"/>
                    <a:pt x="1663" y="521"/>
                    <a:pt x="1660" y="522"/>
                  </a:cubicBezTo>
                  <a:lnTo>
                    <a:pt x="1629" y="528"/>
                  </a:lnTo>
                  <a:cubicBezTo>
                    <a:pt x="1628" y="528"/>
                    <a:pt x="1626" y="528"/>
                    <a:pt x="1624" y="528"/>
                  </a:cubicBezTo>
                  <a:lnTo>
                    <a:pt x="104" y="528"/>
                  </a:lnTo>
                  <a:cubicBezTo>
                    <a:pt x="103" y="528"/>
                    <a:pt x="101" y="528"/>
                    <a:pt x="100" y="528"/>
                  </a:cubicBezTo>
                  <a:lnTo>
                    <a:pt x="69" y="522"/>
                  </a:lnTo>
                  <a:cubicBezTo>
                    <a:pt x="66" y="521"/>
                    <a:pt x="63" y="520"/>
                    <a:pt x="60" y="518"/>
                  </a:cubicBezTo>
                  <a:lnTo>
                    <a:pt x="35" y="501"/>
                  </a:lnTo>
                  <a:cubicBezTo>
                    <a:pt x="33" y="500"/>
                    <a:pt x="30" y="498"/>
                    <a:pt x="29" y="495"/>
                  </a:cubicBezTo>
                  <a:lnTo>
                    <a:pt x="11" y="469"/>
                  </a:lnTo>
                  <a:cubicBezTo>
                    <a:pt x="9" y="466"/>
                    <a:pt x="8" y="463"/>
                    <a:pt x="7" y="460"/>
                  </a:cubicBezTo>
                  <a:lnTo>
                    <a:pt x="1" y="429"/>
                  </a:lnTo>
                  <a:cubicBezTo>
                    <a:pt x="1" y="428"/>
                    <a:pt x="0" y="426"/>
                    <a:pt x="0" y="424"/>
                  </a:cubicBezTo>
                  <a:lnTo>
                    <a:pt x="0" y="104"/>
                  </a:lnTo>
                  <a:close/>
                  <a:moveTo>
                    <a:pt x="48" y="424"/>
                  </a:moveTo>
                  <a:lnTo>
                    <a:pt x="48" y="420"/>
                  </a:lnTo>
                  <a:lnTo>
                    <a:pt x="54" y="451"/>
                  </a:lnTo>
                  <a:lnTo>
                    <a:pt x="50" y="442"/>
                  </a:lnTo>
                  <a:lnTo>
                    <a:pt x="68" y="468"/>
                  </a:lnTo>
                  <a:lnTo>
                    <a:pt x="62" y="462"/>
                  </a:lnTo>
                  <a:lnTo>
                    <a:pt x="87" y="479"/>
                  </a:lnTo>
                  <a:lnTo>
                    <a:pt x="78" y="475"/>
                  </a:lnTo>
                  <a:lnTo>
                    <a:pt x="109" y="481"/>
                  </a:lnTo>
                  <a:lnTo>
                    <a:pt x="104" y="480"/>
                  </a:lnTo>
                  <a:lnTo>
                    <a:pt x="1624" y="480"/>
                  </a:lnTo>
                  <a:lnTo>
                    <a:pt x="1620" y="481"/>
                  </a:lnTo>
                  <a:lnTo>
                    <a:pt x="1651" y="475"/>
                  </a:lnTo>
                  <a:lnTo>
                    <a:pt x="1642" y="478"/>
                  </a:lnTo>
                  <a:lnTo>
                    <a:pt x="1668" y="461"/>
                  </a:lnTo>
                  <a:lnTo>
                    <a:pt x="1661" y="468"/>
                  </a:lnTo>
                  <a:lnTo>
                    <a:pt x="1678" y="442"/>
                  </a:lnTo>
                  <a:lnTo>
                    <a:pt x="1675" y="451"/>
                  </a:lnTo>
                  <a:lnTo>
                    <a:pt x="1681" y="420"/>
                  </a:lnTo>
                  <a:lnTo>
                    <a:pt x="1680" y="424"/>
                  </a:lnTo>
                  <a:lnTo>
                    <a:pt x="1680" y="104"/>
                  </a:lnTo>
                  <a:lnTo>
                    <a:pt x="1681" y="109"/>
                  </a:lnTo>
                  <a:lnTo>
                    <a:pt x="1675" y="78"/>
                  </a:lnTo>
                  <a:lnTo>
                    <a:pt x="1679" y="87"/>
                  </a:lnTo>
                  <a:lnTo>
                    <a:pt x="1662" y="62"/>
                  </a:lnTo>
                  <a:lnTo>
                    <a:pt x="1668" y="68"/>
                  </a:lnTo>
                  <a:lnTo>
                    <a:pt x="1642" y="50"/>
                  </a:lnTo>
                  <a:lnTo>
                    <a:pt x="1651" y="54"/>
                  </a:lnTo>
                  <a:lnTo>
                    <a:pt x="1620" y="48"/>
                  </a:lnTo>
                  <a:lnTo>
                    <a:pt x="1624" y="48"/>
                  </a:lnTo>
                  <a:lnTo>
                    <a:pt x="104" y="48"/>
                  </a:lnTo>
                  <a:lnTo>
                    <a:pt x="109" y="48"/>
                  </a:lnTo>
                  <a:lnTo>
                    <a:pt x="78" y="54"/>
                  </a:lnTo>
                  <a:lnTo>
                    <a:pt x="87" y="50"/>
                  </a:lnTo>
                  <a:lnTo>
                    <a:pt x="62" y="68"/>
                  </a:lnTo>
                  <a:lnTo>
                    <a:pt x="68" y="62"/>
                  </a:lnTo>
                  <a:lnTo>
                    <a:pt x="50" y="87"/>
                  </a:lnTo>
                  <a:lnTo>
                    <a:pt x="54" y="78"/>
                  </a:lnTo>
                  <a:lnTo>
                    <a:pt x="48" y="109"/>
                  </a:lnTo>
                  <a:lnTo>
                    <a:pt x="48" y="104"/>
                  </a:lnTo>
                  <a:lnTo>
                    <a:pt x="48" y="424"/>
                  </a:lnTo>
                  <a:close/>
                </a:path>
              </a:pathLst>
            </a:custGeom>
            <a:solidFill>
              <a:srgbClr val="0070C0"/>
            </a:solidFill>
            <a:ln w="1" cap="flat">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114" name="Rectangle 34"/>
            <p:cNvSpPr>
              <a:spLocks noChangeArrowheads="1"/>
            </p:cNvSpPr>
            <p:nvPr/>
          </p:nvSpPr>
          <p:spPr bwMode="auto">
            <a:xfrm>
              <a:off x="2996" y="97"/>
              <a:ext cx="833" cy="360"/>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altLang="zh-CN" sz="600" b="1" i="0" u="none" strike="noStrike" cap="none" normalizeH="0" baseline="0" smtClean="0">
                  <a:ln>
                    <a:noFill/>
                  </a:ln>
                  <a:solidFill>
                    <a:srgbClr val="006600"/>
                  </a:solidFill>
                  <a:effectLst/>
                  <a:latin typeface="Trebuchet MS" pitchFamily="34" charset="0"/>
                  <a:ea typeface="SimSun" pitchFamily="2" charset="-122"/>
                  <a:cs typeface="Arial" pitchFamily="34" charset="0"/>
                </a:rPr>
                <a:t>Manufacture</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sp>
          <p:nvSpPr>
            <p:cNvPr id="430115" name="Freeform 35"/>
            <p:cNvSpPr>
              <a:spLocks/>
            </p:cNvSpPr>
            <p:nvPr/>
          </p:nvSpPr>
          <p:spPr bwMode="auto">
            <a:xfrm>
              <a:off x="4240" y="31"/>
              <a:ext cx="969" cy="277"/>
            </a:xfrm>
            <a:custGeom>
              <a:avLst/>
              <a:gdLst/>
              <a:ahLst/>
              <a:cxnLst>
                <a:cxn ang="0">
                  <a:pos x="0" y="80"/>
                </a:cxn>
                <a:cxn ang="0">
                  <a:pos x="80" y="0"/>
                </a:cxn>
                <a:cxn ang="0">
                  <a:pos x="80" y="0"/>
                </a:cxn>
                <a:cxn ang="0">
                  <a:pos x="80" y="0"/>
                </a:cxn>
                <a:cxn ang="0">
                  <a:pos x="1600" y="0"/>
                </a:cxn>
                <a:cxn ang="0">
                  <a:pos x="1600" y="0"/>
                </a:cxn>
                <a:cxn ang="0">
                  <a:pos x="1680" y="80"/>
                </a:cxn>
                <a:cxn ang="0">
                  <a:pos x="1680" y="80"/>
                </a:cxn>
                <a:cxn ang="0">
                  <a:pos x="1680" y="80"/>
                </a:cxn>
                <a:cxn ang="0">
                  <a:pos x="1680" y="400"/>
                </a:cxn>
                <a:cxn ang="0">
                  <a:pos x="1680" y="400"/>
                </a:cxn>
                <a:cxn ang="0">
                  <a:pos x="1600" y="480"/>
                </a:cxn>
                <a:cxn ang="0">
                  <a:pos x="1600" y="480"/>
                </a:cxn>
                <a:cxn ang="0">
                  <a:pos x="1600" y="480"/>
                </a:cxn>
                <a:cxn ang="0">
                  <a:pos x="80" y="480"/>
                </a:cxn>
                <a:cxn ang="0">
                  <a:pos x="80" y="480"/>
                </a:cxn>
                <a:cxn ang="0">
                  <a:pos x="0" y="400"/>
                </a:cxn>
                <a:cxn ang="0">
                  <a:pos x="0" y="400"/>
                </a:cxn>
                <a:cxn ang="0">
                  <a:pos x="0" y="80"/>
                </a:cxn>
              </a:cxnLst>
              <a:rect l="0" t="0" r="r" b="b"/>
              <a:pathLst>
                <a:path w="1680" h="480">
                  <a:moveTo>
                    <a:pt x="0" y="80"/>
                  </a:moveTo>
                  <a:cubicBezTo>
                    <a:pt x="0" y="36"/>
                    <a:pt x="36" y="0"/>
                    <a:pt x="80" y="0"/>
                  </a:cubicBezTo>
                  <a:cubicBezTo>
                    <a:pt x="80" y="0"/>
                    <a:pt x="80" y="0"/>
                    <a:pt x="80" y="0"/>
                  </a:cubicBezTo>
                  <a:lnTo>
                    <a:pt x="80" y="0"/>
                  </a:lnTo>
                  <a:lnTo>
                    <a:pt x="1600" y="0"/>
                  </a:lnTo>
                  <a:lnTo>
                    <a:pt x="1600" y="0"/>
                  </a:lnTo>
                  <a:cubicBezTo>
                    <a:pt x="1645" y="0"/>
                    <a:pt x="1680" y="36"/>
                    <a:pt x="1680" y="80"/>
                  </a:cubicBezTo>
                  <a:cubicBezTo>
                    <a:pt x="1680" y="80"/>
                    <a:pt x="1680" y="80"/>
                    <a:pt x="1680" y="80"/>
                  </a:cubicBezTo>
                  <a:lnTo>
                    <a:pt x="1680" y="80"/>
                  </a:lnTo>
                  <a:lnTo>
                    <a:pt x="1680" y="400"/>
                  </a:lnTo>
                  <a:lnTo>
                    <a:pt x="1680" y="400"/>
                  </a:lnTo>
                  <a:cubicBezTo>
                    <a:pt x="1680" y="445"/>
                    <a:pt x="1645" y="480"/>
                    <a:pt x="1600" y="480"/>
                  </a:cubicBezTo>
                  <a:cubicBezTo>
                    <a:pt x="1600" y="480"/>
                    <a:pt x="1600" y="480"/>
                    <a:pt x="1600" y="480"/>
                  </a:cubicBezTo>
                  <a:lnTo>
                    <a:pt x="1600" y="480"/>
                  </a:lnTo>
                  <a:lnTo>
                    <a:pt x="80" y="480"/>
                  </a:lnTo>
                  <a:lnTo>
                    <a:pt x="80" y="480"/>
                  </a:lnTo>
                  <a:cubicBezTo>
                    <a:pt x="36" y="480"/>
                    <a:pt x="0" y="445"/>
                    <a:pt x="0" y="400"/>
                  </a:cubicBezTo>
                  <a:cubicBezTo>
                    <a:pt x="0" y="400"/>
                    <a:pt x="0" y="400"/>
                    <a:pt x="0" y="400"/>
                  </a:cubicBezTo>
                  <a:lnTo>
                    <a:pt x="0" y="8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116" name="Freeform 36"/>
            <p:cNvSpPr>
              <a:spLocks noEditPoints="1"/>
            </p:cNvSpPr>
            <p:nvPr/>
          </p:nvSpPr>
          <p:spPr bwMode="auto">
            <a:xfrm>
              <a:off x="4226" y="18"/>
              <a:ext cx="996" cy="303"/>
            </a:xfrm>
            <a:custGeom>
              <a:avLst/>
              <a:gdLst/>
              <a:ahLst/>
              <a:cxnLst>
                <a:cxn ang="0">
                  <a:pos x="1" y="100"/>
                </a:cxn>
                <a:cxn ang="0">
                  <a:pos x="11" y="59"/>
                </a:cxn>
                <a:cxn ang="0">
                  <a:pos x="34" y="29"/>
                </a:cxn>
                <a:cxn ang="0">
                  <a:pos x="69" y="7"/>
                </a:cxn>
                <a:cxn ang="0">
                  <a:pos x="104" y="0"/>
                </a:cxn>
                <a:cxn ang="0">
                  <a:pos x="1629" y="1"/>
                </a:cxn>
                <a:cxn ang="0">
                  <a:pos x="1669" y="11"/>
                </a:cxn>
                <a:cxn ang="0">
                  <a:pos x="1701" y="35"/>
                </a:cxn>
                <a:cxn ang="0">
                  <a:pos x="1722" y="69"/>
                </a:cxn>
                <a:cxn ang="0">
                  <a:pos x="1728" y="104"/>
                </a:cxn>
                <a:cxn ang="0">
                  <a:pos x="1728" y="429"/>
                </a:cxn>
                <a:cxn ang="0">
                  <a:pos x="1719" y="469"/>
                </a:cxn>
                <a:cxn ang="0">
                  <a:pos x="1695" y="502"/>
                </a:cxn>
                <a:cxn ang="0">
                  <a:pos x="1660" y="522"/>
                </a:cxn>
                <a:cxn ang="0">
                  <a:pos x="1624" y="528"/>
                </a:cxn>
                <a:cxn ang="0">
                  <a:pos x="100" y="528"/>
                </a:cxn>
                <a:cxn ang="0">
                  <a:pos x="60" y="518"/>
                </a:cxn>
                <a:cxn ang="0">
                  <a:pos x="29" y="495"/>
                </a:cxn>
                <a:cxn ang="0">
                  <a:pos x="7" y="460"/>
                </a:cxn>
                <a:cxn ang="0">
                  <a:pos x="0" y="424"/>
                </a:cxn>
                <a:cxn ang="0">
                  <a:pos x="48" y="424"/>
                </a:cxn>
                <a:cxn ang="0">
                  <a:pos x="54" y="451"/>
                </a:cxn>
                <a:cxn ang="0">
                  <a:pos x="68" y="468"/>
                </a:cxn>
                <a:cxn ang="0">
                  <a:pos x="87" y="479"/>
                </a:cxn>
                <a:cxn ang="0">
                  <a:pos x="109" y="481"/>
                </a:cxn>
                <a:cxn ang="0">
                  <a:pos x="1624" y="480"/>
                </a:cxn>
                <a:cxn ang="0">
                  <a:pos x="1651" y="475"/>
                </a:cxn>
                <a:cxn ang="0">
                  <a:pos x="1668" y="461"/>
                </a:cxn>
                <a:cxn ang="0">
                  <a:pos x="1678" y="442"/>
                </a:cxn>
                <a:cxn ang="0">
                  <a:pos x="1681" y="420"/>
                </a:cxn>
                <a:cxn ang="0">
                  <a:pos x="1680" y="104"/>
                </a:cxn>
                <a:cxn ang="0">
                  <a:pos x="1675" y="78"/>
                </a:cxn>
                <a:cxn ang="0">
                  <a:pos x="1662" y="62"/>
                </a:cxn>
                <a:cxn ang="0">
                  <a:pos x="1642" y="50"/>
                </a:cxn>
                <a:cxn ang="0">
                  <a:pos x="1620" y="48"/>
                </a:cxn>
                <a:cxn ang="0">
                  <a:pos x="104" y="48"/>
                </a:cxn>
                <a:cxn ang="0">
                  <a:pos x="78" y="54"/>
                </a:cxn>
                <a:cxn ang="0">
                  <a:pos x="62" y="68"/>
                </a:cxn>
                <a:cxn ang="0">
                  <a:pos x="50" y="87"/>
                </a:cxn>
                <a:cxn ang="0">
                  <a:pos x="48" y="109"/>
                </a:cxn>
                <a:cxn ang="0">
                  <a:pos x="48" y="424"/>
                </a:cxn>
              </a:cxnLst>
              <a:rect l="0" t="0" r="r" b="b"/>
              <a:pathLst>
                <a:path w="1728" h="528">
                  <a:moveTo>
                    <a:pt x="0" y="104"/>
                  </a:moveTo>
                  <a:cubicBezTo>
                    <a:pt x="0" y="103"/>
                    <a:pt x="1" y="101"/>
                    <a:pt x="1" y="100"/>
                  </a:cubicBezTo>
                  <a:lnTo>
                    <a:pt x="7" y="69"/>
                  </a:lnTo>
                  <a:cubicBezTo>
                    <a:pt x="8" y="65"/>
                    <a:pt x="9" y="62"/>
                    <a:pt x="11" y="59"/>
                  </a:cubicBezTo>
                  <a:lnTo>
                    <a:pt x="29" y="34"/>
                  </a:lnTo>
                  <a:cubicBezTo>
                    <a:pt x="31" y="32"/>
                    <a:pt x="32" y="31"/>
                    <a:pt x="34" y="29"/>
                  </a:cubicBezTo>
                  <a:lnTo>
                    <a:pt x="59" y="11"/>
                  </a:lnTo>
                  <a:cubicBezTo>
                    <a:pt x="62" y="9"/>
                    <a:pt x="65" y="8"/>
                    <a:pt x="69" y="7"/>
                  </a:cubicBezTo>
                  <a:lnTo>
                    <a:pt x="100" y="1"/>
                  </a:lnTo>
                  <a:cubicBezTo>
                    <a:pt x="101" y="1"/>
                    <a:pt x="103" y="0"/>
                    <a:pt x="104" y="0"/>
                  </a:cubicBezTo>
                  <a:lnTo>
                    <a:pt x="1624" y="0"/>
                  </a:lnTo>
                  <a:cubicBezTo>
                    <a:pt x="1626" y="0"/>
                    <a:pt x="1628" y="1"/>
                    <a:pt x="1629" y="1"/>
                  </a:cubicBezTo>
                  <a:lnTo>
                    <a:pt x="1660" y="7"/>
                  </a:lnTo>
                  <a:cubicBezTo>
                    <a:pt x="1663" y="8"/>
                    <a:pt x="1666" y="9"/>
                    <a:pt x="1669" y="11"/>
                  </a:cubicBezTo>
                  <a:lnTo>
                    <a:pt x="1695" y="29"/>
                  </a:lnTo>
                  <a:cubicBezTo>
                    <a:pt x="1698" y="30"/>
                    <a:pt x="1700" y="33"/>
                    <a:pt x="1701" y="35"/>
                  </a:cubicBezTo>
                  <a:lnTo>
                    <a:pt x="1718" y="60"/>
                  </a:lnTo>
                  <a:cubicBezTo>
                    <a:pt x="1720" y="63"/>
                    <a:pt x="1721" y="66"/>
                    <a:pt x="1722" y="69"/>
                  </a:cubicBezTo>
                  <a:lnTo>
                    <a:pt x="1728" y="100"/>
                  </a:lnTo>
                  <a:cubicBezTo>
                    <a:pt x="1728" y="101"/>
                    <a:pt x="1728" y="103"/>
                    <a:pt x="1728" y="104"/>
                  </a:cubicBezTo>
                  <a:lnTo>
                    <a:pt x="1728" y="424"/>
                  </a:lnTo>
                  <a:cubicBezTo>
                    <a:pt x="1728" y="426"/>
                    <a:pt x="1728" y="428"/>
                    <a:pt x="1728" y="429"/>
                  </a:cubicBezTo>
                  <a:lnTo>
                    <a:pt x="1722" y="460"/>
                  </a:lnTo>
                  <a:cubicBezTo>
                    <a:pt x="1721" y="463"/>
                    <a:pt x="1720" y="466"/>
                    <a:pt x="1719" y="469"/>
                  </a:cubicBezTo>
                  <a:lnTo>
                    <a:pt x="1702" y="495"/>
                  </a:lnTo>
                  <a:cubicBezTo>
                    <a:pt x="1700" y="497"/>
                    <a:pt x="1697" y="500"/>
                    <a:pt x="1695" y="502"/>
                  </a:cubicBezTo>
                  <a:lnTo>
                    <a:pt x="1669" y="519"/>
                  </a:lnTo>
                  <a:cubicBezTo>
                    <a:pt x="1666" y="520"/>
                    <a:pt x="1663" y="521"/>
                    <a:pt x="1660" y="522"/>
                  </a:cubicBezTo>
                  <a:lnTo>
                    <a:pt x="1629" y="528"/>
                  </a:lnTo>
                  <a:cubicBezTo>
                    <a:pt x="1628" y="528"/>
                    <a:pt x="1626" y="528"/>
                    <a:pt x="1624" y="528"/>
                  </a:cubicBezTo>
                  <a:lnTo>
                    <a:pt x="104" y="528"/>
                  </a:lnTo>
                  <a:cubicBezTo>
                    <a:pt x="103" y="528"/>
                    <a:pt x="101" y="528"/>
                    <a:pt x="100" y="528"/>
                  </a:cubicBezTo>
                  <a:lnTo>
                    <a:pt x="69" y="522"/>
                  </a:lnTo>
                  <a:cubicBezTo>
                    <a:pt x="66" y="521"/>
                    <a:pt x="63" y="520"/>
                    <a:pt x="60" y="518"/>
                  </a:cubicBezTo>
                  <a:lnTo>
                    <a:pt x="35" y="501"/>
                  </a:lnTo>
                  <a:cubicBezTo>
                    <a:pt x="33" y="500"/>
                    <a:pt x="30" y="498"/>
                    <a:pt x="29" y="495"/>
                  </a:cubicBezTo>
                  <a:lnTo>
                    <a:pt x="11" y="469"/>
                  </a:lnTo>
                  <a:cubicBezTo>
                    <a:pt x="9" y="466"/>
                    <a:pt x="8" y="463"/>
                    <a:pt x="7" y="460"/>
                  </a:cubicBezTo>
                  <a:lnTo>
                    <a:pt x="1" y="429"/>
                  </a:lnTo>
                  <a:cubicBezTo>
                    <a:pt x="1" y="428"/>
                    <a:pt x="0" y="426"/>
                    <a:pt x="0" y="424"/>
                  </a:cubicBezTo>
                  <a:lnTo>
                    <a:pt x="0" y="104"/>
                  </a:lnTo>
                  <a:close/>
                  <a:moveTo>
                    <a:pt x="48" y="424"/>
                  </a:moveTo>
                  <a:lnTo>
                    <a:pt x="48" y="420"/>
                  </a:lnTo>
                  <a:lnTo>
                    <a:pt x="54" y="451"/>
                  </a:lnTo>
                  <a:lnTo>
                    <a:pt x="50" y="442"/>
                  </a:lnTo>
                  <a:lnTo>
                    <a:pt x="68" y="468"/>
                  </a:lnTo>
                  <a:lnTo>
                    <a:pt x="62" y="462"/>
                  </a:lnTo>
                  <a:lnTo>
                    <a:pt x="87" y="479"/>
                  </a:lnTo>
                  <a:lnTo>
                    <a:pt x="78" y="475"/>
                  </a:lnTo>
                  <a:lnTo>
                    <a:pt x="109" y="481"/>
                  </a:lnTo>
                  <a:lnTo>
                    <a:pt x="104" y="480"/>
                  </a:lnTo>
                  <a:lnTo>
                    <a:pt x="1624" y="480"/>
                  </a:lnTo>
                  <a:lnTo>
                    <a:pt x="1620" y="481"/>
                  </a:lnTo>
                  <a:lnTo>
                    <a:pt x="1651" y="475"/>
                  </a:lnTo>
                  <a:lnTo>
                    <a:pt x="1642" y="478"/>
                  </a:lnTo>
                  <a:lnTo>
                    <a:pt x="1668" y="461"/>
                  </a:lnTo>
                  <a:lnTo>
                    <a:pt x="1661" y="468"/>
                  </a:lnTo>
                  <a:lnTo>
                    <a:pt x="1678" y="442"/>
                  </a:lnTo>
                  <a:lnTo>
                    <a:pt x="1675" y="451"/>
                  </a:lnTo>
                  <a:lnTo>
                    <a:pt x="1681" y="420"/>
                  </a:lnTo>
                  <a:lnTo>
                    <a:pt x="1680" y="424"/>
                  </a:lnTo>
                  <a:lnTo>
                    <a:pt x="1680" y="104"/>
                  </a:lnTo>
                  <a:lnTo>
                    <a:pt x="1681" y="109"/>
                  </a:lnTo>
                  <a:lnTo>
                    <a:pt x="1675" y="78"/>
                  </a:lnTo>
                  <a:lnTo>
                    <a:pt x="1679" y="87"/>
                  </a:lnTo>
                  <a:lnTo>
                    <a:pt x="1662" y="62"/>
                  </a:lnTo>
                  <a:lnTo>
                    <a:pt x="1668" y="68"/>
                  </a:lnTo>
                  <a:lnTo>
                    <a:pt x="1642" y="50"/>
                  </a:lnTo>
                  <a:lnTo>
                    <a:pt x="1651" y="54"/>
                  </a:lnTo>
                  <a:lnTo>
                    <a:pt x="1620" y="48"/>
                  </a:lnTo>
                  <a:lnTo>
                    <a:pt x="1624" y="48"/>
                  </a:lnTo>
                  <a:lnTo>
                    <a:pt x="104" y="48"/>
                  </a:lnTo>
                  <a:lnTo>
                    <a:pt x="109" y="48"/>
                  </a:lnTo>
                  <a:lnTo>
                    <a:pt x="78" y="54"/>
                  </a:lnTo>
                  <a:lnTo>
                    <a:pt x="87" y="50"/>
                  </a:lnTo>
                  <a:lnTo>
                    <a:pt x="62" y="68"/>
                  </a:lnTo>
                  <a:lnTo>
                    <a:pt x="68" y="62"/>
                  </a:lnTo>
                  <a:lnTo>
                    <a:pt x="50" y="87"/>
                  </a:lnTo>
                  <a:lnTo>
                    <a:pt x="54" y="78"/>
                  </a:lnTo>
                  <a:lnTo>
                    <a:pt x="48" y="109"/>
                  </a:lnTo>
                  <a:lnTo>
                    <a:pt x="48" y="104"/>
                  </a:lnTo>
                  <a:lnTo>
                    <a:pt x="48" y="424"/>
                  </a:lnTo>
                  <a:close/>
                </a:path>
              </a:pathLst>
            </a:custGeom>
            <a:solidFill>
              <a:srgbClr val="0070C0"/>
            </a:solidFill>
            <a:ln w="1" cap="flat">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117" name="Rectangle 37"/>
            <p:cNvSpPr>
              <a:spLocks noChangeArrowheads="1"/>
            </p:cNvSpPr>
            <p:nvPr/>
          </p:nvSpPr>
          <p:spPr bwMode="auto">
            <a:xfrm>
              <a:off x="4425" y="97"/>
              <a:ext cx="587" cy="360"/>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altLang="zh-CN" sz="600" b="1" i="0" u="none" strike="noStrike" cap="none" normalizeH="0" baseline="0" smtClean="0">
                  <a:ln>
                    <a:noFill/>
                  </a:ln>
                  <a:solidFill>
                    <a:srgbClr val="006600"/>
                  </a:solidFill>
                  <a:effectLst/>
                  <a:latin typeface="Trebuchet MS" pitchFamily="34" charset="0"/>
                  <a:ea typeface="SimSun" pitchFamily="2" charset="-122"/>
                  <a:cs typeface="Arial" pitchFamily="34" charset="0"/>
                </a:rPr>
                <a:t>Transport</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sp>
          <p:nvSpPr>
            <p:cNvPr id="430118" name="Freeform 38"/>
            <p:cNvSpPr>
              <a:spLocks/>
            </p:cNvSpPr>
            <p:nvPr/>
          </p:nvSpPr>
          <p:spPr bwMode="auto">
            <a:xfrm>
              <a:off x="5559" y="31"/>
              <a:ext cx="970" cy="277"/>
            </a:xfrm>
            <a:custGeom>
              <a:avLst/>
              <a:gdLst/>
              <a:ahLst/>
              <a:cxnLst>
                <a:cxn ang="0">
                  <a:pos x="0" y="80"/>
                </a:cxn>
                <a:cxn ang="0">
                  <a:pos x="80" y="0"/>
                </a:cxn>
                <a:cxn ang="0">
                  <a:pos x="80" y="0"/>
                </a:cxn>
                <a:cxn ang="0">
                  <a:pos x="80" y="0"/>
                </a:cxn>
                <a:cxn ang="0">
                  <a:pos x="1600" y="0"/>
                </a:cxn>
                <a:cxn ang="0">
                  <a:pos x="1600" y="0"/>
                </a:cxn>
                <a:cxn ang="0">
                  <a:pos x="1680" y="80"/>
                </a:cxn>
                <a:cxn ang="0">
                  <a:pos x="1680" y="80"/>
                </a:cxn>
                <a:cxn ang="0">
                  <a:pos x="1680" y="80"/>
                </a:cxn>
                <a:cxn ang="0">
                  <a:pos x="1680" y="400"/>
                </a:cxn>
                <a:cxn ang="0">
                  <a:pos x="1680" y="400"/>
                </a:cxn>
                <a:cxn ang="0">
                  <a:pos x="1600" y="480"/>
                </a:cxn>
                <a:cxn ang="0">
                  <a:pos x="1600" y="480"/>
                </a:cxn>
                <a:cxn ang="0">
                  <a:pos x="1600" y="480"/>
                </a:cxn>
                <a:cxn ang="0">
                  <a:pos x="80" y="480"/>
                </a:cxn>
                <a:cxn ang="0">
                  <a:pos x="80" y="480"/>
                </a:cxn>
                <a:cxn ang="0">
                  <a:pos x="0" y="400"/>
                </a:cxn>
                <a:cxn ang="0">
                  <a:pos x="0" y="400"/>
                </a:cxn>
                <a:cxn ang="0">
                  <a:pos x="0" y="80"/>
                </a:cxn>
              </a:cxnLst>
              <a:rect l="0" t="0" r="r" b="b"/>
              <a:pathLst>
                <a:path w="1680" h="480">
                  <a:moveTo>
                    <a:pt x="0" y="80"/>
                  </a:moveTo>
                  <a:cubicBezTo>
                    <a:pt x="0" y="36"/>
                    <a:pt x="36" y="0"/>
                    <a:pt x="80" y="0"/>
                  </a:cubicBezTo>
                  <a:cubicBezTo>
                    <a:pt x="80" y="0"/>
                    <a:pt x="80" y="0"/>
                    <a:pt x="80" y="0"/>
                  </a:cubicBezTo>
                  <a:lnTo>
                    <a:pt x="80" y="0"/>
                  </a:lnTo>
                  <a:lnTo>
                    <a:pt x="1600" y="0"/>
                  </a:lnTo>
                  <a:lnTo>
                    <a:pt x="1600" y="0"/>
                  </a:lnTo>
                  <a:cubicBezTo>
                    <a:pt x="1645" y="0"/>
                    <a:pt x="1680" y="36"/>
                    <a:pt x="1680" y="80"/>
                  </a:cubicBezTo>
                  <a:cubicBezTo>
                    <a:pt x="1680" y="80"/>
                    <a:pt x="1680" y="80"/>
                    <a:pt x="1680" y="80"/>
                  </a:cubicBezTo>
                  <a:lnTo>
                    <a:pt x="1680" y="80"/>
                  </a:lnTo>
                  <a:lnTo>
                    <a:pt x="1680" y="400"/>
                  </a:lnTo>
                  <a:lnTo>
                    <a:pt x="1680" y="400"/>
                  </a:lnTo>
                  <a:cubicBezTo>
                    <a:pt x="1680" y="445"/>
                    <a:pt x="1645" y="480"/>
                    <a:pt x="1600" y="480"/>
                  </a:cubicBezTo>
                  <a:cubicBezTo>
                    <a:pt x="1600" y="480"/>
                    <a:pt x="1600" y="480"/>
                    <a:pt x="1600" y="480"/>
                  </a:cubicBezTo>
                  <a:lnTo>
                    <a:pt x="1600" y="480"/>
                  </a:lnTo>
                  <a:lnTo>
                    <a:pt x="80" y="480"/>
                  </a:lnTo>
                  <a:lnTo>
                    <a:pt x="80" y="480"/>
                  </a:lnTo>
                  <a:cubicBezTo>
                    <a:pt x="36" y="480"/>
                    <a:pt x="0" y="445"/>
                    <a:pt x="0" y="400"/>
                  </a:cubicBezTo>
                  <a:cubicBezTo>
                    <a:pt x="0" y="400"/>
                    <a:pt x="0" y="400"/>
                    <a:pt x="0" y="400"/>
                  </a:cubicBezTo>
                  <a:lnTo>
                    <a:pt x="0" y="8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119" name="Freeform 39"/>
            <p:cNvSpPr>
              <a:spLocks noEditPoints="1"/>
            </p:cNvSpPr>
            <p:nvPr/>
          </p:nvSpPr>
          <p:spPr bwMode="auto">
            <a:xfrm>
              <a:off x="5546" y="18"/>
              <a:ext cx="996" cy="303"/>
            </a:xfrm>
            <a:custGeom>
              <a:avLst/>
              <a:gdLst/>
              <a:ahLst/>
              <a:cxnLst>
                <a:cxn ang="0">
                  <a:pos x="1" y="100"/>
                </a:cxn>
                <a:cxn ang="0">
                  <a:pos x="11" y="59"/>
                </a:cxn>
                <a:cxn ang="0">
                  <a:pos x="34" y="29"/>
                </a:cxn>
                <a:cxn ang="0">
                  <a:pos x="69" y="7"/>
                </a:cxn>
                <a:cxn ang="0">
                  <a:pos x="104" y="0"/>
                </a:cxn>
                <a:cxn ang="0">
                  <a:pos x="1629" y="1"/>
                </a:cxn>
                <a:cxn ang="0">
                  <a:pos x="1669" y="11"/>
                </a:cxn>
                <a:cxn ang="0">
                  <a:pos x="1701" y="35"/>
                </a:cxn>
                <a:cxn ang="0">
                  <a:pos x="1722" y="69"/>
                </a:cxn>
                <a:cxn ang="0">
                  <a:pos x="1728" y="104"/>
                </a:cxn>
                <a:cxn ang="0">
                  <a:pos x="1728" y="429"/>
                </a:cxn>
                <a:cxn ang="0">
                  <a:pos x="1719" y="469"/>
                </a:cxn>
                <a:cxn ang="0">
                  <a:pos x="1695" y="502"/>
                </a:cxn>
                <a:cxn ang="0">
                  <a:pos x="1660" y="522"/>
                </a:cxn>
                <a:cxn ang="0">
                  <a:pos x="1624" y="528"/>
                </a:cxn>
                <a:cxn ang="0">
                  <a:pos x="100" y="528"/>
                </a:cxn>
                <a:cxn ang="0">
                  <a:pos x="60" y="518"/>
                </a:cxn>
                <a:cxn ang="0">
                  <a:pos x="29" y="495"/>
                </a:cxn>
                <a:cxn ang="0">
                  <a:pos x="7" y="460"/>
                </a:cxn>
                <a:cxn ang="0">
                  <a:pos x="0" y="424"/>
                </a:cxn>
                <a:cxn ang="0">
                  <a:pos x="48" y="424"/>
                </a:cxn>
                <a:cxn ang="0">
                  <a:pos x="54" y="451"/>
                </a:cxn>
                <a:cxn ang="0">
                  <a:pos x="68" y="468"/>
                </a:cxn>
                <a:cxn ang="0">
                  <a:pos x="87" y="479"/>
                </a:cxn>
                <a:cxn ang="0">
                  <a:pos x="109" y="481"/>
                </a:cxn>
                <a:cxn ang="0">
                  <a:pos x="1624" y="480"/>
                </a:cxn>
                <a:cxn ang="0">
                  <a:pos x="1651" y="475"/>
                </a:cxn>
                <a:cxn ang="0">
                  <a:pos x="1668" y="461"/>
                </a:cxn>
                <a:cxn ang="0">
                  <a:pos x="1678" y="442"/>
                </a:cxn>
                <a:cxn ang="0">
                  <a:pos x="1681" y="420"/>
                </a:cxn>
                <a:cxn ang="0">
                  <a:pos x="1680" y="104"/>
                </a:cxn>
                <a:cxn ang="0">
                  <a:pos x="1675" y="78"/>
                </a:cxn>
                <a:cxn ang="0">
                  <a:pos x="1662" y="62"/>
                </a:cxn>
                <a:cxn ang="0">
                  <a:pos x="1642" y="50"/>
                </a:cxn>
                <a:cxn ang="0">
                  <a:pos x="1620" y="48"/>
                </a:cxn>
                <a:cxn ang="0">
                  <a:pos x="104" y="48"/>
                </a:cxn>
                <a:cxn ang="0">
                  <a:pos x="78" y="54"/>
                </a:cxn>
                <a:cxn ang="0">
                  <a:pos x="62" y="68"/>
                </a:cxn>
                <a:cxn ang="0">
                  <a:pos x="50" y="87"/>
                </a:cxn>
                <a:cxn ang="0">
                  <a:pos x="48" y="109"/>
                </a:cxn>
                <a:cxn ang="0">
                  <a:pos x="48" y="424"/>
                </a:cxn>
              </a:cxnLst>
              <a:rect l="0" t="0" r="r" b="b"/>
              <a:pathLst>
                <a:path w="1728" h="528">
                  <a:moveTo>
                    <a:pt x="0" y="104"/>
                  </a:moveTo>
                  <a:cubicBezTo>
                    <a:pt x="0" y="103"/>
                    <a:pt x="1" y="101"/>
                    <a:pt x="1" y="100"/>
                  </a:cubicBezTo>
                  <a:lnTo>
                    <a:pt x="7" y="69"/>
                  </a:lnTo>
                  <a:cubicBezTo>
                    <a:pt x="8" y="65"/>
                    <a:pt x="9" y="62"/>
                    <a:pt x="11" y="59"/>
                  </a:cubicBezTo>
                  <a:lnTo>
                    <a:pt x="29" y="34"/>
                  </a:lnTo>
                  <a:cubicBezTo>
                    <a:pt x="30" y="32"/>
                    <a:pt x="32" y="31"/>
                    <a:pt x="34" y="29"/>
                  </a:cubicBezTo>
                  <a:lnTo>
                    <a:pt x="59" y="11"/>
                  </a:lnTo>
                  <a:cubicBezTo>
                    <a:pt x="62" y="9"/>
                    <a:pt x="65" y="8"/>
                    <a:pt x="69" y="7"/>
                  </a:cubicBezTo>
                  <a:lnTo>
                    <a:pt x="100" y="1"/>
                  </a:lnTo>
                  <a:cubicBezTo>
                    <a:pt x="101" y="1"/>
                    <a:pt x="103" y="0"/>
                    <a:pt x="104" y="0"/>
                  </a:cubicBezTo>
                  <a:lnTo>
                    <a:pt x="1624" y="0"/>
                  </a:lnTo>
                  <a:cubicBezTo>
                    <a:pt x="1626" y="0"/>
                    <a:pt x="1628" y="1"/>
                    <a:pt x="1629" y="1"/>
                  </a:cubicBezTo>
                  <a:lnTo>
                    <a:pt x="1660" y="7"/>
                  </a:lnTo>
                  <a:cubicBezTo>
                    <a:pt x="1663" y="8"/>
                    <a:pt x="1666" y="9"/>
                    <a:pt x="1669" y="11"/>
                  </a:cubicBezTo>
                  <a:lnTo>
                    <a:pt x="1695" y="29"/>
                  </a:lnTo>
                  <a:cubicBezTo>
                    <a:pt x="1698" y="30"/>
                    <a:pt x="1700" y="33"/>
                    <a:pt x="1701" y="35"/>
                  </a:cubicBezTo>
                  <a:lnTo>
                    <a:pt x="1718" y="60"/>
                  </a:lnTo>
                  <a:cubicBezTo>
                    <a:pt x="1720" y="63"/>
                    <a:pt x="1721" y="66"/>
                    <a:pt x="1722" y="69"/>
                  </a:cubicBezTo>
                  <a:lnTo>
                    <a:pt x="1728" y="100"/>
                  </a:lnTo>
                  <a:cubicBezTo>
                    <a:pt x="1728" y="101"/>
                    <a:pt x="1728" y="103"/>
                    <a:pt x="1728" y="104"/>
                  </a:cubicBezTo>
                  <a:lnTo>
                    <a:pt x="1728" y="424"/>
                  </a:lnTo>
                  <a:cubicBezTo>
                    <a:pt x="1728" y="426"/>
                    <a:pt x="1728" y="428"/>
                    <a:pt x="1728" y="429"/>
                  </a:cubicBezTo>
                  <a:lnTo>
                    <a:pt x="1722" y="460"/>
                  </a:lnTo>
                  <a:cubicBezTo>
                    <a:pt x="1721" y="463"/>
                    <a:pt x="1720" y="466"/>
                    <a:pt x="1719" y="469"/>
                  </a:cubicBezTo>
                  <a:lnTo>
                    <a:pt x="1702" y="495"/>
                  </a:lnTo>
                  <a:cubicBezTo>
                    <a:pt x="1700" y="497"/>
                    <a:pt x="1697" y="500"/>
                    <a:pt x="1695" y="502"/>
                  </a:cubicBezTo>
                  <a:lnTo>
                    <a:pt x="1669" y="519"/>
                  </a:lnTo>
                  <a:cubicBezTo>
                    <a:pt x="1666" y="520"/>
                    <a:pt x="1663" y="521"/>
                    <a:pt x="1660" y="522"/>
                  </a:cubicBezTo>
                  <a:lnTo>
                    <a:pt x="1629" y="528"/>
                  </a:lnTo>
                  <a:cubicBezTo>
                    <a:pt x="1628" y="528"/>
                    <a:pt x="1626" y="528"/>
                    <a:pt x="1624" y="528"/>
                  </a:cubicBezTo>
                  <a:lnTo>
                    <a:pt x="104" y="528"/>
                  </a:lnTo>
                  <a:cubicBezTo>
                    <a:pt x="103" y="528"/>
                    <a:pt x="101" y="528"/>
                    <a:pt x="100" y="528"/>
                  </a:cubicBezTo>
                  <a:lnTo>
                    <a:pt x="69" y="522"/>
                  </a:lnTo>
                  <a:cubicBezTo>
                    <a:pt x="66" y="521"/>
                    <a:pt x="63" y="520"/>
                    <a:pt x="60" y="518"/>
                  </a:cubicBezTo>
                  <a:lnTo>
                    <a:pt x="35" y="501"/>
                  </a:lnTo>
                  <a:cubicBezTo>
                    <a:pt x="33" y="500"/>
                    <a:pt x="30" y="498"/>
                    <a:pt x="29" y="495"/>
                  </a:cubicBezTo>
                  <a:lnTo>
                    <a:pt x="11" y="469"/>
                  </a:lnTo>
                  <a:cubicBezTo>
                    <a:pt x="9" y="466"/>
                    <a:pt x="8" y="463"/>
                    <a:pt x="7" y="460"/>
                  </a:cubicBezTo>
                  <a:lnTo>
                    <a:pt x="1" y="429"/>
                  </a:lnTo>
                  <a:cubicBezTo>
                    <a:pt x="1" y="428"/>
                    <a:pt x="0" y="426"/>
                    <a:pt x="0" y="424"/>
                  </a:cubicBezTo>
                  <a:lnTo>
                    <a:pt x="0" y="104"/>
                  </a:lnTo>
                  <a:close/>
                  <a:moveTo>
                    <a:pt x="48" y="424"/>
                  </a:moveTo>
                  <a:lnTo>
                    <a:pt x="48" y="420"/>
                  </a:lnTo>
                  <a:lnTo>
                    <a:pt x="54" y="451"/>
                  </a:lnTo>
                  <a:lnTo>
                    <a:pt x="50" y="442"/>
                  </a:lnTo>
                  <a:lnTo>
                    <a:pt x="68" y="468"/>
                  </a:lnTo>
                  <a:lnTo>
                    <a:pt x="62" y="462"/>
                  </a:lnTo>
                  <a:lnTo>
                    <a:pt x="87" y="479"/>
                  </a:lnTo>
                  <a:lnTo>
                    <a:pt x="78" y="475"/>
                  </a:lnTo>
                  <a:lnTo>
                    <a:pt x="109" y="481"/>
                  </a:lnTo>
                  <a:lnTo>
                    <a:pt x="104" y="480"/>
                  </a:lnTo>
                  <a:lnTo>
                    <a:pt x="1624" y="480"/>
                  </a:lnTo>
                  <a:lnTo>
                    <a:pt x="1620" y="481"/>
                  </a:lnTo>
                  <a:lnTo>
                    <a:pt x="1651" y="475"/>
                  </a:lnTo>
                  <a:lnTo>
                    <a:pt x="1642" y="478"/>
                  </a:lnTo>
                  <a:lnTo>
                    <a:pt x="1668" y="461"/>
                  </a:lnTo>
                  <a:lnTo>
                    <a:pt x="1661" y="468"/>
                  </a:lnTo>
                  <a:lnTo>
                    <a:pt x="1678" y="442"/>
                  </a:lnTo>
                  <a:lnTo>
                    <a:pt x="1675" y="451"/>
                  </a:lnTo>
                  <a:lnTo>
                    <a:pt x="1681" y="420"/>
                  </a:lnTo>
                  <a:lnTo>
                    <a:pt x="1680" y="424"/>
                  </a:lnTo>
                  <a:lnTo>
                    <a:pt x="1680" y="104"/>
                  </a:lnTo>
                  <a:lnTo>
                    <a:pt x="1681" y="109"/>
                  </a:lnTo>
                  <a:lnTo>
                    <a:pt x="1675" y="78"/>
                  </a:lnTo>
                  <a:lnTo>
                    <a:pt x="1679" y="87"/>
                  </a:lnTo>
                  <a:lnTo>
                    <a:pt x="1662" y="62"/>
                  </a:lnTo>
                  <a:lnTo>
                    <a:pt x="1668" y="68"/>
                  </a:lnTo>
                  <a:lnTo>
                    <a:pt x="1642" y="50"/>
                  </a:lnTo>
                  <a:lnTo>
                    <a:pt x="1651" y="54"/>
                  </a:lnTo>
                  <a:lnTo>
                    <a:pt x="1620" y="48"/>
                  </a:lnTo>
                  <a:lnTo>
                    <a:pt x="1624" y="48"/>
                  </a:lnTo>
                  <a:lnTo>
                    <a:pt x="104" y="48"/>
                  </a:lnTo>
                  <a:lnTo>
                    <a:pt x="109" y="48"/>
                  </a:lnTo>
                  <a:lnTo>
                    <a:pt x="78" y="54"/>
                  </a:lnTo>
                  <a:lnTo>
                    <a:pt x="87" y="50"/>
                  </a:lnTo>
                  <a:lnTo>
                    <a:pt x="62" y="68"/>
                  </a:lnTo>
                  <a:lnTo>
                    <a:pt x="68" y="62"/>
                  </a:lnTo>
                  <a:lnTo>
                    <a:pt x="50" y="87"/>
                  </a:lnTo>
                  <a:lnTo>
                    <a:pt x="54" y="78"/>
                  </a:lnTo>
                  <a:lnTo>
                    <a:pt x="48" y="109"/>
                  </a:lnTo>
                  <a:lnTo>
                    <a:pt x="48" y="104"/>
                  </a:lnTo>
                  <a:lnTo>
                    <a:pt x="48" y="424"/>
                  </a:lnTo>
                  <a:close/>
                </a:path>
              </a:pathLst>
            </a:custGeom>
            <a:solidFill>
              <a:srgbClr val="0070C0"/>
            </a:solidFill>
            <a:ln w="1" cap="flat">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120" name="Rectangle 40"/>
            <p:cNvSpPr>
              <a:spLocks noChangeArrowheads="1"/>
            </p:cNvSpPr>
            <p:nvPr/>
          </p:nvSpPr>
          <p:spPr bwMode="auto">
            <a:xfrm>
              <a:off x="5906" y="97"/>
              <a:ext cx="202" cy="36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600" b="1" i="0" u="none" strike="noStrike" cap="none" normalizeH="0" baseline="0" smtClean="0">
                  <a:ln>
                    <a:noFill/>
                  </a:ln>
                  <a:solidFill>
                    <a:srgbClr val="006600"/>
                  </a:solidFill>
                  <a:effectLst/>
                  <a:latin typeface="Trebuchet MS" pitchFamily="34" charset="0"/>
                  <a:ea typeface="SimSun" pitchFamily="2" charset="-122"/>
                  <a:cs typeface="Arial" pitchFamily="34" charset="0"/>
                </a:rPr>
                <a:t>Use</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sp>
          <p:nvSpPr>
            <p:cNvPr id="430121" name="Freeform 41"/>
            <p:cNvSpPr>
              <a:spLocks/>
            </p:cNvSpPr>
            <p:nvPr/>
          </p:nvSpPr>
          <p:spPr bwMode="auto">
            <a:xfrm>
              <a:off x="6870" y="31"/>
              <a:ext cx="1043" cy="277"/>
            </a:xfrm>
            <a:custGeom>
              <a:avLst/>
              <a:gdLst/>
              <a:ahLst/>
              <a:cxnLst>
                <a:cxn ang="0">
                  <a:pos x="0" y="80"/>
                </a:cxn>
                <a:cxn ang="0">
                  <a:pos x="80" y="0"/>
                </a:cxn>
                <a:cxn ang="0">
                  <a:pos x="80" y="0"/>
                </a:cxn>
                <a:cxn ang="0">
                  <a:pos x="80" y="0"/>
                </a:cxn>
                <a:cxn ang="0">
                  <a:pos x="1728" y="0"/>
                </a:cxn>
                <a:cxn ang="0">
                  <a:pos x="1728" y="0"/>
                </a:cxn>
                <a:cxn ang="0">
                  <a:pos x="1808" y="80"/>
                </a:cxn>
                <a:cxn ang="0">
                  <a:pos x="1808" y="80"/>
                </a:cxn>
                <a:cxn ang="0">
                  <a:pos x="1808" y="80"/>
                </a:cxn>
                <a:cxn ang="0">
                  <a:pos x="1808" y="400"/>
                </a:cxn>
                <a:cxn ang="0">
                  <a:pos x="1808" y="400"/>
                </a:cxn>
                <a:cxn ang="0">
                  <a:pos x="1728" y="480"/>
                </a:cxn>
                <a:cxn ang="0">
                  <a:pos x="1728" y="480"/>
                </a:cxn>
                <a:cxn ang="0">
                  <a:pos x="1728" y="480"/>
                </a:cxn>
                <a:cxn ang="0">
                  <a:pos x="80" y="480"/>
                </a:cxn>
                <a:cxn ang="0">
                  <a:pos x="80" y="480"/>
                </a:cxn>
                <a:cxn ang="0">
                  <a:pos x="0" y="400"/>
                </a:cxn>
                <a:cxn ang="0">
                  <a:pos x="0" y="400"/>
                </a:cxn>
                <a:cxn ang="0">
                  <a:pos x="0" y="80"/>
                </a:cxn>
              </a:cxnLst>
              <a:rect l="0" t="0" r="r" b="b"/>
              <a:pathLst>
                <a:path w="1808" h="480">
                  <a:moveTo>
                    <a:pt x="0" y="80"/>
                  </a:moveTo>
                  <a:cubicBezTo>
                    <a:pt x="0" y="36"/>
                    <a:pt x="36" y="0"/>
                    <a:pt x="80" y="0"/>
                  </a:cubicBezTo>
                  <a:cubicBezTo>
                    <a:pt x="80" y="0"/>
                    <a:pt x="80" y="0"/>
                    <a:pt x="80" y="0"/>
                  </a:cubicBezTo>
                  <a:lnTo>
                    <a:pt x="80" y="0"/>
                  </a:lnTo>
                  <a:lnTo>
                    <a:pt x="1728" y="0"/>
                  </a:lnTo>
                  <a:lnTo>
                    <a:pt x="1728" y="0"/>
                  </a:lnTo>
                  <a:cubicBezTo>
                    <a:pt x="1773" y="0"/>
                    <a:pt x="1808" y="36"/>
                    <a:pt x="1808" y="80"/>
                  </a:cubicBezTo>
                  <a:cubicBezTo>
                    <a:pt x="1808" y="80"/>
                    <a:pt x="1808" y="80"/>
                    <a:pt x="1808" y="80"/>
                  </a:cubicBezTo>
                  <a:lnTo>
                    <a:pt x="1808" y="80"/>
                  </a:lnTo>
                  <a:lnTo>
                    <a:pt x="1808" y="400"/>
                  </a:lnTo>
                  <a:lnTo>
                    <a:pt x="1808" y="400"/>
                  </a:lnTo>
                  <a:cubicBezTo>
                    <a:pt x="1808" y="445"/>
                    <a:pt x="1773" y="480"/>
                    <a:pt x="1728" y="480"/>
                  </a:cubicBezTo>
                  <a:cubicBezTo>
                    <a:pt x="1728" y="480"/>
                    <a:pt x="1728" y="480"/>
                    <a:pt x="1728" y="480"/>
                  </a:cubicBezTo>
                  <a:lnTo>
                    <a:pt x="1728" y="480"/>
                  </a:lnTo>
                  <a:lnTo>
                    <a:pt x="80" y="480"/>
                  </a:lnTo>
                  <a:lnTo>
                    <a:pt x="80" y="480"/>
                  </a:lnTo>
                  <a:cubicBezTo>
                    <a:pt x="36" y="480"/>
                    <a:pt x="0" y="445"/>
                    <a:pt x="0" y="400"/>
                  </a:cubicBezTo>
                  <a:cubicBezTo>
                    <a:pt x="0" y="400"/>
                    <a:pt x="0" y="400"/>
                    <a:pt x="0" y="400"/>
                  </a:cubicBezTo>
                  <a:lnTo>
                    <a:pt x="0" y="8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122" name="Freeform 42"/>
            <p:cNvSpPr>
              <a:spLocks noEditPoints="1"/>
            </p:cNvSpPr>
            <p:nvPr/>
          </p:nvSpPr>
          <p:spPr bwMode="auto">
            <a:xfrm>
              <a:off x="6856" y="18"/>
              <a:ext cx="1071" cy="303"/>
            </a:xfrm>
            <a:custGeom>
              <a:avLst/>
              <a:gdLst/>
              <a:ahLst/>
              <a:cxnLst>
                <a:cxn ang="0">
                  <a:pos x="1" y="100"/>
                </a:cxn>
                <a:cxn ang="0">
                  <a:pos x="11" y="59"/>
                </a:cxn>
                <a:cxn ang="0">
                  <a:pos x="34" y="29"/>
                </a:cxn>
                <a:cxn ang="0">
                  <a:pos x="69" y="7"/>
                </a:cxn>
                <a:cxn ang="0">
                  <a:pos x="104" y="0"/>
                </a:cxn>
                <a:cxn ang="0">
                  <a:pos x="1757" y="1"/>
                </a:cxn>
                <a:cxn ang="0">
                  <a:pos x="1797" y="11"/>
                </a:cxn>
                <a:cxn ang="0">
                  <a:pos x="1829" y="35"/>
                </a:cxn>
                <a:cxn ang="0">
                  <a:pos x="1850" y="69"/>
                </a:cxn>
                <a:cxn ang="0">
                  <a:pos x="1856" y="104"/>
                </a:cxn>
                <a:cxn ang="0">
                  <a:pos x="1856" y="429"/>
                </a:cxn>
                <a:cxn ang="0">
                  <a:pos x="1847" y="469"/>
                </a:cxn>
                <a:cxn ang="0">
                  <a:pos x="1823" y="502"/>
                </a:cxn>
                <a:cxn ang="0">
                  <a:pos x="1788" y="522"/>
                </a:cxn>
                <a:cxn ang="0">
                  <a:pos x="1752" y="528"/>
                </a:cxn>
                <a:cxn ang="0">
                  <a:pos x="100" y="528"/>
                </a:cxn>
                <a:cxn ang="0">
                  <a:pos x="60" y="518"/>
                </a:cxn>
                <a:cxn ang="0">
                  <a:pos x="29" y="495"/>
                </a:cxn>
                <a:cxn ang="0">
                  <a:pos x="7" y="460"/>
                </a:cxn>
                <a:cxn ang="0">
                  <a:pos x="0" y="424"/>
                </a:cxn>
                <a:cxn ang="0">
                  <a:pos x="48" y="424"/>
                </a:cxn>
                <a:cxn ang="0">
                  <a:pos x="54" y="451"/>
                </a:cxn>
                <a:cxn ang="0">
                  <a:pos x="68" y="468"/>
                </a:cxn>
                <a:cxn ang="0">
                  <a:pos x="87" y="479"/>
                </a:cxn>
                <a:cxn ang="0">
                  <a:pos x="109" y="481"/>
                </a:cxn>
                <a:cxn ang="0">
                  <a:pos x="1752" y="480"/>
                </a:cxn>
                <a:cxn ang="0">
                  <a:pos x="1779" y="475"/>
                </a:cxn>
                <a:cxn ang="0">
                  <a:pos x="1796" y="461"/>
                </a:cxn>
                <a:cxn ang="0">
                  <a:pos x="1806" y="442"/>
                </a:cxn>
                <a:cxn ang="0">
                  <a:pos x="1809" y="420"/>
                </a:cxn>
                <a:cxn ang="0">
                  <a:pos x="1808" y="104"/>
                </a:cxn>
                <a:cxn ang="0">
                  <a:pos x="1803" y="78"/>
                </a:cxn>
                <a:cxn ang="0">
                  <a:pos x="1790" y="62"/>
                </a:cxn>
                <a:cxn ang="0">
                  <a:pos x="1770" y="50"/>
                </a:cxn>
                <a:cxn ang="0">
                  <a:pos x="1748" y="48"/>
                </a:cxn>
                <a:cxn ang="0">
                  <a:pos x="104" y="48"/>
                </a:cxn>
                <a:cxn ang="0">
                  <a:pos x="78" y="54"/>
                </a:cxn>
                <a:cxn ang="0">
                  <a:pos x="62" y="68"/>
                </a:cxn>
                <a:cxn ang="0">
                  <a:pos x="50" y="87"/>
                </a:cxn>
                <a:cxn ang="0">
                  <a:pos x="48" y="109"/>
                </a:cxn>
                <a:cxn ang="0">
                  <a:pos x="48" y="424"/>
                </a:cxn>
              </a:cxnLst>
              <a:rect l="0" t="0" r="r" b="b"/>
              <a:pathLst>
                <a:path w="1856" h="528">
                  <a:moveTo>
                    <a:pt x="0" y="104"/>
                  </a:moveTo>
                  <a:cubicBezTo>
                    <a:pt x="0" y="103"/>
                    <a:pt x="1" y="101"/>
                    <a:pt x="1" y="100"/>
                  </a:cubicBezTo>
                  <a:lnTo>
                    <a:pt x="7" y="69"/>
                  </a:lnTo>
                  <a:cubicBezTo>
                    <a:pt x="8" y="65"/>
                    <a:pt x="9" y="62"/>
                    <a:pt x="11" y="59"/>
                  </a:cubicBezTo>
                  <a:lnTo>
                    <a:pt x="29" y="34"/>
                  </a:lnTo>
                  <a:cubicBezTo>
                    <a:pt x="30" y="32"/>
                    <a:pt x="32" y="31"/>
                    <a:pt x="34" y="29"/>
                  </a:cubicBezTo>
                  <a:lnTo>
                    <a:pt x="59" y="11"/>
                  </a:lnTo>
                  <a:cubicBezTo>
                    <a:pt x="62" y="9"/>
                    <a:pt x="65" y="8"/>
                    <a:pt x="69" y="7"/>
                  </a:cubicBezTo>
                  <a:lnTo>
                    <a:pt x="100" y="1"/>
                  </a:lnTo>
                  <a:cubicBezTo>
                    <a:pt x="101" y="1"/>
                    <a:pt x="103" y="0"/>
                    <a:pt x="104" y="0"/>
                  </a:cubicBezTo>
                  <a:lnTo>
                    <a:pt x="1752" y="0"/>
                  </a:lnTo>
                  <a:cubicBezTo>
                    <a:pt x="1754" y="0"/>
                    <a:pt x="1756" y="1"/>
                    <a:pt x="1757" y="1"/>
                  </a:cubicBezTo>
                  <a:lnTo>
                    <a:pt x="1788" y="7"/>
                  </a:lnTo>
                  <a:cubicBezTo>
                    <a:pt x="1791" y="8"/>
                    <a:pt x="1794" y="9"/>
                    <a:pt x="1797" y="11"/>
                  </a:cubicBezTo>
                  <a:lnTo>
                    <a:pt x="1823" y="29"/>
                  </a:lnTo>
                  <a:cubicBezTo>
                    <a:pt x="1826" y="30"/>
                    <a:pt x="1828" y="33"/>
                    <a:pt x="1829" y="35"/>
                  </a:cubicBezTo>
                  <a:lnTo>
                    <a:pt x="1846" y="60"/>
                  </a:lnTo>
                  <a:cubicBezTo>
                    <a:pt x="1848" y="63"/>
                    <a:pt x="1849" y="66"/>
                    <a:pt x="1850" y="69"/>
                  </a:cubicBezTo>
                  <a:lnTo>
                    <a:pt x="1856" y="100"/>
                  </a:lnTo>
                  <a:cubicBezTo>
                    <a:pt x="1856" y="101"/>
                    <a:pt x="1856" y="103"/>
                    <a:pt x="1856" y="104"/>
                  </a:cubicBezTo>
                  <a:lnTo>
                    <a:pt x="1856" y="424"/>
                  </a:lnTo>
                  <a:cubicBezTo>
                    <a:pt x="1856" y="426"/>
                    <a:pt x="1856" y="428"/>
                    <a:pt x="1856" y="429"/>
                  </a:cubicBezTo>
                  <a:lnTo>
                    <a:pt x="1850" y="460"/>
                  </a:lnTo>
                  <a:cubicBezTo>
                    <a:pt x="1849" y="463"/>
                    <a:pt x="1848" y="466"/>
                    <a:pt x="1847" y="469"/>
                  </a:cubicBezTo>
                  <a:lnTo>
                    <a:pt x="1830" y="495"/>
                  </a:lnTo>
                  <a:cubicBezTo>
                    <a:pt x="1828" y="497"/>
                    <a:pt x="1825" y="500"/>
                    <a:pt x="1823" y="502"/>
                  </a:cubicBezTo>
                  <a:lnTo>
                    <a:pt x="1797" y="519"/>
                  </a:lnTo>
                  <a:cubicBezTo>
                    <a:pt x="1794" y="520"/>
                    <a:pt x="1791" y="521"/>
                    <a:pt x="1788" y="522"/>
                  </a:cubicBezTo>
                  <a:lnTo>
                    <a:pt x="1757" y="528"/>
                  </a:lnTo>
                  <a:cubicBezTo>
                    <a:pt x="1756" y="528"/>
                    <a:pt x="1754" y="528"/>
                    <a:pt x="1752" y="528"/>
                  </a:cubicBezTo>
                  <a:lnTo>
                    <a:pt x="104" y="528"/>
                  </a:lnTo>
                  <a:cubicBezTo>
                    <a:pt x="103" y="528"/>
                    <a:pt x="101" y="528"/>
                    <a:pt x="100" y="528"/>
                  </a:cubicBezTo>
                  <a:lnTo>
                    <a:pt x="69" y="522"/>
                  </a:lnTo>
                  <a:cubicBezTo>
                    <a:pt x="66" y="521"/>
                    <a:pt x="63" y="520"/>
                    <a:pt x="60" y="518"/>
                  </a:cubicBezTo>
                  <a:lnTo>
                    <a:pt x="35" y="501"/>
                  </a:lnTo>
                  <a:cubicBezTo>
                    <a:pt x="33" y="500"/>
                    <a:pt x="30" y="498"/>
                    <a:pt x="29" y="495"/>
                  </a:cubicBezTo>
                  <a:lnTo>
                    <a:pt x="11" y="469"/>
                  </a:lnTo>
                  <a:cubicBezTo>
                    <a:pt x="9" y="466"/>
                    <a:pt x="8" y="463"/>
                    <a:pt x="7" y="460"/>
                  </a:cubicBezTo>
                  <a:lnTo>
                    <a:pt x="1" y="429"/>
                  </a:lnTo>
                  <a:cubicBezTo>
                    <a:pt x="1" y="428"/>
                    <a:pt x="0" y="426"/>
                    <a:pt x="0" y="424"/>
                  </a:cubicBezTo>
                  <a:lnTo>
                    <a:pt x="0" y="104"/>
                  </a:lnTo>
                  <a:close/>
                  <a:moveTo>
                    <a:pt x="48" y="424"/>
                  </a:moveTo>
                  <a:lnTo>
                    <a:pt x="48" y="420"/>
                  </a:lnTo>
                  <a:lnTo>
                    <a:pt x="54" y="451"/>
                  </a:lnTo>
                  <a:lnTo>
                    <a:pt x="50" y="442"/>
                  </a:lnTo>
                  <a:lnTo>
                    <a:pt x="68" y="468"/>
                  </a:lnTo>
                  <a:lnTo>
                    <a:pt x="62" y="462"/>
                  </a:lnTo>
                  <a:lnTo>
                    <a:pt x="87" y="479"/>
                  </a:lnTo>
                  <a:lnTo>
                    <a:pt x="78" y="475"/>
                  </a:lnTo>
                  <a:lnTo>
                    <a:pt x="109" y="481"/>
                  </a:lnTo>
                  <a:lnTo>
                    <a:pt x="104" y="480"/>
                  </a:lnTo>
                  <a:lnTo>
                    <a:pt x="1752" y="480"/>
                  </a:lnTo>
                  <a:lnTo>
                    <a:pt x="1748" y="481"/>
                  </a:lnTo>
                  <a:lnTo>
                    <a:pt x="1779" y="475"/>
                  </a:lnTo>
                  <a:lnTo>
                    <a:pt x="1770" y="478"/>
                  </a:lnTo>
                  <a:lnTo>
                    <a:pt x="1796" y="461"/>
                  </a:lnTo>
                  <a:lnTo>
                    <a:pt x="1789" y="468"/>
                  </a:lnTo>
                  <a:lnTo>
                    <a:pt x="1806" y="442"/>
                  </a:lnTo>
                  <a:lnTo>
                    <a:pt x="1803" y="451"/>
                  </a:lnTo>
                  <a:lnTo>
                    <a:pt x="1809" y="420"/>
                  </a:lnTo>
                  <a:lnTo>
                    <a:pt x="1808" y="424"/>
                  </a:lnTo>
                  <a:lnTo>
                    <a:pt x="1808" y="104"/>
                  </a:lnTo>
                  <a:lnTo>
                    <a:pt x="1809" y="109"/>
                  </a:lnTo>
                  <a:lnTo>
                    <a:pt x="1803" y="78"/>
                  </a:lnTo>
                  <a:lnTo>
                    <a:pt x="1807" y="87"/>
                  </a:lnTo>
                  <a:lnTo>
                    <a:pt x="1790" y="62"/>
                  </a:lnTo>
                  <a:lnTo>
                    <a:pt x="1796" y="68"/>
                  </a:lnTo>
                  <a:lnTo>
                    <a:pt x="1770" y="50"/>
                  </a:lnTo>
                  <a:lnTo>
                    <a:pt x="1779" y="54"/>
                  </a:lnTo>
                  <a:lnTo>
                    <a:pt x="1748" y="48"/>
                  </a:lnTo>
                  <a:lnTo>
                    <a:pt x="1752" y="48"/>
                  </a:lnTo>
                  <a:lnTo>
                    <a:pt x="104" y="48"/>
                  </a:lnTo>
                  <a:lnTo>
                    <a:pt x="109" y="48"/>
                  </a:lnTo>
                  <a:lnTo>
                    <a:pt x="78" y="54"/>
                  </a:lnTo>
                  <a:lnTo>
                    <a:pt x="87" y="50"/>
                  </a:lnTo>
                  <a:lnTo>
                    <a:pt x="62" y="68"/>
                  </a:lnTo>
                  <a:lnTo>
                    <a:pt x="68" y="62"/>
                  </a:lnTo>
                  <a:lnTo>
                    <a:pt x="50" y="87"/>
                  </a:lnTo>
                  <a:lnTo>
                    <a:pt x="54" y="78"/>
                  </a:lnTo>
                  <a:lnTo>
                    <a:pt x="48" y="109"/>
                  </a:lnTo>
                  <a:lnTo>
                    <a:pt x="48" y="104"/>
                  </a:lnTo>
                  <a:lnTo>
                    <a:pt x="48" y="424"/>
                  </a:lnTo>
                  <a:close/>
                </a:path>
              </a:pathLst>
            </a:custGeom>
            <a:solidFill>
              <a:srgbClr val="0070C0"/>
            </a:solidFill>
            <a:ln w="1" cap="flat">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123" name="Rectangle 43"/>
            <p:cNvSpPr>
              <a:spLocks noChangeArrowheads="1"/>
            </p:cNvSpPr>
            <p:nvPr/>
          </p:nvSpPr>
          <p:spPr bwMode="auto">
            <a:xfrm>
              <a:off x="6991" y="97"/>
              <a:ext cx="815" cy="360"/>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altLang="zh-CN" sz="600" b="1" i="0" u="none" strike="noStrike" cap="none" normalizeH="0" baseline="0" smtClean="0">
                  <a:ln>
                    <a:noFill/>
                  </a:ln>
                  <a:solidFill>
                    <a:srgbClr val="006600"/>
                  </a:solidFill>
                  <a:effectLst/>
                  <a:latin typeface="Trebuchet MS" pitchFamily="34" charset="0"/>
                  <a:ea typeface="SimSun" pitchFamily="2" charset="-122"/>
                  <a:cs typeface="Arial" pitchFamily="34" charset="0"/>
                </a:rPr>
                <a:t>Disposal</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pic>
          <p:nvPicPr>
            <p:cNvPr id="430124" name="Picture 44"/>
            <p:cNvPicPr>
              <a:picLocks noChangeAspect="1" noChangeArrowheads="1"/>
            </p:cNvPicPr>
            <p:nvPr/>
          </p:nvPicPr>
          <p:blipFill>
            <a:blip r:embed="rId4"/>
            <a:srcRect/>
            <a:stretch>
              <a:fillRect/>
            </a:stretch>
          </p:blipFill>
          <p:spPr bwMode="auto">
            <a:xfrm>
              <a:off x="1461" y="1210"/>
              <a:ext cx="351" cy="359"/>
            </a:xfrm>
            <a:prstGeom prst="rect">
              <a:avLst/>
            </a:prstGeom>
            <a:noFill/>
            <a:ln w="9525">
              <a:noFill/>
              <a:miter lim="800000"/>
              <a:headEnd/>
              <a:tailEnd/>
            </a:ln>
          </p:spPr>
        </p:pic>
        <p:pic>
          <p:nvPicPr>
            <p:cNvPr id="430125" name="Picture 45"/>
            <p:cNvPicPr>
              <a:picLocks noChangeAspect="1" noChangeArrowheads="1"/>
            </p:cNvPicPr>
            <p:nvPr/>
          </p:nvPicPr>
          <p:blipFill>
            <a:blip r:embed="rId5"/>
            <a:srcRect/>
            <a:stretch>
              <a:fillRect/>
            </a:stretch>
          </p:blipFill>
          <p:spPr bwMode="auto">
            <a:xfrm>
              <a:off x="1461" y="1210"/>
              <a:ext cx="351" cy="359"/>
            </a:xfrm>
            <a:prstGeom prst="rect">
              <a:avLst/>
            </a:prstGeom>
            <a:noFill/>
            <a:ln w="9525">
              <a:noFill/>
              <a:miter lim="800000"/>
              <a:headEnd/>
              <a:tailEnd/>
            </a:ln>
          </p:spPr>
        </p:pic>
        <p:pic>
          <p:nvPicPr>
            <p:cNvPr id="430126" name="Picture 46"/>
            <p:cNvPicPr>
              <a:picLocks noChangeAspect="1" noChangeArrowheads="1"/>
            </p:cNvPicPr>
            <p:nvPr/>
          </p:nvPicPr>
          <p:blipFill>
            <a:blip r:embed="rId6"/>
            <a:srcRect/>
            <a:stretch>
              <a:fillRect/>
            </a:stretch>
          </p:blipFill>
          <p:spPr bwMode="auto">
            <a:xfrm>
              <a:off x="1461" y="1477"/>
              <a:ext cx="351" cy="359"/>
            </a:xfrm>
            <a:prstGeom prst="rect">
              <a:avLst/>
            </a:prstGeom>
            <a:noFill/>
            <a:ln w="9525">
              <a:noFill/>
              <a:miter lim="800000"/>
              <a:headEnd/>
              <a:tailEnd/>
            </a:ln>
          </p:spPr>
        </p:pic>
        <p:pic>
          <p:nvPicPr>
            <p:cNvPr id="430127" name="Picture 47"/>
            <p:cNvPicPr>
              <a:picLocks noChangeAspect="1" noChangeArrowheads="1"/>
            </p:cNvPicPr>
            <p:nvPr/>
          </p:nvPicPr>
          <p:blipFill>
            <a:blip r:embed="rId7"/>
            <a:srcRect/>
            <a:stretch>
              <a:fillRect/>
            </a:stretch>
          </p:blipFill>
          <p:spPr bwMode="auto">
            <a:xfrm>
              <a:off x="1461" y="1477"/>
              <a:ext cx="351" cy="359"/>
            </a:xfrm>
            <a:prstGeom prst="rect">
              <a:avLst/>
            </a:prstGeom>
            <a:noFill/>
            <a:ln w="9525">
              <a:noFill/>
              <a:miter lim="800000"/>
              <a:headEnd/>
              <a:tailEnd/>
            </a:ln>
          </p:spPr>
        </p:pic>
        <p:pic>
          <p:nvPicPr>
            <p:cNvPr id="430128" name="Picture 48"/>
            <p:cNvPicPr>
              <a:picLocks noChangeAspect="1" noChangeArrowheads="1"/>
            </p:cNvPicPr>
            <p:nvPr/>
          </p:nvPicPr>
          <p:blipFill>
            <a:blip r:embed="rId8"/>
            <a:srcRect/>
            <a:stretch>
              <a:fillRect/>
            </a:stretch>
          </p:blipFill>
          <p:spPr bwMode="auto">
            <a:xfrm>
              <a:off x="1803" y="1210"/>
              <a:ext cx="351" cy="359"/>
            </a:xfrm>
            <a:prstGeom prst="rect">
              <a:avLst/>
            </a:prstGeom>
            <a:noFill/>
            <a:ln w="9525">
              <a:noFill/>
              <a:miter lim="800000"/>
              <a:headEnd/>
              <a:tailEnd/>
            </a:ln>
          </p:spPr>
        </p:pic>
        <p:pic>
          <p:nvPicPr>
            <p:cNvPr id="430129" name="Picture 49"/>
            <p:cNvPicPr>
              <a:picLocks noChangeAspect="1" noChangeArrowheads="1"/>
            </p:cNvPicPr>
            <p:nvPr/>
          </p:nvPicPr>
          <p:blipFill>
            <a:blip r:embed="rId9"/>
            <a:srcRect/>
            <a:stretch>
              <a:fillRect/>
            </a:stretch>
          </p:blipFill>
          <p:spPr bwMode="auto">
            <a:xfrm>
              <a:off x="1803" y="1210"/>
              <a:ext cx="351" cy="359"/>
            </a:xfrm>
            <a:prstGeom prst="rect">
              <a:avLst/>
            </a:prstGeom>
            <a:noFill/>
            <a:ln w="9525">
              <a:noFill/>
              <a:miter lim="800000"/>
              <a:headEnd/>
              <a:tailEnd/>
            </a:ln>
          </p:spPr>
        </p:pic>
        <p:pic>
          <p:nvPicPr>
            <p:cNvPr id="430130" name="Picture 50"/>
            <p:cNvPicPr>
              <a:picLocks noChangeAspect="1" noChangeArrowheads="1"/>
            </p:cNvPicPr>
            <p:nvPr/>
          </p:nvPicPr>
          <p:blipFill>
            <a:blip r:embed="rId10"/>
            <a:srcRect/>
            <a:stretch>
              <a:fillRect/>
            </a:stretch>
          </p:blipFill>
          <p:spPr bwMode="auto">
            <a:xfrm>
              <a:off x="2144" y="1219"/>
              <a:ext cx="351" cy="368"/>
            </a:xfrm>
            <a:prstGeom prst="rect">
              <a:avLst/>
            </a:prstGeom>
            <a:noFill/>
            <a:ln w="9525">
              <a:noFill/>
              <a:miter lim="800000"/>
              <a:headEnd/>
              <a:tailEnd/>
            </a:ln>
          </p:spPr>
        </p:pic>
        <p:pic>
          <p:nvPicPr>
            <p:cNvPr id="430131" name="Picture 51"/>
            <p:cNvPicPr>
              <a:picLocks noChangeAspect="1" noChangeArrowheads="1"/>
            </p:cNvPicPr>
            <p:nvPr/>
          </p:nvPicPr>
          <p:blipFill>
            <a:blip r:embed="rId11"/>
            <a:srcRect/>
            <a:stretch>
              <a:fillRect/>
            </a:stretch>
          </p:blipFill>
          <p:spPr bwMode="auto">
            <a:xfrm>
              <a:off x="2144" y="1219"/>
              <a:ext cx="351" cy="368"/>
            </a:xfrm>
            <a:prstGeom prst="rect">
              <a:avLst/>
            </a:prstGeom>
            <a:noFill/>
            <a:ln w="9525">
              <a:noFill/>
              <a:miter lim="800000"/>
              <a:headEnd/>
              <a:tailEnd/>
            </a:ln>
          </p:spPr>
        </p:pic>
        <p:pic>
          <p:nvPicPr>
            <p:cNvPr id="430132" name="Picture 52"/>
            <p:cNvPicPr>
              <a:picLocks noChangeAspect="1" noChangeArrowheads="1"/>
            </p:cNvPicPr>
            <p:nvPr/>
          </p:nvPicPr>
          <p:blipFill>
            <a:blip r:embed="rId12"/>
            <a:srcRect/>
            <a:stretch>
              <a:fillRect/>
            </a:stretch>
          </p:blipFill>
          <p:spPr bwMode="auto">
            <a:xfrm>
              <a:off x="2514" y="1210"/>
              <a:ext cx="350" cy="359"/>
            </a:xfrm>
            <a:prstGeom prst="rect">
              <a:avLst/>
            </a:prstGeom>
            <a:noFill/>
            <a:ln w="9525">
              <a:noFill/>
              <a:miter lim="800000"/>
              <a:headEnd/>
              <a:tailEnd/>
            </a:ln>
          </p:spPr>
        </p:pic>
        <p:pic>
          <p:nvPicPr>
            <p:cNvPr id="430133" name="Picture 53"/>
            <p:cNvPicPr>
              <a:picLocks noChangeAspect="1" noChangeArrowheads="1"/>
            </p:cNvPicPr>
            <p:nvPr/>
          </p:nvPicPr>
          <p:blipFill>
            <a:blip r:embed="rId13"/>
            <a:srcRect/>
            <a:stretch>
              <a:fillRect/>
            </a:stretch>
          </p:blipFill>
          <p:spPr bwMode="auto">
            <a:xfrm>
              <a:off x="2514" y="1210"/>
              <a:ext cx="350" cy="359"/>
            </a:xfrm>
            <a:prstGeom prst="rect">
              <a:avLst/>
            </a:prstGeom>
            <a:noFill/>
            <a:ln w="9525">
              <a:noFill/>
              <a:miter lim="800000"/>
              <a:headEnd/>
              <a:tailEnd/>
            </a:ln>
          </p:spPr>
        </p:pic>
        <p:pic>
          <p:nvPicPr>
            <p:cNvPr id="430134" name="Picture 54"/>
            <p:cNvPicPr>
              <a:picLocks noChangeAspect="1" noChangeArrowheads="1"/>
            </p:cNvPicPr>
            <p:nvPr/>
          </p:nvPicPr>
          <p:blipFill>
            <a:blip r:embed="rId14"/>
            <a:srcRect/>
            <a:stretch>
              <a:fillRect/>
            </a:stretch>
          </p:blipFill>
          <p:spPr bwMode="auto">
            <a:xfrm>
              <a:off x="12" y="2112"/>
              <a:ext cx="360" cy="359"/>
            </a:xfrm>
            <a:prstGeom prst="rect">
              <a:avLst/>
            </a:prstGeom>
            <a:noFill/>
            <a:ln w="9525">
              <a:noFill/>
              <a:miter lim="800000"/>
              <a:headEnd/>
              <a:tailEnd/>
            </a:ln>
          </p:spPr>
        </p:pic>
        <p:pic>
          <p:nvPicPr>
            <p:cNvPr id="430135" name="Picture 55"/>
            <p:cNvPicPr>
              <a:picLocks noChangeAspect="1" noChangeArrowheads="1"/>
            </p:cNvPicPr>
            <p:nvPr/>
          </p:nvPicPr>
          <p:blipFill>
            <a:blip r:embed="rId15"/>
            <a:srcRect/>
            <a:stretch>
              <a:fillRect/>
            </a:stretch>
          </p:blipFill>
          <p:spPr bwMode="auto">
            <a:xfrm>
              <a:off x="12" y="2112"/>
              <a:ext cx="360" cy="359"/>
            </a:xfrm>
            <a:prstGeom prst="rect">
              <a:avLst/>
            </a:prstGeom>
            <a:noFill/>
            <a:ln w="9525">
              <a:noFill/>
              <a:miter lim="800000"/>
              <a:headEnd/>
              <a:tailEnd/>
            </a:ln>
          </p:spPr>
        </p:pic>
        <p:sp>
          <p:nvSpPr>
            <p:cNvPr id="430136" name="Rectangle 56"/>
            <p:cNvSpPr>
              <a:spLocks noChangeArrowheads="1"/>
            </p:cNvSpPr>
            <p:nvPr/>
          </p:nvSpPr>
          <p:spPr bwMode="auto">
            <a:xfrm>
              <a:off x="140" y="2192"/>
              <a:ext cx="82" cy="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00" b="0" i="0" u="none" strike="noStrike" cap="none" normalizeH="0" baseline="0" smtClean="0">
                  <a:ln>
                    <a:noFill/>
                  </a:ln>
                  <a:solidFill>
                    <a:srgbClr val="000000"/>
                  </a:solidFill>
                  <a:effectLst/>
                  <a:latin typeface="Arial" pitchFamily="34" charset="0"/>
                  <a:ea typeface="SimSun" pitchFamily="2" charset="-122"/>
                  <a:cs typeface="Arial" pitchFamily="34" charset="0"/>
                </a:rPr>
                <a:t>Energifor</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sp>
          <p:nvSpPr>
            <p:cNvPr id="430137" name="Rectangle 57"/>
            <p:cNvSpPr>
              <a:spLocks noChangeArrowheads="1"/>
            </p:cNvSpPr>
            <p:nvPr/>
          </p:nvSpPr>
          <p:spPr bwMode="auto">
            <a:xfrm>
              <a:off x="158" y="2220"/>
              <a:ext cx="41" cy="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00" b="0" i="0" u="none" strike="noStrike" cap="none" normalizeH="0" baseline="0" smtClean="0">
                  <a:ln>
                    <a:noFill/>
                  </a:ln>
                  <a:solidFill>
                    <a:srgbClr val="000000"/>
                  </a:solidFill>
                  <a:effectLst/>
                  <a:latin typeface="Arial" pitchFamily="34" charset="0"/>
                  <a:ea typeface="SimSun" pitchFamily="2" charset="-122"/>
                  <a:cs typeface="Arial" pitchFamily="34" charset="0"/>
                </a:rPr>
                <a:t>brug </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sp>
          <p:nvSpPr>
            <p:cNvPr id="430138" name="Rectangle 58"/>
            <p:cNvSpPr>
              <a:spLocks noChangeArrowheads="1"/>
            </p:cNvSpPr>
            <p:nvPr/>
          </p:nvSpPr>
          <p:spPr bwMode="auto">
            <a:xfrm>
              <a:off x="149" y="2247"/>
              <a:ext cx="52" cy="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00" b="0" i="0" u="none" strike="noStrike" cap="none" normalizeH="0" baseline="0" smtClean="0">
                  <a:ln>
                    <a:noFill/>
                  </a:ln>
                  <a:solidFill>
                    <a:srgbClr val="000000"/>
                  </a:solidFill>
                  <a:effectLst/>
                  <a:latin typeface="Arial" pitchFamily="34" charset="0"/>
                  <a:ea typeface="SimSun" pitchFamily="2" charset="-122"/>
                  <a:cs typeface="Arial" pitchFamily="34" charset="0"/>
                </a:rPr>
                <a:t>under </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sp>
          <p:nvSpPr>
            <p:cNvPr id="430139" name="Rectangle 59"/>
            <p:cNvSpPr>
              <a:spLocks noChangeArrowheads="1"/>
            </p:cNvSpPr>
            <p:nvPr/>
          </p:nvSpPr>
          <p:spPr bwMode="auto">
            <a:xfrm>
              <a:off x="140" y="2274"/>
              <a:ext cx="67" cy="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00" b="0" i="0" u="none" strike="noStrike" cap="none" normalizeH="0" baseline="0" smtClean="0">
                  <a:ln>
                    <a:noFill/>
                  </a:ln>
                  <a:solidFill>
                    <a:srgbClr val="000000"/>
                  </a:solidFill>
                  <a:effectLst/>
                  <a:latin typeface="Arial" pitchFamily="34" charset="0"/>
                  <a:ea typeface="SimSun" pitchFamily="2" charset="-122"/>
                  <a:cs typeface="Arial" pitchFamily="34" charset="0"/>
                </a:rPr>
                <a:t>produkt</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sp>
          <p:nvSpPr>
            <p:cNvPr id="430140" name="Rectangle 60"/>
            <p:cNvSpPr>
              <a:spLocks noChangeArrowheads="1"/>
            </p:cNvSpPr>
            <p:nvPr/>
          </p:nvSpPr>
          <p:spPr bwMode="auto">
            <a:xfrm>
              <a:off x="241" y="2274"/>
              <a:ext cx="7" cy="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00" b="0" i="0" u="none" strike="noStrike" cap="none" normalizeH="0" baseline="0" smtClean="0">
                  <a:ln>
                    <a:noFill/>
                  </a:ln>
                  <a:solidFill>
                    <a:srgbClr val="000000"/>
                  </a:solidFill>
                  <a:effectLst/>
                  <a:latin typeface="Arial" pitchFamily="34" charset="0"/>
                  <a:ea typeface="SimSun" pitchFamily="2" charset="-122"/>
                  <a:cs typeface="Arial" pitchFamily="34" charset="0"/>
                </a:rPr>
                <a:t>-</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sp>
          <p:nvSpPr>
            <p:cNvPr id="430141" name="Rectangle 61"/>
            <p:cNvSpPr>
              <a:spLocks noChangeArrowheads="1"/>
            </p:cNvSpPr>
            <p:nvPr/>
          </p:nvSpPr>
          <p:spPr bwMode="auto">
            <a:xfrm>
              <a:off x="140" y="2303"/>
              <a:ext cx="78" cy="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00" b="0" i="0" u="none" strike="noStrike" cap="none" normalizeH="0" baseline="0" smtClean="0">
                  <a:ln>
                    <a:noFill/>
                  </a:ln>
                  <a:solidFill>
                    <a:srgbClr val="000000"/>
                  </a:solidFill>
                  <a:effectLst/>
                  <a:latin typeface="Arial" pitchFamily="34" charset="0"/>
                  <a:ea typeface="SimSun" pitchFamily="2" charset="-122"/>
                  <a:cs typeface="Arial" pitchFamily="34" charset="0"/>
                </a:rPr>
                <a:t>udvikling</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pic>
          <p:nvPicPr>
            <p:cNvPr id="430142" name="Picture 62"/>
            <p:cNvPicPr>
              <a:picLocks noChangeAspect="1" noChangeArrowheads="1"/>
            </p:cNvPicPr>
            <p:nvPr/>
          </p:nvPicPr>
          <p:blipFill>
            <a:blip r:embed="rId16"/>
            <a:srcRect/>
            <a:stretch>
              <a:fillRect/>
            </a:stretch>
          </p:blipFill>
          <p:spPr bwMode="auto">
            <a:xfrm>
              <a:off x="2181" y="1504"/>
              <a:ext cx="351" cy="360"/>
            </a:xfrm>
            <a:prstGeom prst="rect">
              <a:avLst/>
            </a:prstGeom>
            <a:noFill/>
            <a:ln w="9525">
              <a:noFill/>
              <a:miter lim="800000"/>
              <a:headEnd/>
              <a:tailEnd/>
            </a:ln>
          </p:spPr>
        </p:pic>
        <p:pic>
          <p:nvPicPr>
            <p:cNvPr id="430143" name="Picture 63"/>
            <p:cNvPicPr>
              <a:picLocks noChangeAspect="1" noChangeArrowheads="1"/>
            </p:cNvPicPr>
            <p:nvPr/>
          </p:nvPicPr>
          <p:blipFill>
            <a:blip r:embed="rId17"/>
            <a:srcRect/>
            <a:stretch>
              <a:fillRect/>
            </a:stretch>
          </p:blipFill>
          <p:spPr bwMode="auto">
            <a:xfrm>
              <a:off x="2181" y="1504"/>
              <a:ext cx="351" cy="360"/>
            </a:xfrm>
            <a:prstGeom prst="rect">
              <a:avLst/>
            </a:prstGeom>
            <a:noFill/>
            <a:ln w="9525">
              <a:noFill/>
              <a:miter lim="800000"/>
              <a:headEnd/>
              <a:tailEnd/>
            </a:ln>
          </p:spPr>
        </p:pic>
        <p:sp>
          <p:nvSpPr>
            <p:cNvPr id="430144" name="Rectangle 64"/>
            <p:cNvSpPr>
              <a:spLocks noChangeArrowheads="1"/>
            </p:cNvSpPr>
            <p:nvPr/>
          </p:nvSpPr>
          <p:spPr bwMode="auto">
            <a:xfrm>
              <a:off x="2303" y="1562"/>
              <a:ext cx="93" cy="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00" b="0" i="0" u="none" strike="noStrike" cap="none" normalizeH="0" baseline="0" smtClean="0">
                  <a:ln>
                    <a:noFill/>
                  </a:ln>
                  <a:solidFill>
                    <a:srgbClr val="000000"/>
                  </a:solidFill>
                  <a:effectLst/>
                  <a:latin typeface="Arial" pitchFamily="34" charset="0"/>
                  <a:ea typeface="SimSun" pitchFamily="2" charset="-122"/>
                  <a:cs typeface="Arial" pitchFamily="34" charset="0"/>
                </a:rPr>
                <a:t>Reduceret </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sp>
          <p:nvSpPr>
            <p:cNvPr id="430145" name="Rectangle 65"/>
            <p:cNvSpPr>
              <a:spLocks noChangeArrowheads="1"/>
            </p:cNvSpPr>
            <p:nvPr/>
          </p:nvSpPr>
          <p:spPr bwMode="auto">
            <a:xfrm>
              <a:off x="2303" y="1590"/>
              <a:ext cx="86" cy="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00" b="0" i="0" u="none" strike="noStrike" cap="none" normalizeH="0" baseline="0" smtClean="0">
                  <a:ln>
                    <a:noFill/>
                  </a:ln>
                  <a:solidFill>
                    <a:srgbClr val="000000"/>
                  </a:solidFill>
                  <a:effectLst/>
                  <a:latin typeface="Arial" pitchFamily="34" charset="0"/>
                  <a:ea typeface="SimSun" pitchFamily="2" charset="-122"/>
                  <a:cs typeface="Arial" pitchFamily="34" charset="0"/>
                </a:rPr>
                <a:t>forbrug af </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sp>
          <p:nvSpPr>
            <p:cNvPr id="430146" name="Rectangle 66"/>
            <p:cNvSpPr>
              <a:spLocks noChangeArrowheads="1"/>
            </p:cNvSpPr>
            <p:nvPr/>
          </p:nvSpPr>
          <p:spPr bwMode="auto">
            <a:xfrm>
              <a:off x="2303" y="1617"/>
              <a:ext cx="88" cy="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00" b="0" i="0" u="none" strike="noStrike" cap="none" normalizeH="0" baseline="0" smtClean="0">
                  <a:ln>
                    <a:noFill/>
                  </a:ln>
                  <a:solidFill>
                    <a:srgbClr val="000000"/>
                  </a:solidFill>
                  <a:effectLst/>
                  <a:latin typeface="Arial" pitchFamily="34" charset="0"/>
                  <a:ea typeface="SimSun" pitchFamily="2" charset="-122"/>
                  <a:cs typeface="Arial" pitchFamily="34" charset="0"/>
                </a:rPr>
                <a:t>Cu og Fe.</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sp>
          <p:nvSpPr>
            <p:cNvPr id="430147" name="Rectangle 67"/>
            <p:cNvSpPr>
              <a:spLocks noChangeArrowheads="1"/>
            </p:cNvSpPr>
            <p:nvPr/>
          </p:nvSpPr>
          <p:spPr bwMode="auto">
            <a:xfrm>
              <a:off x="2303" y="1644"/>
              <a:ext cx="107" cy="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00" b="0" i="0" u="none" strike="noStrike" cap="none" normalizeH="0" baseline="0" smtClean="0">
                  <a:ln>
                    <a:noFill/>
                  </a:ln>
                  <a:solidFill>
                    <a:srgbClr val="000000"/>
                  </a:solidFill>
                  <a:effectLst/>
                  <a:latin typeface="Arial" pitchFamily="34" charset="0"/>
                  <a:ea typeface="SimSun" pitchFamily="2" charset="-122"/>
                  <a:cs typeface="Arial" pitchFamily="34" charset="0"/>
                </a:rPr>
                <a:t>Men brug af </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sp>
          <p:nvSpPr>
            <p:cNvPr id="430148" name="Rectangle 68"/>
            <p:cNvSpPr>
              <a:spLocks noChangeArrowheads="1"/>
            </p:cNvSpPr>
            <p:nvPr/>
          </p:nvSpPr>
          <p:spPr bwMode="auto">
            <a:xfrm>
              <a:off x="2321" y="1673"/>
              <a:ext cx="57" cy="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00" b="0" i="0" u="none" strike="noStrike" cap="none" normalizeH="0" baseline="0" smtClean="0">
                  <a:ln>
                    <a:noFill/>
                  </a:ln>
                  <a:solidFill>
                    <a:srgbClr val="000000"/>
                  </a:solidFill>
                  <a:effectLst/>
                  <a:latin typeface="Arial" pitchFamily="34" charset="0"/>
                  <a:ea typeface="SimSun" pitchFamily="2" charset="-122"/>
                  <a:cs typeface="Arial" pitchFamily="34" charset="0"/>
                </a:rPr>
                <a:t>Ncl og </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sp>
          <p:nvSpPr>
            <p:cNvPr id="430149" name="Rectangle 69"/>
            <p:cNvSpPr>
              <a:spLocks noChangeArrowheads="1"/>
            </p:cNvSpPr>
            <p:nvPr/>
          </p:nvSpPr>
          <p:spPr bwMode="auto">
            <a:xfrm>
              <a:off x="2303" y="1709"/>
              <a:ext cx="86" cy="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00" b="0" i="0" u="none" strike="noStrike" cap="none" normalizeH="0" baseline="0" smtClean="0">
                  <a:ln>
                    <a:noFill/>
                  </a:ln>
                  <a:solidFill>
                    <a:srgbClr val="000000"/>
                  </a:solidFill>
                  <a:effectLst/>
                  <a:latin typeface="Arial" pitchFamily="34" charset="0"/>
                  <a:ea typeface="SimSun" pitchFamily="2" charset="-122"/>
                  <a:cs typeface="Arial" pitchFamily="34" charset="0"/>
                </a:rPr>
                <a:t>elektronik</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sp>
          <p:nvSpPr>
            <p:cNvPr id="430150" name="Freeform 70"/>
            <p:cNvSpPr>
              <a:spLocks noEditPoints="1"/>
            </p:cNvSpPr>
            <p:nvPr/>
          </p:nvSpPr>
          <p:spPr bwMode="auto">
            <a:xfrm>
              <a:off x="2629" y="1339"/>
              <a:ext cx="42" cy="8"/>
            </a:xfrm>
            <a:custGeom>
              <a:avLst/>
              <a:gdLst/>
              <a:ahLst/>
              <a:cxnLst>
                <a:cxn ang="0">
                  <a:pos x="2" y="8"/>
                </a:cxn>
                <a:cxn ang="0">
                  <a:pos x="4" y="11"/>
                </a:cxn>
                <a:cxn ang="0">
                  <a:pos x="6" y="8"/>
                </a:cxn>
                <a:cxn ang="0">
                  <a:pos x="4" y="6"/>
                </a:cxn>
                <a:cxn ang="0">
                  <a:pos x="4" y="5"/>
                </a:cxn>
                <a:cxn ang="0">
                  <a:pos x="5" y="5"/>
                </a:cxn>
                <a:cxn ang="0">
                  <a:pos x="6" y="2"/>
                </a:cxn>
                <a:cxn ang="0">
                  <a:pos x="3" y="2"/>
                </a:cxn>
                <a:cxn ang="0">
                  <a:pos x="1" y="3"/>
                </a:cxn>
                <a:cxn ang="0">
                  <a:pos x="4" y="0"/>
                </a:cxn>
                <a:cxn ang="0">
                  <a:pos x="7" y="2"/>
                </a:cxn>
                <a:cxn ang="0">
                  <a:pos x="7" y="5"/>
                </a:cxn>
                <a:cxn ang="0">
                  <a:pos x="7" y="7"/>
                </a:cxn>
                <a:cxn ang="0">
                  <a:pos x="7" y="11"/>
                </a:cxn>
                <a:cxn ang="0">
                  <a:pos x="1" y="11"/>
                </a:cxn>
                <a:cxn ang="0">
                  <a:pos x="24" y="11"/>
                </a:cxn>
                <a:cxn ang="0">
                  <a:pos x="16" y="12"/>
                </a:cxn>
                <a:cxn ang="0">
                  <a:pos x="17" y="10"/>
                </a:cxn>
                <a:cxn ang="0">
                  <a:pos x="22" y="6"/>
                </a:cxn>
                <a:cxn ang="0">
                  <a:pos x="22" y="3"/>
                </a:cxn>
                <a:cxn ang="0">
                  <a:pos x="19" y="3"/>
                </a:cxn>
                <a:cxn ang="0">
                  <a:pos x="17" y="4"/>
                </a:cxn>
                <a:cxn ang="0">
                  <a:pos x="21" y="1"/>
                </a:cxn>
                <a:cxn ang="0">
                  <a:pos x="24" y="4"/>
                </a:cxn>
                <a:cxn ang="0">
                  <a:pos x="23" y="7"/>
                </a:cxn>
                <a:cxn ang="0">
                  <a:pos x="19" y="10"/>
                </a:cxn>
                <a:cxn ang="0">
                  <a:pos x="24" y="11"/>
                </a:cxn>
                <a:cxn ang="0">
                  <a:pos x="35" y="1"/>
                </a:cxn>
                <a:cxn ang="0">
                  <a:pos x="33" y="13"/>
                </a:cxn>
                <a:cxn ang="0">
                  <a:pos x="53" y="14"/>
                </a:cxn>
                <a:cxn ang="0">
                  <a:pos x="48" y="11"/>
                </a:cxn>
                <a:cxn ang="0">
                  <a:pos x="54" y="2"/>
                </a:cxn>
                <a:cxn ang="0">
                  <a:pos x="54" y="10"/>
                </a:cxn>
                <a:cxn ang="0">
                  <a:pos x="56" y="11"/>
                </a:cxn>
                <a:cxn ang="0">
                  <a:pos x="54" y="14"/>
                </a:cxn>
                <a:cxn ang="0">
                  <a:pos x="53" y="10"/>
                </a:cxn>
                <a:cxn ang="0">
                  <a:pos x="49" y="10"/>
                </a:cxn>
                <a:cxn ang="0">
                  <a:pos x="64" y="9"/>
                </a:cxn>
                <a:cxn ang="0">
                  <a:pos x="66" y="4"/>
                </a:cxn>
                <a:cxn ang="0">
                  <a:pos x="70" y="3"/>
                </a:cxn>
                <a:cxn ang="0">
                  <a:pos x="72" y="6"/>
                </a:cxn>
                <a:cxn ang="0">
                  <a:pos x="71" y="12"/>
                </a:cxn>
                <a:cxn ang="0">
                  <a:pos x="68" y="15"/>
                </a:cxn>
                <a:cxn ang="0">
                  <a:pos x="64" y="9"/>
                </a:cxn>
                <a:cxn ang="0">
                  <a:pos x="66" y="13"/>
                </a:cxn>
                <a:cxn ang="0">
                  <a:pos x="70" y="13"/>
                </a:cxn>
                <a:cxn ang="0">
                  <a:pos x="70" y="5"/>
                </a:cxn>
                <a:cxn ang="0">
                  <a:pos x="67" y="5"/>
                </a:cxn>
              </a:cxnLst>
              <a:rect l="0" t="0" r="r" b="b"/>
              <a:pathLst>
                <a:path w="72" h="15">
                  <a:moveTo>
                    <a:pt x="0" y="8"/>
                  </a:moveTo>
                  <a:lnTo>
                    <a:pt x="2" y="8"/>
                  </a:lnTo>
                  <a:cubicBezTo>
                    <a:pt x="2" y="9"/>
                    <a:pt x="2" y="10"/>
                    <a:pt x="3" y="10"/>
                  </a:cubicBezTo>
                  <a:cubicBezTo>
                    <a:pt x="3" y="10"/>
                    <a:pt x="3" y="11"/>
                    <a:pt x="4" y="11"/>
                  </a:cubicBezTo>
                  <a:cubicBezTo>
                    <a:pt x="5" y="11"/>
                    <a:pt x="5" y="11"/>
                    <a:pt x="6" y="10"/>
                  </a:cubicBezTo>
                  <a:cubicBezTo>
                    <a:pt x="6" y="10"/>
                    <a:pt x="6" y="9"/>
                    <a:pt x="6" y="8"/>
                  </a:cubicBezTo>
                  <a:cubicBezTo>
                    <a:pt x="6" y="8"/>
                    <a:pt x="6" y="7"/>
                    <a:pt x="6" y="7"/>
                  </a:cubicBezTo>
                  <a:cubicBezTo>
                    <a:pt x="5" y="6"/>
                    <a:pt x="5" y="6"/>
                    <a:pt x="4" y="6"/>
                  </a:cubicBezTo>
                  <a:cubicBezTo>
                    <a:pt x="4" y="6"/>
                    <a:pt x="4" y="6"/>
                    <a:pt x="3" y="6"/>
                  </a:cubicBezTo>
                  <a:lnTo>
                    <a:pt x="4" y="5"/>
                  </a:lnTo>
                  <a:cubicBezTo>
                    <a:pt x="4" y="5"/>
                    <a:pt x="4" y="5"/>
                    <a:pt x="4" y="5"/>
                  </a:cubicBezTo>
                  <a:cubicBezTo>
                    <a:pt x="4" y="5"/>
                    <a:pt x="5" y="5"/>
                    <a:pt x="5" y="5"/>
                  </a:cubicBezTo>
                  <a:cubicBezTo>
                    <a:pt x="6" y="4"/>
                    <a:pt x="6" y="4"/>
                    <a:pt x="6" y="3"/>
                  </a:cubicBezTo>
                  <a:cubicBezTo>
                    <a:pt x="6" y="3"/>
                    <a:pt x="6" y="2"/>
                    <a:pt x="6" y="2"/>
                  </a:cubicBezTo>
                  <a:cubicBezTo>
                    <a:pt x="5" y="2"/>
                    <a:pt x="5" y="1"/>
                    <a:pt x="4" y="1"/>
                  </a:cubicBezTo>
                  <a:cubicBezTo>
                    <a:pt x="4" y="1"/>
                    <a:pt x="3" y="1"/>
                    <a:pt x="3" y="2"/>
                  </a:cubicBezTo>
                  <a:cubicBezTo>
                    <a:pt x="3" y="2"/>
                    <a:pt x="2" y="3"/>
                    <a:pt x="2" y="3"/>
                  </a:cubicBezTo>
                  <a:lnTo>
                    <a:pt x="1" y="3"/>
                  </a:lnTo>
                  <a:cubicBezTo>
                    <a:pt x="1" y="2"/>
                    <a:pt x="1" y="1"/>
                    <a:pt x="2" y="1"/>
                  </a:cubicBezTo>
                  <a:cubicBezTo>
                    <a:pt x="3" y="0"/>
                    <a:pt x="3" y="0"/>
                    <a:pt x="4" y="0"/>
                  </a:cubicBezTo>
                  <a:cubicBezTo>
                    <a:pt x="5" y="0"/>
                    <a:pt x="6" y="0"/>
                    <a:pt x="6" y="1"/>
                  </a:cubicBezTo>
                  <a:cubicBezTo>
                    <a:pt x="7" y="1"/>
                    <a:pt x="7" y="1"/>
                    <a:pt x="7" y="2"/>
                  </a:cubicBezTo>
                  <a:cubicBezTo>
                    <a:pt x="8" y="2"/>
                    <a:pt x="8" y="3"/>
                    <a:pt x="8" y="3"/>
                  </a:cubicBezTo>
                  <a:cubicBezTo>
                    <a:pt x="8" y="4"/>
                    <a:pt x="7" y="4"/>
                    <a:pt x="7" y="5"/>
                  </a:cubicBezTo>
                  <a:cubicBezTo>
                    <a:pt x="7" y="5"/>
                    <a:pt x="6" y="5"/>
                    <a:pt x="6" y="6"/>
                  </a:cubicBezTo>
                  <a:cubicBezTo>
                    <a:pt x="7" y="6"/>
                    <a:pt x="7" y="6"/>
                    <a:pt x="7" y="7"/>
                  </a:cubicBezTo>
                  <a:cubicBezTo>
                    <a:pt x="8" y="7"/>
                    <a:pt x="8" y="8"/>
                    <a:pt x="8" y="8"/>
                  </a:cubicBezTo>
                  <a:cubicBezTo>
                    <a:pt x="8" y="9"/>
                    <a:pt x="7" y="10"/>
                    <a:pt x="7" y="11"/>
                  </a:cubicBezTo>
                  <a:cubicBezTo>
                    <a:pt x="6" y="12"/>
                    <a:pt x="5" y="12"/>
                    <a:pt x="4" y="12"/>
                  </a:cubicBezTo>
                  <a:cubicBezTo>
                    <a:pt x="3" y="12"/>
                    <a:pt x="2" y="11"/>
                    <a:pt x="1" y="11"/>
                  </a:cubicBezTo>
                  <a:cubicBezTo>
                    <a:pt x="1" y="10"/>
                    <a:pt x="0" y="9"/>
                    <a:pt x="0" y="8"/>
                  </a:cubicBezTo>
                  <a:close/>
                  <a:moveTo>
                    <a:pt x="24" y="11"/>
                  </a:moveTo>
                  <a:lnTo>
                    <a:pt x="24" y="13"/>
                  </a:lnTo>
                  <a:lnTo>
                    <a:pt x="16" y="12"/>
                  </a:lnTo>
                  <a:cubicBezTo>
                    <a:pt x="16" y="12"/>
                    <a:pt x="16" y="12"/>
                    <a:pt x="16" y="11"/>
                  </a:cubicBezTo>
                  <a:cubicBezTo>
                    <a:pt x="17" y="11"/>
                    <a:pt x="17" y="10"/>
                    <a:pt x="17" y="10"/>
                  </a:cubicBezTo>
                  <a:cubicBezTo>
                    <a:pt x="18" y="9"/>
                    <a:pt x="18" y="9"/>
                    <a:pt x="19" y="8"/>
                  </a:cubicBezTo>
                  <a:cubicBezTo>
                    <a:pt x="20" y="7"/>
                    <a:pt x="21" y="6"/>
                    <a:pt x="22" y="6"/>
                  </a:cubicBezTo>
                  <a:cubicBezTo>
                    <a:pt x="22" y="5"/>
                    <a:pt x="23" y="5"/>
                    <a:pt x="23" y="4"/>
                  </a:cubicBezTo>
                  <a:cubicBezTo>
                    <a:pt x="23" y="4"/>
                    <a:pt x="22" y="3"/>
                    <a:pt x="22" y="3"/>
                  </a:cubicBezTo>
                  <a:cubicBezTo>
                    <a:pt x="22" y="2"/>
                    <a:pt x="21" y="2"/>
                    <a:pt x="21" y="2"/>
                  </a:cubicBezTo>
                  <a:cubicBezTo>
                    <a:pt x="20" y="2"/>
                    <a:pt x="19" y="2"/>
                    <a:pt x="19" y="3"/>
                  </a:cubicBezTo>
                  <a:cubicBezTo>
                    <a:pt x="18" y="3"/>
                    <a:pt x="18" y="4"/>
                    <a:pt x="18" y="4"/>
                  </a:cubicBezTo>
                  <a:lnTo>
                    <a:pt x="17" y="4"/>
                  </a:lnTo>
                  <a:cubicBezTo>
                    <a:pt x="17" y="3"/>
                    <a:pt x="17" y="2"/>
                    <a:pt x="18" y="2"/>
                  </a:cubicBezTo>
                  <a:cubicBezTo>
                    <a:pt x="19" y="1"/>
                    <a:pt x="19" y="1"/>
                    <a:pt x="21" y="1"/>
                  </a:cubicBezTo>
                  <a:cubicBezTo>
                    <a:pt x="22" y="1"/>
                    <a:pt x="23" y="1"/>
                    <a:pt x="23" y="2"/>
                  </a:cubicBezTo>
                  <a:cubicBezTo>
                    <a:pt x="24" y="3"/>
                    <a:pt x="24" y="3"/>
                    <a:pt x="24" y="4"/>
                  </a:cubicBezTo>
                  <a:cubicBezTo>
                    <a:pt x="24" y="5"/>
                    <a:pt x="24" y="5"/>
                    <a:pt x="24" y="6"/>
                  </a:cubicBezTo>
                  <a:cubicBezTo>
                    <a:pt x="23" y="6"/>
                    <a:pt x="23" y="6"/>
                    <a:pt x="23" y="7"/>
                  </a:cubicBezTo>
                  <a:cubicBezTo>
                    <a:pt x="22" y="7"/>
                    <a:pt x="21" y="8"/>
                    <a:pt x="20" y="9"/>
                  </a:cubicBezTo>
                  <a:cubicBezTo>
                    <a:pt x="20" y="9"/>
                    <a:pt x="19" y="10"/>
                    <a:pt x="19" y="10"/>
                  </a:cubicBezTo>
                  <a:cubicBezTo>
                    <a:pt x="18" y="10"/>
                    <a:pt x="18" y="11"/>
                    <a:pt x="18" y="11"/>
                  </a:cubicBezTo>
                  <a:lnTo>
                    <a:pt x="24" y="11"/>
                  </a:lnTo>
                  <a:close/>
                  <a:moveTo>
                    <a:pt x="32" y="13"/>
                  </a:moveTo>
                  <a:lnTo>
                    <a:pt x="35" y="1"/>
                  </a:lnTo>
                  <a:lnTo>
                    <a:pt x="37" y="1"/>
                  </a:lnTo>
                  <a:lnTo>
                    <a:pt x="33" y="13"/>
                  </a:lnTo>
                  <a:lnTo>
                    <a:pt x="32" y="13"/>
                  </a:lnTo>
                  <a:close/>
                  <a:moveTo>
                    <a:pt x="53" y="14"/>
                  </a:moveTo>
                  <a:lnTo>
                    <a:pt x="53" y="11"/>
                  </a:lnTo>
                  <a:lnTo>
                    <a:pt x="48" y="11"/>
                  </a:lnTo>
                  <a:lnTo>
                    <a:pt x="48" y="10"/>
                  </a:lnTo>
                  <a:lnTo>
                    <a:pt x="54" y="2"/>
                  </a:lnTo>
                  <a:lnTo>
                    <a:pt x="55" y="2"/>
                  </a:lnTo>
                  <a:lnTo>
                    <a:pt x="54" y="10"/>
                  </a:lnTo>
                  <a:lnTo>
                    <a:pt x="56" y="10"/>
                  </a:lnTo>
                  <a:lnTo>
                    <a:pt x="56" y="11"/>
                  </a:lnTo>
                  <a:lnTo>
                    <a:pt x="54" y="11"/>
                  </a:lnTo>
                  <a:lnTo>
                    <a:pt x="54" y="14"/>
                  </a:lnTo>
                  <a:lnTo>
                    <a:pt x="53" y="14"/>
                  </a:lnTo>
                  <a:close/>
                  <a:moveTo>
                    <a:pt x="53" y="10"/>
                  </a:moveTo>
                  <a:lnTo>
                    <a:pt x="53" y="5"/>
                  </a:lnTo>
                  <a:lnTo>
                    <a:pt x="49" y="10"/>
                  </a:lnTo>
                  <a:lnTo>
                    <a:pt x="53" y="10"/>
                  </a:lnTo>
                  <a:close/>
                  <a:moveTo>
                    <a:pt x="64" y="9"/>
                  </a:moveTo>
                  <a:cubicBezTo>
                    <a:pt x="65" y="7"/>
                    <a:pt x="65" y="6"/>
                    <a:pt x="65" y="5"/>
                  </a:cubicBezTo>
                  <a:cubicBezTo>
                    <a:pt x="65" y="5"/>
                    <a:pt x="66" y="4"/>
                    <a:pt x="66" y="4"/>
                  </a:cubicBezTo>
                  <a:cubicBezTo>
                    <a:pt x="67" y="3"/>
                    <a:pt x="68" y="3"/>
                    <a:pt x="68" y="3"/>
                  </a:cubicBezTo>
                  <a:cubicBezTo>
                    <a:pt x="69" y="3"/>
                    <a:pt x="70" y="3"/>
                    <a:pt x="70" y="3"/>
                  </a:cubicBezTo>
                  <a:cubicBezTo>
                    <a:pt x="71" y="4"/>
                    <a:pt x="71" y="4"/>
                    <a:pt x="71" y="5"/>
                  </a:cubicBezTo>
                  <a:cubicBezTo>
                    <a:pt x="71" y="5"/>
                    <a:pt x="72" y="6"/>
                    <a:pt x="72" y="6"/>
                  </a:cubicBezTo>
                  <a:cubicBezTo>
                    <a:pt x="72" y="7"/>
                    <a:pt x="72" y="8"/>
                    <a:pt x="72" y="9"/>
                  </a:cubicBezTo>
                  <a:cubicBezTo>
                    <a:pt x="72" y="10"/>
                    <a:pt x="72" y="11"/>
                    <a:pt x="71" y="12"/>
                  </a:cubicBezTo>
                  <a:cubicBezTo>
                    <a:pt x="71" y="13"/>
                    <a:pt x="71" y="14"/>
                    <a:pt x="70" y="14"/>
                  </a:cubicBezTo>
                  <a:cubicBezTo>
                    <a:pt x="69" y="15"/>
                    <a:pt x="69" y="15"/>
                    <a:pt x="68" y="15"/>
                  </a:cubicBezTo>
                  <a:cubicBezTo>
                    <a:pt x="67" y="15"/>
                    <a:pt x="66" y="14"/>
                    <a:pt x="65" y="13"/>
                  </a:cubicBezTo>
                  <a:cubicBezTo>
                    <a:pt x="65" y="12"/>
                    <a:pt x="64" y="11"/>
                    <a:pt x="64" y="9"/>
                  </a:cubicBezTo>
                  <a:close/>
                  <a:moveTo>
                    <a:pt x="66" y="9"/>
                  </a:moveTo>
                  <a:cubicBezTo>
                    <a:pt x="66" y="11"/>
                    <a:pt x="66" y="12"/>
                    <a:pt x="66" y="13"/>
                  </a:cubicBezTo>
                  <a:cubicBezTo>
                    <a:pt x="67" y="13"/>
                    <a:pt x="67" y="13"/>
                    <a:pt x="68" y="14"/>
                  </a:cubicBezTo>
                  <a:cubicBezTo>
                    <a:pt x="69" y="14"/>
                    <a:pt x="69" y="13"/>
                    <a:pt x="70" y="13"/>
                  </a:cubicBezTo>
                  <a:cubicBezTo>
                    <a:pt x="70" y="12"/>
                    <a:pt x="70" y="11"/>
                    <a:pt x="70" y="9"/>
                  </a:cubicBezTo>
                  <a:cubicBezTo>
                    <a:pt x="71" y="7"/>
                    <a:pt x="70" y="6"/>
                    <a:pt x="70" y="5"/>
                  </a:cubicBezTo>
                  <a:cubicBezTo>
                    <a:pt x="70" y="5"/>
                    <a:pt x="69" y="4"/>
                    <a:pt x="68" y="4"/>
                  </a:cubicBezTo>
                  <a:cubicBezTo>
                    <a:pt x="68" y="4"/>
                    <a:pt x="67" y="4"/>
                    <a:pt x="67" y="5"/>
                  </a:cubicBezTo>
                  <a:cubicBezTo>
                    <a:pt x="66" y="6"/>
                    <a:pt x="66" y="7"/>
                    <a:pt x="66" y="9"/>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151" name="Rectangle 71"/>
            <p:cNvSpPr>
              <a:spLocks noChangeArrowheads="1"/>
            </p:cNvSpPr>
            <p:nvPr/>
          </p:nvSpPr>
          <p:spPr bwMode="auto">
            <a:xfrm>
              <a:off x="2685" y="1345"/>
              <a:ext cx="5" cy="1"/>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430152" name="Freeform 72"/>
            <p:cNvSpPr>
              <a:spLocks noEditPoints="1"/>
            </p:cNvSpPr>
            <p:nvPr/>
          </p:nvSpPr>
          <p:spPr bwMode="auto">
            <a:xfrm>
              <a:off x="2695" y="1342"/>
              <a:ext cx="48" cy="9"/>
            </a:xfrm>
            <a:custGeom>
              <a:avLst/>
              <a:gdLst/>
              <a:ahLst/>
              <a:cxnLst>
                <a:cxn ang="0">
                  <a:pos x="2" y="3"/>
                </a:cxn>
                <a:cxn ang="0">
                  <a:pos x="0" y="3"/>
                </a:cxn>
                <a:cxn ang="0">
                  <a:pos x="4" y="0"/>
                </a:cxn>
                <a:cxn ang="0">
                  <a:pos x="22" y="12"/>
                </a:cxn>
                <a:cxn ang="0">
                  <a:pos x="15" y="10"/>
                </a:cxn>
                <a:cxn ang="0">
                  <a:pos x="20" y="4"/>
                </a:cxn>
                <a:cxn ang="0">
                  <a:pos x="17" y="3"/>
                </a:cxn>
                <a:cxn ang="0">
                  <a:pos x="16" y="2"/>
                </a:cxn>
                <a:cxn ang="0">
                  <a:pos x="22" y="4"/>
                </a:cxn>
                <a:cxn ang="0">
                  <a:pos x="18" y="9"/>
                </a:cxn>
                <a:cxn ang="0">
                  <a:pos x="22" y="11"/>
                </a:cxn>
                <a:cxn ang="0">
                  <a:pos x="32" y="2"/>
                </a:cxn>
                <a:cxn ang="0">
                  <a:pos x="37" y="3"/>
                </a:cxn>
                <a:cxn ang="0">
                  <a:pos x="37" y="11"/>
                </a:cxn>
                <a:cxn ang="0">
                  <a:pos x="31" y="12"/>
                </a:cxn>
                <a:cxn ang="0">
                  <a:pos x="32" y="11"/>
                </a:cxn>
                <a:cxn ang="0">
                  <a:pos x="36" y="7"/>
                </a:cxn>
                <a:cxn ang="0">
                  <a:pos x="33" y="3"/>
                </a:cxn>
                <a:cxn ang="0">
                  <a:pos x="47" y="14"/>
                </a:cxn>
                <a:cxn ang="0">
                  <a:pos x="50" y="2"/>
                </a:cxn>
                <a:cxn ang="0">
                  <a:pos x="49" y="7"/>
                </a:cxn>
                <a:cxn ang="0">
                  <a:pos x="49" y="17"/>
                </a:cxn>
                <a:cxn ang="0">
                  <a:pos x="48" y="2"/>
                </a:cxn>
                <a:cxn ang="0">
                  <a:pos x="53" y="6"/>
                </a:cxn>
                <a:cxn ang="0">
                  <a:pos x="52" y="14"/>
                </a:cxn>
                <a:cxn ang="0">
                  <a:pos x="48" y="14"/>
                </a:cxn>
                <a:cxn ang="0">
                  <a:pos x="64" y="7"/>
                </a:cxn>
                <a:cxn ang="0">
                  <a:pos x="70" y="10"/>
                </a:cxn>
                <a:cxn ang="0">
                  <a:pos x="66" y="15"/>
                </a:cxn>
                <a:cxn ang="0">
                  <a:pos x="64" y="10"/>
                </a:cxn>
                <a:cxn ang="0">
                  <a:pos x="68" y="13"/>
                </a:cxn>
                <a:cxn ang="0">
                  <a:pos x="66" y="7"/>
                </a:cxn>
                <a:cxn ang="0">
                  <a:pos x="62" y="14"/>
                </a:cxn>
                <a:cxn ang="0">
                  <a:pos x="64" y="7"/>
                </a:cxn>
                <a:cxn ang="0">
                  <a:pos x="67" y="6"/>
                </a:cxn>
                <a:cxn ang="0">
                  <a:pos x="65" y="8"/>
                </a:cxn>
                <a:cxn ang="0">
                  <a:pos x="64" y="14"/>
                </a:cxn>
                <a:cxn ang="0">
                  <a:pos x="82" y="15"/>
                </a:cxn>
                <a:cxn ang="0">
                  <a:pos x="79" y="14"/>
                </a:cxn>
                <a:cxn ang="0">
                  <a:pos x="78" y="8"/>
                </a:cxn>
                <a:cxn ang="0">
                  <a:pos x="79" y="5"/>
                </a:cxn>
                <a:cxn ang="0">
                  <a:pos x="82" y="7"/>
                </a:cxn>
                <a:cxn ang="0">
                  <a:pos x="80" y="13"/>
                </a:cxn>
                <a:cxn ang="0">
                  <a:pos x="81" y="14"/>
                </a:cxn>
              </a:cxnLst>
              <a:rect l="0" t="0" r="r" b="b"/>
              <a:pathLst>
                <a:path w="82" h="17">
                  <a:moveTo>
                    <a:pt x="3" y="12"/>
                  </a:moveTo>
                  <a:lnTo>
                    <a:pt x="2" y="12"/>
                  </a:lnTo>
                  <a:lnTo>
                    <a:pt x="2" y="3"/>
                  </a:lnTo>
                  <a:cubicBezTo>
                    <a:pt x="2" y="3"/>
                    <a:pt x="2" y="3"/>
                    <a:pt x="1" y="4"/>
                  </a:cubicBezTo>
                  <a:cubicBezTo>
                    <a:pt x="1" y="4"/>
                    <a:pt x="0" y="4"/>
                    <a:pt x="0" y="4"/>
                  </a:cubicBezTo>
                  <a:lnTo>
                    <a:pt x="0" y="3"/>
                  </a:lnTo>
                  <a:cubicBezTo>
                    <a:pt x="0" y="3"/>
                    <a:pt x="1" y="2"/>
                    <a:pt x="2" y="2"/>
                  </a:cubicBezTo>
                  <a:cubicBezTo>
                    <a:pt x="2" y="1"/>
                    <a:pt x="3" y="1"/>
                    <a:pt x="3" y="0"/>
                  </a:cubicBezTo>
                  <a:lnTo>
                    <a:pt x="4" y="0"/>
                  </a:lnTo>
                  <a:lnTo>
                    <a:pt x="3" y="12"/>
                  </a:lnTo>
                  <a:close/>
                  <a:moveTo>
                    <a:pt x="22" y="11"/>
                  </a:moveTo>
                  <a:lnTo>
                    <a:pt x="22" y="12"/>
                  </a:lnTo>
                  <a:lnTo>
                    <a:pt x="14" y="12"/>
                  </a:lnTo>
                  <a:cubicBezTo>
                    <a:pt x="14" y="12"/>
                    <a:pt x="14" y="11"/>
                    <a:pt x="14" y="11"/>
                  </a:cubicBezTo>
                  <a:cubicBezTo>
                    <a:pt x="14" y="11"/>
                    <a:pt x="15" y="10"/>
                    <a:pt x="15" y="10"/>
                  </a:cubicBezTo>
                  <a:cubicBezTo>
                    <a:pt x="16" y="9"/>
                    <a:pt x="16" y="9"/>
                    <a:pt x="17" y="8"/>
                  </a:cubicBezTo>
                  <a:cubicBezTo>
                    <a:pt x="18" y="7"/>
                    <a:pt x="19" y="6"/>
                    <a:pt x="20" y="6"/>
                  </a:cubicBezTo>
                  <a:cubicBezTo>
                    <a:pt x="20" y="5"/>
                    <a:pt x="20" y="5"/>
                    <a:pt x="20" y="4"/>
                  </a:cubicBezTo>
                  <a:cubicBezTo>
                    <a:pt x="20" y="4"/>
                    <a:pt x="20" y="3"/>
                    <a:pt x="20" y="3"/>
                  </a:cubicBezTo>
                  <a:cubicBezTo>
                    <a:pt x="20" y="2"/>
                    <a:pt x="19" y="2"/>
                    <a:pt x="18" y="2"/>
                  </a:cubicBezTo>
                  <a:cubicBezTo>
                    <a:pt x="18" y="2"/>
                    <a:pt x="17" y="2"/>
                    <a:pt x="17" y="3"/>
                  </a:cubicBezTo>
                  <a:cubicBezTo>
                    <a:pt x="16" y="3"/>
                    <a:pt x="16" y="3"/>
                    <a:pt x="16" y="4"/>
                  </a:cubicBezTo>
                  <a:lnTo>
                    <a:pt x="15" y="4"/>
                  </a:lnTo>
                  <a:cubicBezTo>
                    <a:pt x="15" y="3"/>
                    <a:pt x="15" y="2"/>
                    <a:pt x="16" y="2"/>
                  </a:cubicBezTo>
                  <a:cubicBezTo>
                    <a:pt x="17" y="1"/>
                    <a:pt x="17" y="1"/>
                    <a:pt x="18" y="1"/>
                  </a:cubicBezTo>
                  <a:cubicBezTo>
                    <a:pt x="20" y="1"/>
                    <a:pt x="20" y="1"/>
                    <a:pt x="21" y="2"/>
                  </a:cubicBezTo>
                  <a:cubicBezTo>
                    <a:pt x="22" y="2"/>
                    <a:pt x="22" y="3"/>
                    <a:pt x="22" y="4"/>
                  </a:cubicBezTo>
                  <a:cubicBezTo>
                    <a:pt x="22" y="5"/>
                    <a:pt x="22" y="5"/>
                    <a:pt x="22" y="5"/>
                  </a:cubicBezTo>
                  <a:cubicBezTo>
                    <a:pt x="21" y="6"/>
                    <a:pt x="21" y="6"/>
                    <a:pt x="21" y="7"/>
                  </a:cubicBezTo>
                  <a:cubicBezTo>
                    <a:pt x="20" y="7"/>
                    <a:pt x="19" y="8"/>
                    <a:pt x="18" y="9"/>
                  </a:cubicBezTo>
                  <a:cubicBezTo>
                    <a:pt x="17" y="9"/>
                    <a:pt x="17" y="10"/>
                    <a:pt x="17" y="10"/>
                  </a:cubicBezTo>
                  <a:cubicBezTo>
                    <a:pt x="16" y="10"/>
                    <a:pt x="16" y="11"/>
                    <a:pt x="16" y="11"/>
                  </a:cubicBezTo>
                  <a:lnTo>
                    <a:pt x="22" y="11"/>
                  </a:lnTo>
                  <a:close/>
                  <a:moveTo>
                    <a:pt x="30" y="7"/>
                  </a:moveTo>
                  <a:cubicBezTo>
                    <a:pt x="30" y="6"/>
                    <a:pt x="31" y="5"/>
                    <a:pt x="31" y="4"/>
                  </a:cubicBezTo>
                  <a:cubicBezTo>
                    <a:pt x="31" y="3"/>
                    <a:pt x="32" y="3"/>
                    <a:pt x="32" y="2"/>
                  </a:cubicBezTo>
                  <a:cubicBezTo>
                    <a:pt x="33" y="2"/>
                    <a:pt x="34" y="1"/>
                    <a:pt x="34" y="2"/>
                  </a:cubicBezTo>
                  <a:cubicBezTo>
                    <a:pt x="35" y="2"/>
                    <a:pt x="36" y="2"/>
                    <a:pt x="36" y="2"/>
                  </a:cubicBezTo>
                  <a:cubicBezTo>
                    <a:pt x="36" y="2"/>
                    <a:pt x="37" y="3"/>
                    <a:pt x="37" y="3"/>
                  </a:cubicBezTo>
                  <a:cubicBezTo>
                    <a:pt x="37" y="4"/>
                    <a:pt x="38" y="4"/>
                    <a:pt x="38" y="5"/>
                  </a:cubicBezTo>
                  <a:cubicBezTo>
                    <a:pt x="38" y="5"/>
                    <a:pt x="38" y="6"/>
                    <a:pt x="38" y="8"/>
                  </a:cubicBezTo>
                  <a:cubicBezTo>
                    <a:pt x="38" y="9"/>
                    <a:pt x="38" y="10"/>
                    <a:pt x="37" y="11"/>
                  </a:cubicBezTo>
                  <a:cubicBezTo>
                    <a:pt x="37" y="12"/>
                    <a:pt x="37" y="12"/>
                    <a:pt x="36" y="13"/>
                  </a:cubicBezTo>
                  <a:cubicBezTo>
                    <a:pt x="35" y="13"/>
                    <a:pt x="35" y="13"/>
                    <a:pt x="34" y="13"/>
                  </a:cubicBezTo>
                  <a:cubicBezTo>
                    <a:pt x="33" y="13"/>
                    <a:pt x="32" y="13"/>
                    <a:pt x="31" y="12"/>
                  </a:cubicBezTo>
                  <a:cubicBezTo>
                    <a:pt x="31" y="11"/>
                    <a:pt x="30" y="9"/>
                    <a:pt x="30" y="7"/>
                  </a:cubicBezTo>
                  <a:close/>
                  <a:moveTo>
                    <a:pt x="32" y="7"/>
                  </a:moveTo>
                  <a:cubicBezTo>
                    <a:pt x="32" y="9"/>
                    <a:pt x="32" y="10"/>
                    <a:pt x="32" y="11"/>
                  </a:cubicBezTo>
                  <a:cubicBezTo>
                    <a:pt x="33" y="12"/>
                    <a:pt x="33" y="12"/>
                    <a:pt x="34" y="12"/>
                  </a:cubicBezTo>
                  <a:cubicBezTo>
                    <a:pt x="35" y="12"/>
                    <a:pt x="35" y="12"/>
                    <a:pt x="36" y="11"/>
                  </a:cubicBezTo>
                  <a:cubicBezTo>
                    <a:pt x="36" y="11"/>
                    <a:pt x="36" y="9"/>
                    <a:pt x="36" y="7"/>
                  </a:cubicBezTo>
                  <a:cubicBezTo>
                    <a:pt x="37" y="6"/>
                    <a:pt x="36" y="4"/>
                    <a:pt x="36" y="4"/>
                  </a:cubicBezTo>
                  <a:cubicBezTo>
                    <a:pt x="36" y="3"/>
                    <a:pt x="35" y="3"/>
                    <a:pt x="34" y="3"/>
                  </a:cubicBezTo>
                  <a:cubicBezTo>
                    <a:pt x="34" y="3"/>
                    <a:pt x="33" y="3"/>
                    <a:pt x="33" y="3"/>
                  </a:cubicBezTo>
                  <a:cubicBezTo>
                    <a:pt x="32" y="4"/>
                    <a:pt x="32" y="5"/>
                    <a:pt x="32" y="7"/>
                  </a:cubicBezTo>
                  <a:close/>
                  <a:moveTo>
                    <a:pt x="49" y="17"/>
                  </a:moveTo>
                  <a:cubicBezTo>
                    <a:pt x="48" y="16"/>
                    <a:pt x="48" y="15"/>
                    <a:pt x="47" y="14"/>
                  </a:cubicBezTo>
                  <a:cubicBezTo>
                    <a:pt x="47" y="12"/>
                    <a:pt x="47" y="11"/>
                    <a:pt x="47" y="9"/>
                  </a:cubicBezTo>
                  <a:cubicBezTo>
                    <a:pt x="47" y="8"/>
                    <a:pt x="47" y="7"/>
                    <a:pt x="47" y="6"/>
                  </a:cubicBezTo>
                  <a:cubicBezTo>
                    <a:pt x="48" y="5"/>
                    <a:pt x="49" y="3"/>
                    <a:pt x="50" y="2"/>
                  </a:cubicBezTo>
                  <a:lnTo>
                    <a:pt x="51" y="2"/>
                  </a:lnTo>
                  <a:cubicBezTo>
                    <a:pt x="50" y="3"/>
                    <a:pt x="50" y="4"/>
                    <a:pt x="49" y="4"/>
                  </a:cubicBezTo>
                  <a:cubicBezTo>
                    <a:pt x="49" y="5"/>
                    <a:pt x="49" y="6"/>
                    <a:pt x="49" y="7"/>
                  </a:cubicBezTo>
                  <a:cubicBezTo>
                    <a:pt x="48" y="8"/>
                    <a:pt x="48" y="9"/>
                    <a:pt x="48" y="9"/>
                  </a:cubicBezTo>
                  <a:cubicBezTo>
                    <a:pt x="48" y="12"/>
                    <a:pt x="49" y="15"/>
                    <a:pt x="50" y="17"/>
                  </a:cubicBezTo>
                  <a:lnTo>
                    <a:pt x="49" y="17"/>
                  </a:lnTo>
                  <a:close/>
                  <a:moveTo>
                    <a:pt x="47" y="14"/>
                  </a:moveTo>
                  <a:lnTo>
                    <a:pt x="47" y="2"/>
                  </a:lnTo>
                  <a:lnTo>
                    <a:pt x="48" y="2"/>
                  </a:lnTo>
                  <a:lnTo>
                    <a:pt x="48" y="9"/>
                  </a:lnTo>
                  <a:lnTo>
                    <a:pt x="52" y="5"/>
                  </a:lnTo>
                  <a:lnTo>
                    <a:pt x="53" y="6"/>
                  </a:lnTo>
                  <a:lnTo>
                    <a:pt x="50" y="9"/>
                  </a:lnTo>
                  <a:lnTo>
                    <a:pt x="53" y="14"/>
                  </a:lnTo>
                  <a:lnTo>
                    <a:pt x="52" y="14"/>
                  </a:lnTo>
                  <a:lnTo>
                    <a:pt x="49" y="9"/>
                  </a:lnTo>
                  <a:lnTo>
                    <a:pt x="48" y="10"/>
                  </a:lnTo>
                  <a:lnTo>
                    <a:pt x="48" y="14"/>
                  </a:lnTo>
                  <a:lnTo>
                    <a:pt x="47" y="14"/>
                  </a:lnTo>
                  <a:close/>
                  <a:moveTo>
                    <a:pt x="62" y="10"/>
                  </a:moveTo>
                  <a:cubicBezTo>
                    <a:pt x="62" y="9"/>
                    <a:pt x="63" y="7"/>
                    <a:pt x="64" y="7"/>
                  </a:cubicBezTo>
                  <a:cubicBezTo>
                    <a:pt x="64" y="6"/>
                    <a:pt x="65" y="6"/>
                    <a:pt x="66" y="6"/>
                  </a:cubicBezTo>
                  <a:cubicBezTo>
                    <a:pt x="67" y="6"/>
                    <a:pt x="68" y="6"/>
                    <a:pt x="69" y="7"/>
                  </a:cubicBezTo>
                  <a:cubicBezTo>
                    <a:pt x="70" y="8"/>
                    <a:pt x="70" y="9"/>
                    <a:pt x="70" y="10"/>
                  </a:cubicBezTo>
                  <a:cubicBezTo>
                    <a:pt x="70" y="11"/>
                    <a:pt x="70" y="12"/>
                    <a:pt x="69" y="13"/>
                  </a:cubicBezTo>
                  <a:cubicBezTo>
                    <a:pt x="69" y="13"/>
                    <a:pt x="69" y="14"/>
                    <a:pt x="68" y="14"/>
                  </a:cubicBezTo>
                  <a:cubicBezTo>
                    <a:pt x="67" y="15"/>
                    <a:pt x="67" y="15"/>
                    <a:pt x="66" y="15"/>
                  </a:cubicBezTo>
                  <a:cubicBezTo>
                    <a:pt x="65" y="15"/>
                    <a:pt x="64" y="14"/>
                    <a:pt x="63" y="13"/>
                  </a:cubicBezTo>
                  <a:cubicBezTo>
                    <a:pt x="62" y="13"/>
                    <a:pt x="62" y="12"/>
                    <a:pt x="62" y="10"/>
                  </a:cubicBezTo>
                  <a:close/>
                  <a:moveTo>
                    <a:pt x="64" y="10"/>
                  </a:moveTo>
                  <a:cubicBezTo>
                    <a:pt x="64" y="11"/>
                    <a:pt x="64" y="12"/>
                    <a:pt x="64" y="13"/>
                  </a:cubicBezTo>
                  <a:cubicBezTo>
                    <a:pt x="65" y="13"/>
                    <a:pt x="65" y="13"/>
                    <a:pt x="66" y="13"/>
                  </a:cubicBezTo>
                  <a:cubicBezTo>
                    <a:pt x="67" y="13"/>
                    <a:pt x="67" y="13"/>
                    <a:pt x="68" y="13"/>
                  </a:cubicBezTo>
                  <a:cubicBezTo>
                    <a:pt x="68" y="12"/>
                    <a:pt x="68" y="11"/>
                    <a:pt x="68" y="10"/>
                  </a:cubicBezTo>
                  <a:cubicBezTo>
                    <a:pt x="69" y="9"/>
                    <a:pt x="68" y="9"/>
                    <a:pt x="68" y="8"/>
                  </a:cubicBezTo>
                  <a:cubicBezTo>
                    <a:pt x="67" y="7"/>
                    <a:pt x="67" y="7"/>
                    <a:pt x="66" y="7"/>
                  </a:cubicBezTo>
                  <a:cubicBezTo>
                    <a:pt x="65" y="7"/>
                    <a:pt x="65" y="7"/>
                    <a:pt x="64" y="8"/>
                  </a:cubicBezTo>
                  <a:cubicBezTo>
                    <a:pt x="64" y="8"/>
                    <a:pt x="64" y="9"/>
                    <a:pt x="64" y="10"/>
                  </a:cubicBezTo>
                  <a:close/>
                  <a:moveTo>
                    <a:pt x="62" y="14"/>
                  </a:moveTo>
                  <a:lnTo>
                    <a:pt x="63" y="6"/>
                  </a:lnTo>
                  <a:lnTo>
                    <a:pt x="64" y="6"/>
                  </a:lnTo>
                  <a:lnTo>
                    <a:pt x="64" y="7"/>
                  </a:lnTo>
                  <a:cubicBezTo>
                    <a:pt x="64" y="7"/>
                    <a:pt x="65" y="6"/>
                    <a:pt x="65" y="6"/>
                  </a:cubicBezTo>
                  <a:cubicBezTo>
                    <a:pt x="65" y="6"/>
                    <a:pt x="66" y="6"/>
                    <a:pt x="66" y="6"/>
                  </a:cubicBezTo>
                  <a:cubicBezTo>
                    <a:pt x="66" y="6"/>
                    <a:pt x="67" y="6"/>
                    <a:pt x="67" y="6"/>
                  </a:cubicBezTo>
                  <a:lnTo>
                    <a:pt x="67" y="8"/>
                  </a:lnTo>
                  <a:cubicBezTo>
                    <a:pt x="66" y="8"/>
                    <a:pt x="66" y="7"/>
                    <a:pt x="66" y="7"/>
                  </a:cubicBezTo>
                  <a:cubicBezTo>
                    <a:pt x="65" y="7"/>
                    <a:pt x="65" y="7"/>
                    <a:pt x="65" y="8"/>
                  </a:cubicBezTo>
                  <a:cubicBezTo>
                    <a:pt x="65" y="8"/>
                    <a:pt x="65" y="8"/>
                    <a:pt x="64" y="8"/>
                  </a:cubicBezTo>
                  <a:cubicBezTo>
                    <a:pt x="64" y="9"/>
                    <a:pt x="64" y="9"/>
                    <a:pt x="64" y="10"/>
                  </a:cubicBezTo>
                  <a:lnTo>
                    <a:pt x="64" y="14"/>
                  </a:lnTo>
                  <a:lnTo>
                    <a:pt x="62" y="14"/>
                  </a:lnTo>
                  <a:close/>
                  <a:moveTo>
                    <a:pt x="82" y="14"/>
                  </a:moveTo>
                  <a:lnTo>
                    <a:pt x="82" y="15"/>
                  </a:lnTo>
                  <a:cubicBezTo>
                    <a:pt x="81" y="15"/>
                    <a:pt x="81" y="15"/>
                    <a:pt x="81" y="15"/>
                  </a:cubicBezTo>
                  <a:cubicBezTo>
                    <a:pt x="80" y="15"/>
                    <a:pt x="80" y="15"/>
                    <a:pt x="80" y="15"/>
                  </a:cubicBezTo>
                  <a:cubicBezTo>
                    <a:pt x="79" y="15"/>
                    <a:pt x="79" y="15"/>
                    <a:pt x="79" y="14"/>
                  </a:cubicBezTo>
                  <a:cubicBezTo>
                    <a:pt x="79" y="14"/>
                    <a:pt x="79" y="13"/>
                    <a:pt x="79" y="13"/>
                  </a:cubicBezTo>
                  <a:lnTo>
                    <a:pt x="79" y="8"/>
                  </a:lnTo>
                  <a:lnTo>
                    <a:pt x="78" y="8"/>
                  </a:lnTo>
                  <a:lnTo>
                    <a:pt x="78" y="7"/>
                  </a:lnTo>
                  <a:lnTo>
                    <a:pt x="79" y="7"/>
                  </a:lnTo>
                  <a:lnTo>
                    <a:pt x="79" y="5"/>
                  </a:lnTo>
                  <a:lnTo>
                    <a:pt x="81" y="4"/>
                  </a:lnTo>
                  <a:lnTo>
                    <a:pt x="81" y="7"/>
                  </a:lnTo>
                  <a:lnTo>
                    <a:pt x="82" y="7"/>
                  </a:lnTo>
                  <a:lnTo>
                    <a:pt x="82" y="8"/>
                  </a:lnTo>
                  <a:lnTo>
                    <a:pt x="80" y="8"/>
                  </a:lnTo>
                  <a:lnTo>
                    <a:pt x="80" y="13"/>
                  </a:lnTo>
                  <a:cubicBezTo>
                    <a:pt x="80" y="13"/>
                    <a:pt x="80" y="13"/>
                    <a:pt x="80" y="13"/>
                  </a:cubicBezTo>
                  <a:cubicBezTo>
                    <a:pt x="80" y="14"/>
                    <a:pt x="80" y="14"/>
                    <a:pt x="81" y="14"/>
                  </a:cubicBezTo>
                  <a:cubicBezTo>
                    <a:pt x="81" y="14"/>
                    <a:pt x="81" y="14"/>
                    <a:pt x="81" y="14"/>
                  </a:cubicBezTo>
                  <a:cubicBezTo>
                    <a:pt x="81" y="14"/>
                    <a:pt x="81" y="14"/>
                    <a:pt x="82" y="14"/>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153" name="Freeform 73"/>
            <p:cNvSpPr>
              <a:spLocks noEditPoints="1"/>
            </p:cNvSpPr>
            <p:nvPr/>
          </p:nvSpPr>
          <p:spPr bwMode="auto">
            <a:xfrm>
              <a:off x="2629" y="1358"/>
              <a:ext cx="86" cy="10"/>
            </a:xfrm>
            <a:custGeom>
              <a:avLst/>
              <a:gdLst/>
              <a:ahLst/>
              <a:cxnLst>
                <a:cxn ang="0">
                  <a:pos x="2" y="2"/>
                </a:cxn>
                <a:cxn ang="0">
                  <a:pos x="5" y="3"/>
                </a:cxn>
                <a:cxn ang="0">
                  <a:pos x="2" y="5"/>
                </a:cxn>
                <a:cxn ang="0">
                  <a:pos x="17" y="3"/>
                </a:cxn>
                <a:cxn ang="0">
                  <a:pos x="23" y="9"/>
                </a:cxn>
                <a:cxn ang="0">
                  <a:pos x="16" y="6"/>
                </a:cxn>
                <a:cxn ang="0">
                  <a:pos x="21" y="9"/>
                </a:cxn>
                <a:cxn ang="0">
                  <a:pos x="18" y="4"/>
                </a:cxn>
                <a:cxn ang="0">
                  <a:pos x="34" y="11"/>
                </a:cxn>
                <a:cxn ang="0">
                  <a:pos x="33" y="4"/>
                </a:cxn>
                <a:cxn ang="0">
                  <a:pos x="33" y="1"/>
                </a:cxn>
                <a:cxn ang="0">
                  <a:pos x="36" y="4"/>
                </a:cxn>
                <a:cxn ang="0">
                  <a:pos x="34" y="10"/>
                </a:cxn>
                <a:cxn ang="0">
                  <a:pos x="49" y="4"/>
                </a:cxn>
                <a:cxn ang="0">
                  <a:pos x="55" y="10"/>
                </a:cxn>
                <a:cxn ang="0">
                  <a:pos x="48" y="7"/>
                </a:cxn>
                <a:cxn ang="0">
                  <a:pos x="53" y="10"/>
                </a:cxn>
                <a:cxn ang="0">
                  <a:pos x="50" y="5"/>
                </a:cxn>
                <a:cxn ang="0">
                  <a:pos x="66" y="4"/>
                </a:cxn>
                <a:cxn ang="0">
                  <a:pos x="69" y="4"/>
                </a:cxn>
                <a:cxn ang="0">
                  <a:pos x="66" y="6"/>
                </a:cxn>
                <a:cxn ang="0">
                  <a:pos x="79" y="13"/>
                </a:cxn>
                <a:cxn ang="0">
                  <a:pos x="79" y="13"/>
                </a:cxn>
                <a:cxn ang="0">
                  <a:pos x="99" y="13"/>
                </a:cxn>
                <a:cxn ang="0">
                  <a:pos x="99" y="10"/>
                </a:cxn>
                <a:cxn ang="0">
                  <a:pos x="96" y="7"/>
                </a:cxn>
                <a:cxn ang="0">
                  <a:pos x="101" y="6"/>
                </a:cxn>
                <a:cxn ang="0">
                  <a:pos x="101" y="7"/>
                </a:cxn>
                <a:cxn ang="0">
                  <a:pos x="98" y="8"/>
                </a:cxn>
                <a:cxn ang="0">
                  <a:pos x="102" y="10"/>
                </a:cxn>
                <a:cxn ang="0">
                  <a:pos x="99" y="14"/>
                </a:cxn>
                <a:cxn ang="0">
                  <a:pos x="115" y="15"/>
                </a:cxn>
                <a:cxn ang="0">
                  <a:pos x="113" y="12"/>
                </a:cxn>
                <a:cxn ang="0">
                  <a:pos x="113" y="6"/>
                </a:cxn>
                <a:cxn ang="0">
                  <a:pos x="116" y="6"/>
                </a:cxn>
                <a:cxn ang="0">
                  <a:pos x="114" y="13"/>
                </a:cxn>
                <a:cxn ang="0">
                  <a:pos x="118" y="12"/>
                </a:cxn>
                <a:cxn ang="0">
                  <a:pos x="113" y="14"/>
                </a:cxn>
                <a:cxn ang="0">
                  <a:pos x="119" y="7"/>
                </a:cxn>
                <a:cxn ang="0">
                  <a:pos x="114" y="13"/>
                </a:cxn>
                <a:cxn ang="0">
                  <a:pos x="113" y="10"/>
                </a:cxn>
                <a:cxn ang="0">
                  <a:pos x="114" y="8"/>
                </a:cxn>
                <a:cxn ang="0">
                  <a:pos x="130" y="15"/>
                </a:cxn>
                <a:cxn ang="0">
                  <a:pos x="129" y="8"/>
                </a:cxn>
                <a:cxn ang="0">
                  <a:pos x="129" y="5"/>
                </a:cxn>
                <a:cxn ang="0">
                  <a:pos x="132" y="8"/>
                </a:cxn>
                <a:cxn ang="0">
                  <a:pos x="130" y="14"/>
                </a:cxn>
                <a:cxn ang="0">
                  <a:pos x="129" y="8"/>
                </a:cxn>
                <a:cxn ang="0">
                  <a:pos x="135" y="14"/>
                </a:cxn>
                <a:cxn ang="0">
                  <a:pos x="128" y="11"/>
                </a:cxn>
                <a:cxn ang="0">
                  <a:pos x="133" y="14"/>
                </a:cxn>
                <a:cxn ang="0">
                  <a:pos x="130" y="9"/>
                </a:cxn>
                <a:cxn ang="0">
                  <a:pos x="146" y="8"/>
                </a:cxn>
                <a:cxn ang="0">
                  <a:pos x="149" y="8"/>
                </a:cxn>
                <a:cxn ang="0">
                  <a:pos x="146" y="10"/>
                </a:cxn>
              </a:cxnLst>
              <a:rect l="0" t="0" r="r" b="b"/>
              <a:pathLst>
                <a:path w="149" h="16">
                  <a:moveTo>
                    <a:pt x="0" y="9"/>
                  </a:moveTo>
                  <a:lnTo>
                    <a:pt x="1" y="1"/>
                  </a:lnTo>
                  <a:lnTo>
                    <a:pt x="2" y="1"/>
                  </a:lnTo>
                  <a:lnTo>
                    <a:pt x="2" y="2"/>
                  </a:lnTo>
                  <a:cubicBezTo>
                    <a:pt x="2" y="2"/>
                    <a:pt x="2" y="2"/>
                    <a:pt x="3" y="1"/>
                  </a:cubicBezTo>
                  <a:cubicBezTo>
                    <a:pt x="3" y="1"/>
                    <a:pt x="3" y="1"/>
                    <a:pt x="4" y="1"/>
                  </a:cubicBezTo>
                  <a:cubicBezTo>
                    <a:pt x="4" y="1"/>
                    <a:pt x="5" y="1"/>
                    <a:pt x="5" y="2"/>
                  </a:cubicBezTo>
                  <a:lnTo>
                    <a:pt x="5" y="3"/>
                  </a:lnTo>
                  <a:cubicBezTo>
                    <a:pt x="4" y="3"/>
                    <a:pt x="4" y="3"/>
                    <a:pt x="4" y="3"/>
                  </a:cubicBezTo>
                  <a:cubicBezTo>
                    <a:pt x="3" y="3"/>
                    <a:pt x="3" y="3"/>
                    <a:pt x="3" y="3"/>
                  </a:cubicBezTo>
                  <a:cubicBezTo>
                    <a:pt x="2" y="3"/>
                    <a:pt x="2" y="3"/>
                    <a:pt x="2" y="4"/>
                  </a:cubicBezTo>
                  <a:cubicBezTo>
                    <a:pt x="2" y="4"/>
                    <a:pt x="2" y="5"/>
                    <a:pt x="2" y="5"/>
                  </a:cubicBezTo>
                  <a:lnTo>
                    <a:pt x="2" y="10"/>
                  </a:lnTo>
                  <a:lnTo>
                    <a:pt x="0" y="9"/>
                  </a:lnTo>
                  <a:close/>
                  <a:moveTo>
                    <a:pt x="16" y="6"/>
                  </a:moveTo>
                  <a:cubicBezTo>
                    <a:pt x="16" y="4"/>
                    <a:pt x="16" y="3"/>
                    <a:pt x="17" y="3"/>
                  </a:cubicBezTo>
                  <a:cubicBezTo>
                    <a:pt x="18" y="2"/>
                    <a:pt x="19" y="2"/>
                    <a:pt x="20" y="2"/>
                  </a:cubicBezTo>
                  <a:cubicBezTo>
                    <a:pt x="21" y="2"/>
                    <a:pt x="22" y="2"/>
                    <a:pt x="23" y="3"/>
                  </a:cubicBezTo>
                  <a:cubicBezTo>
                    <a:pt x="23" y="4"/>
                    <a:pt x="24" y="5"/>
                    <a:pt x="24" y="6"/>
                  </a:cubicBezTo>
                  <a:cubicBezTo>
                    <a:pt x="24" y="7"/>
                    <a:pt x="23" y="8"/>
                    <a:pt x="23" y="9"/>
                  </a:cubicBezTo>
                  <a:cubicBezTo>
                    <a:pt x="23" y="9"/>
                    <a:pt x="22" y="10"/>
                    <a:pt x="22" y="10"/>
                  </a:cubicBezTo>
                  <a:cubicBezTo>
                    <a:pt x="21" y="10"/>
                    <a:pt x="20" y="11"/>
                    <a:pt x="20" y="11"/>
                  </a:cubicBezTo>
                  <a:cubicBezTo>
                    <a:pt x="18" y="10"/>
                    <a:pt x="18" y="10"/>
                    <a:pt x="17" y="9"/>
                  </a:cubicBezTo>
                  <a:cubicBezTo>
                    <a:pt x="16" y="8"/>
                    <a:pt x="16" y="7"/>
                    <a:pt x="16" y="6"/>
                  </a:cubicBezTo>
                  <a:close/>
                  <a:moveTo>
                    <a:pt x="17" y="6"/>
                  </a:moveTo>
                  <a:cubicBezTo>
                    <a:pt x="17" y="7"/>
                    <a:pt x="18" y="8"/>
                    <a:pt x="18" y="8"/>
                  </a:cubicBezTo>
                  <a:cubicBezTo>
                    <a:pt x="18" y="9"/>
                    <a:pt x="19" y="9"/>
                    <a:pt x="20" y="9"/>
                  </a:cubicBezTo>
                  <a:cubicBezTo>
                    <a:pt x="20" y="9"/>
                    <a:pt x="21" y="9"/>
                    <a:pt x="21" y="9"/>
                  </a:cubicBezTo>
                  <a:cubicBezTo>
                    <a:pt x="22" y="8"/>
                    <a:pt x="22" y="7"/>
                    <a:pt x="22" y="6"/>
                  </a:cubicBezTo>
                  <a:cubicBezTo>
                    <a:pt x="22" y="5"/>
                    <a:pt x="22" y="4"/>
                    <a:pt x="22" y="4"/>
                  </a:cubicBezTo>
                  <a:cubicBezTo>
                    <a:pt x="21" y="3"/>
                    <a:pt x="21" y="3"/>
                    <a:pt x="20" y="3"/>
                  </a:cubicBezTo>
                  <a:cubicBezTo>
                    <a:pt x="19" y="3"/>
                    <a:pt x="19" y="3"/>
                    <a:pt x="18" y="4"/>
                  </a:cubicBezTo>
                  <a:cubicBezTo>
                    <a:pt x="18" y="4"/>
                    <a:pt x="17" y="5"/>
                    <a:pt x="17" y="6"/>
                  </a:cubicBezTo>
                  <a:close/>
                  <a:moveTo>
                    <a:pt x="35" y="10"/>
                  </a:moveTo>
                  <a:lnTo>
                    <a:pt x="36" y="11"/>
                  </a:lnTo>
                  <a:cubicBezTo>
                    <a:pt x="35" y="11"/>
                    <a:pt x="35" y="11"/>
                    <a:pt x="34" y="11"/>
                  </a:cubicBezTo>
                  <a:cubicBezTo>
                    <a:pt x="34" y="11"/>
                    <a:pt x="34" y="11"/>
                    <a:pt x="33" y="11"/>
                  </a:cubicBezTo>
                  <a:cubicBezTo>
                    <a:pt x="33" y="11"/>
                    <a:pt x="33" y="10"/>
                    <a:pt x="33" y="10"/>
                  </a:cubicBezTo>
                  <a:cubicBezTo>
                    <a:pt x="33" y="10"/>
                    <a:pt x="33" y="9"/>
                    <a:pt x="33" y="8"/>
                  </a:cubicBezTo>
                  <a:lnTo>
                    <a:pt x="33" y="4"/>
                  </a:lnTo>
                  <a:lnTo>
                    <a:pt x="32" y="4"/>
                  </a:lnTo>
                  <a:lnTo>
                    <a:pt x="32" y="3"/>
                  </a:lnTo>
                  <a:lnTo>
                    <a:pt x="33" y="3"/>
                  </a:lnTo>
                  <a:lnTo>
                    <a:pt x="33" y="1"/>
                  </a:lnTo>
                  <a:lnTo>
                    <a:pt x="34" y="0"/>
                  </a:lnTo>
                  <a:lnTo>
                    <a:pt x="34" y="3"/>
                  </a:lnTo>
                  <a:lnTo>
                    <a:pt x="36" y="3"/>
                  </a:lnTo>
                  <a:lnTo>
                    <a:pt x="36" y="4"/>
                  </a:lnTo>
                  <a:lnTo>
                    <a:pt x="34" y="4"/>
                  </a:lnTo>
                  <a:lnTo>
                    <a:pt x="34" y="9"/>
                  </a:lnTo>
                  <a:cubicBezTo>
                    <a:pt x="34" y="9"/>
                    <a:pt x="34" y="9"/>
                    <a:pt x="34" y="9"/>
                  </a:cubicBezTo>
                  <a:cubicBezTo>
                    <a:pt x="34" y="10"/>
                    <a:pt x="34" y="10"/>
                    <a:pt x="34" y="10"/>
                  </a:cubicBezTo>
                  <a:cubicBezTo>
                    <a:pt x="34" y="10"/>
                    <a:pt x="35" y="10"/>
                    <a:pt x="35" y="10"/>
                  </a:cubicBezTo>
                  <a:cubicBezTo>
                    <a:pt x="35" y="10"/>
                    <a:pt x="35" y="10"/>
                    <a:pt x="35" y="10"/>
                  </a:cubicBezTo>
                  <a:close/>
                  <a:moveTo>
                    <a:pt x="48" y="7"/>
                  </a:moveTo>
                  <a:cubicBezTo>
                    <a:pt x="48" y="6"/>
                    <a:pt x="48" y="5"/>
                    <a:pt x="49" y="4"/>
                  </a:cubicBezTo>
                  <a:cubicBezTo>
                    <a:pt x="50" y="3"/>
                    <a:pt x="51" y="3"/>
                    <a:pt x="52" y="3"/>
                  </a:cubicBezTo>
                  <a:cubicBezTo>
                    <a:pt x="53" y="3"/>
                    <a:pt x="54" y="4"/>
                    <a:pt x="55" y="5"/>
                  </a:cubicBezTo>
                  <a:cubicBezTo>
                    <a:pt x="55" y="5"/>
                    <a:pt x="56" y="6"/>
                    <a:pt x="56" y="8"/>
                  </a:cubicBezTo>
                  <a:cubicBezTo>
                    <a:pt x="56" y="9"/>
                    <a:pt x="55" y="10"/>
                    <a:pt x="55" y="10"/>
                  </a:cubicBezTo>
                  <a:cubicBezTo>
                    <a:pt x="55" y="11"/>
                    <a:pt x="54" y="11"/>
                    <a:pt x="54" y="12"/>
                  </a:cubicBezTo>
                  <a:cubicBezTo>
                    <a:pt x="53" y="12"/>
                    <a:pt x="52" y="12"/>
                    <a:pt x="52" y="12"/>
                  </a:cubicBezTo>
                  <a:cubicBezTo>
                    <a:pt x="50" y="12"/>
                    <a:pt x="49" y="11"/>
                    <a:pt x="49" y="11"/>
                  </a:cubicBezTo>
                  <a:cubicBezTo>
                    <a:pt x="48" y="10"/>
                    <a:pt x="48" y="9"/>
                    <a:pt x="48" y="7"/>
                  </a:cubicBezTo>
                  <a:close/>
                  <a:moveTo>
                    <a:pt x="49" y="7"/>
                  </a:moveTo>
                  <a:cubicBezTo>
                    <a:pt x="49" y="9"/>
                    <a:pt x="49" y="9"/>
                    <a:pt x="50" y="10"/>
                  </a:cubicBezTo>
                  <a:cubicBezTo>
                    <a:pt x="50" y="10"/>
                    <a:pt x="51" y="11"/>
                    <a:pt x="52" y="11"/>
                  </a:cubicBezTo>
                  <a:cubicBezTo>
                    <a:pt x="52" y="11"/>
                    <a:pt x="53" y="11"/>
                    <a:pt x="53" y="10"/>
                  </a:cubicBezTo>
                  <a:cubicBezTo>
                    <a:pt x="54" y="10"/>
                    <a:pt x="54" y="9"/>
                    <a:pt x="54" y="8"/>
                  </a:cubicBezTo>
                  <a:cubicBezTo>
                    <a:pt x="54" y="7"/>
                    <a:pt x="54" y="6"/>
                    <a:pt x="54" y="5"/>
                  </a:cubicBezTo>
                  <a:cubicBezTo>
                    <a:pt x="53" y="5"/>
                    <a:pt x="53" y="4"/>
                    <a:pt x="52" y="4"/>
                  </a:cubicBezTo>
                  <a:cubicBezTo>
                    <a:pt x="51" y="4"/>
                    <a:pt x="51" y="5"/>
                    <a:pt x="50" y="5"/>
                  </a:cubicBezTo>
                  <a:cubicBezTo>
                    <a:pt x="50" y="6"/>
                    <a:pt x="49" y="6"/>
                    <a:pt x="49" y="7"/>
                  </a:cubicBezTo>
                  <a:close/>
                  <a:moveTo>
                    <a:pt x="64" y="12"/>
                  </a:moveTo>
                  <a:lnTo>
                    <a:pt x="65" y="4"/>
                  </a:lnTo>
                  <a:lnTo>
                    <a:pt x="66" y="4"/>
                  </a:lnTo>
                  <a:lnTo>
                    <a:pt x="66" y="5"/>
                  </a:lnTo>
                  <a:cubicBezTo>
                    <a:pt x="66" y="5"/>
                    <a:pt x="66" y="4"/>
                    <a:pt x="67" y="4"/>
                  </a:cubicBezTo>
                  <a:cubicBezTo>
                    <a:pt x="67" y="4"/>
                    <a:pt x="67" y="4"/>
                    <a:pt x="68" y="4"/>
                  </a:cubicBezTo>
                  <a:cubicBezTo>
                    <a:pt x="68" y="4"/>
                    <a:pt x="69" y="4"/>
                    <a:pt x="69" y="4"/>
                  </a:cubicBezTo>
                  <a:lnTo>
                    <a:pt x="69" y="6"/>
                  </a:lnTo>
                  <a:cubicBezTo>
                    <a:pt x="68" y="6"/>
                    <a:pt x="68" y="5"/>
                    <a:pt x="67" y="5"/>
                  </a:cubicBezTo>
                  <a:cubicBezTo>
                    <a:pt x="67" y="5"/>
                    <a:pt x="67" y="5"/>
                    <a:pt x="67" y="6"/>
                  </a:cubicBezTo>
                  <a:cubicBezTo>
                    <a:pt x="66" y="6"/>
                    <a:pt x="66" y="6"/>
                    <a:pt x="66" y="6"/>
                  </a:cubicBezTo>
                  <a:cubicBezTo>
                    <a:pt x="66" y="7"/>
                    <a:pt x="66" y="7"/>
                    <a:pt x="66" y="8"/>
                  </a:cubicBezTo>
                  <a:lnTo>
                    <a:pt x="66" y="12"/>
                  </a:lnTo>
                  <a:lnTo>
                    <a:pt x="64" y="12"/>
                  </a:lnTo>
                  <a:close/>
                  <a:moveTo>
                    <a:pt x="79" y="13"/>
                  </a:moveTo>
                  <a:lnTo>
                    <a:pt x="83" y="1"/>
                  </a:lnTo>
                  <a:lnTo>
                    <a:pt x="84" y="2"/>
                  </a:lnTo>
                  <a:lnTo>
                    <a:pt x="80" y="13"/>
                  </a:lnTo>
                  <a:lnTo>
                    <a:pt x="79" y="13"/>
                  </a:lnTo>
                  <a:close/>
                  <a:moveTo>
                    <a:pt x="96" y="11"/>
                  </a:moveTo>
                  <a:lnTo>
                    <a:pt x="97" y="11"/>
                  </a:lnTo>
                  <a:cubicBezTo>
                    <a:pt x="97" y="12"/>
                    <a:pt x="97" y="12"/>
                    <a:pt x="98" y="12"/>
                  </a:cubicBezTo>
                  <a:cubicBezTo>
                    <a:pt x="98" y="13"/>
                    <a:pt x="99" y="13"/>
                    <a:pt x="99" y="13"/>
                  </a:cubicBezTo>
                  <a:cubicBezTo>
                    <a:pt x="100" y="13"/>
                    <a:pt x="100" y="13"/>
                    <a:pt x="101" y="13"/>
                  </a:cubicBezTo>
                  <a:cubicBezTo>
                    <a:pt x="101" y="12"/>
                    <a:pt x="101" y="12"/>
                    <a:pt x="101" y="12"/>
                  </a:cubicBezTo>
                  <a:cubicBezTo>
                    <a:pt x="101" y="11"/>
                    <a:pt x="101" y="11"/>
                    <a:pt x="101" y="11"/>
                  </a:cubicBezTo>
                  <a:cubicBezTo>
                    <a:pt x="101" y="11"/>
                    <a:pt x="100" y="11"/>
                    <a:pt x="99" y="10"/>
                  </a:cubicBezTo>
                  <a:cubicBezTo>
                    <a:pt x="98" y="10"/>
                    <a:pt x="98" y="10"/>
                    <a:pt x="97" y="10"/>
                  </a:cubicBezTo>
                  <a:cubicBezTo>
                    <a:pt x="97" y="9"/>
                    <a:pt x="97" y="9"/>
                    <a:pt x="96" y="9"/>
                  </a:cubicBezTo>
                  <a:cubicBezTo>
                    <a:pt x="96" y="8"/>
                    <a:pt x="96" y="8"/>
                    <a:pt x="96" y="8"/>
                  </a:cubicBezTo>
                  <a:cubicBezTo>
                    <a:pt x="96" y="7"/>
                    <a:pt x="96" y="7"/>
                    <a:pt x="96" y="7"/>
                  </a:cubicBezTo>
                  <a:cubicBezTo>
                    <a:pt x="97" y="6"/>
                    <a:pt x="97" y="6"/>
                    <a:pt x="97" y="6"/>
                  </a:cubicBezTo>
                  <a:cubicBezTo>
                    <a:pt x="97" y="6"/>
                    <a:pt x="98" y="6"/>
                    <a:pt x="98" y="5"/>
                  </a:cubicBezTo>
                  <a:cubicBezTo>
                    <a:pt x="98" y="5"/>
                    <a:pt x="99" y="5"/>
                    <a:pt x="99" y="5"/>
                  </a:cubicBezTo>
                  <a:cubicBezTo>
                    <a:pt x="100" y="5"/>
                    <a:pt x="100" y="6"/>
                    <a:pt x="101" y="6"/>
                  </a:cubicBezTo>
                  <a:cubicBezTo>
                    <a:pt x="101" y="6"/>
                    <a:pt x="102" y="6"/>
                    <a:pt x="102" y="7"/>
                  </a:cubicBezTo>
                  <a:cubicBezTo>
                    <a:pt x="102" y="7"/>
                    <a:pt x="102" y="7"/>
                    <a:pt x="102" y="8"/>
                  </a:cubicBezTo>
                  <a:lnTo>
                    <a:pt x="101" y="8"/>
                  </a:lnTo>
                  <a:cubicBezTo>
                    <a:pt x="101" y="8"/>
                    <a:pt x="101" y="7"/>
                    <a:pt x="101" y="7"/>
                  </a:cubicBezTo>
                  <a:cubicBezTo>
                    <a:pt x="100" y="7"/>
                    <a:pt x="100" y="7"/>
                    <a:pt x="99" y="7"/>
                  </a:cubicBezTo>
                  <a:cubicBezTo>
                    <a:pt x="99" y="6"/>
                    <a:pt x="98" y="7"/>
                    <a:pt x="98" y="7"/>
                  </a:cubicBezTo>
                  <a:cubicBezTo>
                    <a:pt x="98" y="7"/>
                    <a:pt x="97" y="7"/>
                    <a:pt x="97" y="8"/>
                  </a:cubicBezTo>
                  <a:cubicBezTo>
                    <a:pt x="97" y="8"/>
                    <a:pt x="98" y="8"/>
                    <a:pt x="98" y="8"/>
                  </a:cubicBezTo>
                  <a:cubicBezTo>
                    <a:pt x="98" y="8"/>
                    <a:pt x="98" y="8"/>
                    <a:pt x="98" y="8"/>
                  </a:cubicBezTo>
                  <a:cubicBezTo>
                    <a:pt x="98" y="8"/>
                    <a:pt x="99" y="9"/>
                    <a:pt x="99" y="9"/>
                  </a:cubicBezTo>
                  <a:cubicBezTo>
                    <a:pt x="100" y="9"/>
                    <a:pt x="101" y="9"/>
                    <a:pt x="101" y="10"/>
                  </a:cubicBezTo>
                  <a:cubicBezTo>
                    <a:pt x="102" y="10"/>
                    <a:pt x="102" y="10"/>
                    <a:pt x="102" y="10"/>
                  </a:cubicBezTo>
                  <a:cubicBezTo>
                    <a:pt x="103" y="11"/>
                    <a:pt x="103" y="11"/>
                    <a:pt x="103" y="12"/>
                  </a:cubicBezTo>
                  <a:cubicBezTo>
                    <a:pt x="103" y="12"/>
                    <a:pt x="102" y="12"/>
                    <a:pt x="102" y="13"/>
                  </a:cubicBezTo>
                  <a:cubicBezTo>
                    <a:pt x="102" y="13"/>
                    <a:pt x="101" y="14"/>
                    <a:pt x="101" y="14"/>
                  </a:cubicBezTo>
                  <a:cubicBezTo>
                    <a:pt x="100" y="14"/>
                    <a:pt x="100" y="14"/>
                    <a:pt x="99" y="14"/>
                  </a:cubicBezTo>
                  <a:cubicBezTo>
                    <a:pt x="98" y="14"/>
                    <a:pt x="97" y="14"/>
                    <a:pt x="97" y="13"/>
                  </a:cubicBezTo>
                  <a:cubicBezTo>
                    <a:pt x="96" y="13"/>
                    <a:pt x="96" y="12"/>
                    <a:pt x="96" y="11"/>
                  </a:cubicBezTo>
                  <a:close/>
                  <a:moveTo>
                    <a:pt x="115" y="13"/>
                  </a:moveTo>
                  <a:lnTo>
                    <a:pt x="115" y="15"/>
                  </a:lnTo>
                  <a:cubicBezTo>
                    <a:pt x="115" y="15"/>
                    <a:pt x="115" y="15"/>
                    <a:pt x="114" y="15"/>
                  </a:cubicBezTo>
                  <a:cubicBezTo>
                    <a:pt x="114" y="15"/>
                    <a:pt x="113" y="15"/>
                    <a:pt x="113" y="14"/>
                  </a:cubicBezTo>
                  <a:cubicBezTo>
                    <a:pt x="113" y="14"/>
                    <a:pt x="113" y="14"/>
                    <a:pt x="113" y="14"/>
                  </a:cubicBezTo>
                  <a:cubicBezTo>
                    <a:pt x="113" y="13"/>
                    <a:pt x="112" y="13"/>
                    <a:pt x="113" y="12"/>
                  </a:cubicBezTo>
                  <a:lnTo>
                    <a:pt x="113" y="7"/>
                  </a:lnTo>
                  <a:lnTo>
                    <a:pt x="112" y="7"/>
                  </a:lnTo>
                  <a:lnTo>
                    <a:pt x="112" y="6"/>
                  </a:lnTo>
                  <a:lnTo>
                    <a:pt x="113" y="6"/>
                  </a:lnTo>
                  <a:lnTo>
                    <a:pt x="113" y="4"/>
                  </a:lnTo>
                  <a:lnTo>
                    <a:pt x="114" y="3"/>
                  </a:lnTo>
                  <a:lnTo>
                    <a:pt x="114" y="6"/>
                  </a:lnTo>
                  <a:lnTo>
                    <a:pt x="116" y="6"/>
                  </a:lnTo>
                  <a:lnTo>
                    <a:pt x="116" y="7"/>
                  </a:lnTo>
                  <a:lnTo>
                    <a:pt x="114" y="7"/>
                  </a:lnTo>
                  <a:lnTo>
                    <a:pt x="114" y="12"/>
                  </a:lnTo>
                  <a:cubicBezTo>
                    <a:pt x="114" y="13"/>
                    <a:pt x="114" y="13"/>
                    <a:pt x="114" y="13"/>
                  </a:cubicBezTo>
                  <a:cubicBezTo>
                    <a:pt x="114" y="13"/>
                    <a:pt x="114" y="13"/>
                    <a:pt x="114" y="13"/>
                  </a:cubicBezTo>
                  <a:cubicBezTo>
                    <a:pt x="114" y="13"/>
                    <a:pt x="114" y="13"/>
                    <a:pt x="115" y="13"/>
                  </a:cubicBezTo>
                  <a:cubicBezTo>
                    <a:pt x="115" y="13"/>
                    <a:pt x="115" y="13"/>
                    <a:pt x="115" y="13"/>
                  </a:cubicBezTo>
                  <a:close/>
                  <a:moveTo>
                    <a:pt x="118" y="12"/>
                  </a:moveTo>
                  <a:lnTo>
                    <a:pt x="119" y="12"/>
                  </a:lnTo>
                  <a:cubicBezTo>
                    <a:pt x="119" y="13"/>
                    <a:pt x="119" y="14"/>
                    <a:pt x="118" y="14"/>
                  </a:cubicBezTo>
                  <a:cubicBezTo>
                    <a:pt x="117" y="15"/>
                    <a:pt x="117" y="15"/>
                    <a:pt x="116" y="15"/>
                  </a:cubicBezTo>
                  <a:cubicBezTo>
                    <a:pt x="114" y="15"/>
                    <a:pt x="113" y="14"/>
                    <a:pt x="113" y="14"/>
                  </a:cubicBezTo>
                  <a:cubicBezTo>
                    <a:pt x="112" y="13"/>
                    <a:pt x="112" y="12"/>
                    <a:pt x="112" y="10"/>
                  </a:cubicBezTo>
                  <a:cubicBezTo>
                    <a:pt x="112" y="9"/>
                    <a:pt x="112" y="8"/>
                    <a:pt x="113" y="7"/>
                  </a:cubicBezTo>
                  <a:cubicBezTo>
                    <a:pt x="114" y="6"/>
                    <a:pt x="115" y="6"/>
                    <a:pt x="116" y="6"/>
                  </a:cubicBezTo>
                  <a:cubicBezTo>
                    <a:pt x="117" y="6"/>
                    <a:pt x="118" y="7"/>
                    <a:pt x="119" y="7"/>
                  </a:cubicBezTo>
                  <a:cubicBezTo>
                    <a:pt x="119" y="8"/>
                    <a:pt x="120" y="9"/>
                    <a:pt x="120" y="11"/>
                  </a:cubicBezTo>
                  <a:cubicBezTo>
                    <a:pt x="120" y="11"/>
                    <a:pt x="120" y="11"/>
                    <a:pt x="119" y="11"/>
                  </a:cubicBezTo>
                  <a:lnTo>
                    <a:pt x="113" y="11"/>
                  </a:lnTo>
                  <a:cubicBezTo>
                    <a:pt x="113" y="12"/>
                    <a:pt x="114" y="12"/>
                    <a:pt x="114" y="13"/>
                  </a:cubicBezTo>
                  <a:cubicBezTo>
                    <a:pt x="114" y="13"/>
                    <a:pt x="115" y="14"/>
                    <a:pt x="116" y="14"/>
                  </a:cubicBezTo>
                  <a:cubicBezTo>
                    <a:pt x="116" y="14"/>
                    <a:pt x="117" y="14"/>
                    <a:pt x="117" y="13"/>
                  </a:cubicBezTo>
                  <a:cubicBezTo>
                    <a:pt x="117" y="13"/>
                    <a:pt x="118" y="13"/>
                    <a:pt x="118" y="12"/>
                  </a:cubicBezTo>
                  <a:close/>
                  <a:moveTo>
                    <a:pt x="113" y="10"/>
                  </a:moveTo>
                  <a:lnTo>
                    <a:pt x="118" y="10"/>
                  </a:lnTo>
                  <a:cubicBezTo>
                    <a:pt x="118" y="9"/>
                    <a:pt x="118" y="9"/>
                    <a:pt x="118" y="8"/>
                  </a:cubicBezTo>
                  <a:cubicBezTo>
                    <a:pt x="117" y="8"/>
                    <a:pt x="117" y="7"/>
                    <a:pt x="116" y="7"/>
                  </a:cubicBezTo>
                  <a:cubicBezTo>
                    <a:pt x="115" y="7"/>
                    <a:pt x="115" y="7"/>
                    <a:pt x="114" y="8"/>
                  </a:cubicBezTo>
                  <a:cubicBezTo>
                    <a:pt x="114" y="8"/>
                    <a:pt x="114" y="9"/>
                    <a:pt x="113" y="10"/>
                  </a:cubicBezTo>
                  <a:close/>
                  <a:moveTo>
                    <a:pt x="131" y="14"/>
                  </a:moveTo>
                  <a:lnTo>
                    <a:pt x="131" y="15"/>
                  </a:lnTo>
                  <a:cubicBezTo>
                    <a:pt x="131" y="15"/>
                    <a:pt x="131" y="15"/>
                    <a:pt x="130" y="15"/>
                  </a:cubicBezTo>
                  <a:cubicBezTo>
                    <a:pt x="130" y="15"/>
                    <a:pt x="129" y="15"/>
                    <a:pt x="129" y="15"/>
                  </a:cubicBezTo>
                  <a:cubicBezTo>
                    <a:pt x="129" y="15"/>
                    <a:pt x="129" y="15"/>
                    <a:pt x="129" y="14"/>
                  </a:cubicBezTo>
                  <a:cubicBezTo>
                    <a:pt x="129" y="14"/>
                    <a:pt x="128" y="14"/>
                    <a:pt x="129" y="13"/>
                  </a:cubicBezTo>
                  <a:lnTo>
                    <a:pt x="129" y="8"/>
                  </a:lnTo>
                  <a:lnTo>
                    <a:pt x="128" y="8"/>
                  </a:lnTo>
                  <a:lnTo>
                    <a:pt x="128" y="7"/>
                  </a:lnTo>
                  <a:lnTo>
                    <a:pt x="129" y="7"/>
                  </a:lnTo>
                  <a:lnTo>
                    <a:pt x="129" y="5"/>
                  </a:lnTo>
                  <a:lnTo>
                    <a:pt x="130" y="4"/>
                  </a:lnTo>
                  <a:lnTo>
                    <a:pt x="130" y="7"/>
                  </a:lnTo>
                  <a:lnTo>
                    <a:pt x="132" y="7"/>
                  </a:lnTo>
                  <a:lnTo>
                    <a:pt x="132" y="8"/>
                  </a:lnTo>
                  <a:lnTo>
                    <a:pt x="130" y="8"/>
                  </a:lnTo>
                  <a:lnTo>
                    <a:pt x="130" y="13"/>
                  </a:lnTo>
                  <a:cubicBezTo>
                    <a:pt x="130" y="13"/>
                    <a:pt x="130" y="14"/>
                    <a:pt x="130" y="14"/>
                  </a:cubicBezTo>
                  <a:cubicBezTo>
                    <a:pt x="130" y="14"/>
                    <a:pt x="130" y="14"/>
                    <a:pt x="130" y="14"/>
                  </a:cubicBezTo>
                  <a:cubicBezTo>
                    <a:pt x="130" y="14"/>
                    <a:pt x="130" y="14"/>
                    <a:pt x="131" y="14"/>
                  </a:cubicBezTo>
                  <a:cubicBezTo>
                    <a:pt x="131" y="14"/>
                    <a:pt x="131" y="14"/>
                    <a:pt x="131" y="14"/>
                  </a:cubicBezTo>
                  <a:close/>
                  <a:moveTo>
                    <a:pt x="128" y="11"/>
                  </a:moveTo>
                  <a:cubicBezTo>
                    <a:pt x="128" y="9"/>
                    <a:pt x="128" y="8"/>
                    <a:pt x="129" y="8"/>
                  </a:cubicBezTo>
                  <a:cubicBezTo>
                    <a:pt x="130" y="7"/>
                    <a:pt x="131" y="7"/>
                    <a:pt x="132" y="7"/>
                  </a:cubicBezTo>
                  <a:cubicBezTo>
                    <a:pt x="133" y="7"/>
                    <a:pt x="134" y="7"/>
                    <a:pt x="135" y="8"/>
                  </a:cubicBezTo>
                  <a:cubicBezTo>
                    <a:pt x="135" y="9"/>
                    <a:pt x="136" y="10"/>
                    <a:pt x="136" y="11"/>
                  </a:cubicBezTo>
                  <a:cubicBezTo>
                    <a:pt x="136" y="12"/>
                    <a:pt x="135" y="13"/>
                    <a:pt x="135" y="14"/>
                  </a:cubicBezTo>
                  <a:cubicBezTo>
                    <a:pt x="135" y="14"/>
                    <a:pt x="134" y="15"/>
                    <a:pt x="134" y="15"/>
                  </a:cubicBezTo>
                  <a:cubicBezTo>
                    <a:pt x="133" y="15"/>
                    <a:pt x="132" y="15"/>
                    <a:pt x="131" y="15"/>
                  </a:cubicBezTo>
                  <a:cubicBezTo>
                    <a:pt x="130" y="15"/>
                    <a:pt x="129" y="15"/>
                    <a:pt x="129" y="14"/>
                  </a:cubicBezTo>
                  <a:cubicBezTo>
                    <a:pt x="128" y="13"/>
                    <a:pt x="128" y="12"/>
                    <a:pt x="128" y="11"/>
                  </a:cubicBezTo>
                  <a:close/>
                  <a:moveTo>
                    <a:pt x="129" y="11"/>
                  </a:moveTo>
                  <a:cubicBezTo>
                    <a:pt x="129" y="12"/>
                    <a:pt x="129" y="13"/>
                    <a:pt x="130" y="13"/>
                  </a:cubicBezTo>
                  <a:cubicBezTo>
                    <a:pt x="130" y="14"/>
                    <a:pt x="131" y="14"/>
                    <a:pt x="132" y="14"/>
                  </a:cubicBezTo>
                  <a:cubicBezTo>
                    <a:pt x="132" y="14"/>
                    <a:pt x="133" y="14"/>
                    <a:pt x="133" y="14"/>
                  </a:cubicBezTo>
                  <a:cubicBezTo>
                    <a:pt x="134" y="13"/>
                    <a:pt x="134" y="12"/>
                    <a:pt x="134" y="11"/>
                  </a:cubicBezTo>
                  <a:cubicBezTo>
                    <a:pt x="134" y="10"/>
                    <a:pt x="134" y="9"/>
                    <a:pt x="134" y="9"/>
                  </a:cubicBezTo>
                  <a:cubicBezTo>
                    <a:pt x="133" y="8"/>
                    <a:pt x="133" y="8"/>
                    <a:pt x="132" y="8"/>
                  </a:cubicBezTo>
                  <a:cubicBezTo>
                    <a:pt x="131" y="8"/>
                    <a:pt x="131" y="8"/>
                    <a:pt x="130" y="9"/>
                  </a:cubicBezTo>
                  <a:cubicBezTo>
                    <a:pt x="130" y="9"/>
                    <a:pt x="129" y="10"/>
                    <a:pt x="129" y="11"/>
                  </a:cubicBezTo>
                  <a:close/>
                  <a:moveTo>
                    <a:pt x="144" y="16"/>
                  </a:moveTo>
                  <a:lnTo>
                    <a:pt x="144" y="8"/>
                  </a:lnTo>
                  <a:lnTo>
                    <a:pt x="146" y="8"/>
                  </a:lnTo>
                  <a:lnTo>
                    <a:pt x="146" y="9"/>
                  </a:lnTo>
                  <a:cubicBezTo>
                    <a:pt x="146" y="8"/>
                    <a:pt x="146" y="8"/>
                    <a:pt x="147" y="8"/>
                  </a:cubicBezTo>
                  <a:cubicBezTo>
                    <a:pt x="147" y="8"/>
                    <a:pt x="147" y="7"/>
                    <a:pt x="148" y="7"/>
                  </a:cubicBezTo>
                  <a:cubicBezTo>
                    <a:pt x="148" y="8"/>
                    <a:pt x="148" y="8"/>
                    <a:pt x="149" y="8"/>
                  </a:cubicBezTo>
                  <a:lnTo>
                    <a:pt x="148" y="9"/>
                  </a:lnTo>
                  <a:cubicBezTo>
                    <a:pt x="148" y="9"/>
                    <a:pt x="148" y="9"/>
                    <a:pt x="147" y="9"/>
                  </a:cubicBezTo>
                  <a:cubicBezTo>
                    <a:pt x="147" y="9"/>
                    <a:pt x="147" y="9"/>
                    <a:pt x="147" y="9"/>
                  </a:cubicBezTo>
                  <a:cubicBezTo>
                    <a:pt x="146" y="9"/>
                    <a:pt x="146" y="10"/>
                    <a:pt x="146" y="10"/>
                  </a:cubicBezTo>
                  <a:cubicBezTo>
                    <a:pt x="146" y="10"/>
                    <a:pt x="146" y="11"/>
                    <a:pt x="146" y="12"/>
                  </a:cubicBezTo>
                  <a:lnTo>
                    <a:pt x="146" y="16"/>
                  </a:lnTo>
                  <a:lnTo>
                    <a:pt x="144" y="1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154" name="Freeform 74"/>
            <p:cNvSpPr>
              <a:spLocks noEditPoints="1"/>
            </p:cNvSpPr>
            <p:nvPr/>
          </p:nvSpPr>
          <p:spPr bwMode="auto">
            <a:xfrm>
              <a:off x="2712" y="1361"/>
              <a:ext cx="40" cy="9"/>
            </a:xfrm>
            <a:custGeom>
              <a:avLst/>
              <a:gdLst/>
              <a:ahLst/>
              <a:cxnLst>
                <a:cxn ang="0">
                  <a:pos x="3" y="8"/>
                </a:cxn>
                <a:cxn ang="0">
                  <a:pos x="1" y="0"/>
                </a:cxn>
                <a:cxn ang="0">
                  <a:pos x="4" y="8"/>
                </a:cxn>
                <a:cxn ang="0">
                  <a:pos x="17" y="13"/>
                </a:cxn>
                <a:cxn ang="0">
                  <a:pos x="18" y="1"/>
                </a:cxn>
                <a:cxn ang="0">
                  <a:pos x="22" y="5"/>
                </a:cxn>
                <a:cxn ang="0">
                  <a:pos x="23" y="9"/>
                </a:cxn>
                <a:cxn ang="0">
                  <a:pos x="17" y="12"/>
                </a:cxn>
                <a:cxn ang="0">
                  <a:pos x="18" y="11"/>
                </a:cxn>
                <a:cxn ang="0">
                  <a:pos x="22" y="9"/>
                </a:cxn>
                <a:cxn ang="0">
                  <a:pos x="18" y="6"/>
                </a:cxn>
                <a:cxn ang="0">
                  <a:pos x="32" y="5"/>
                </a:cxn>
                <a:cxn ang="0">
                  <a:pos x="35" y="5"/>
                </a:cxn>
                <a:cxn ang="0">
                  <a:pos x="36" y="7"/>
                </a:cxn>
                <a:cxn ang="0">
                  <a:pos x="34" y="7"/>
                </a:cxn>
                <a:cxn ang="0">
                  <a:pos x="32" y="13"/>
                </a:cxn>
                <a:cxn ang="0">
                  <a:pos x="35" y="14"/>
                </a:cxn>
                <a:cxn ang="0">
                  <a:pos x="32" y="11"/>
                </a:cxn>
                <a:cxn ang="0">
                  <a:pos x="34" y="5"/>
                </a:cxn>
                <a:cxn ang="0">
                  <a:pos x="34" y="12"/>
                </a:cxn>
                <a:cxn ang="0">
                  <a:pos x="37" y="11"/>
                </a:cxn>
                <a:cxn ang="0">
                  <a:pos x="39" y="5"/>
                </a:cxn>
                <a:cxn ang="0">
                  <a:pos x="48" y="15"/>
                </a:cxn>
                <a:cxn ang="0">
                  <a:pos x="51" y="16"/>
                </a:cxn>
                <a:cxn ang="0">
                  <a:pos x="53" y="13"/>
                </a:cxn>
                <a:cxn ang="0">
                  <a:pos x="48" y="10"/>
                </a:cxn>
                <a:cxn ang="0">
                  <a:pos x="52" y="6"/>
                </a:cxn>
                <a:cxn ang="0">
                  <a:pos x="55" y="6"/>
                </a:cxn>
                <a:cxn ang="0">
                  <a:pos x="53" y="17"/>
                </a:cxn>
                <a:cxn ang="0">
                  <a:pos x="48" y="15"/>
                </a:cxn>
                <a:cxn ang="0">
                  <a:pos x="51" y="13"/>
                </a:cxn>
                <a:cxn ang="0">
                  <a:pos x="53" y="8"/>
                </a:cxn>
                <a:cxn ang="0">
                  <a:pos x="49" y="10"/>
                </a:cxn>
                <a:cxn ang="0">
                  <a:pos x="54" y="14"/>
                </a:cxn>
                <a:cxn ang="0">
                  <a:pos x="48" y="10"/>
                </a:cxn>
                <a:cxn ang="0">
                  <a:pos x="55" y="7"/>
                </a:cxn>
                <a:cxn ang="0">
                  <a:pos x="49" y="10"/>
                </a:cxn>
                <a:cxn ang="0">
                  <a:pos x="53" y="13"/>
                </a:cxn>
                <a:cxn ang="0">
                  <a:pos x="54" y="9"/>
                </a:cxn>
                <a:cxn ang="0">
                  <a:pos x="50" y="7"/>
                </a:cxn>
                <a:cxn ang="0">
                  <a:pos x="64" y="6"/>
                </a:cxn>
                <a:cxn ang="0">
                  <a:pos x="67" y="7"/>
                </a:cxn>
                <a:cxn ang="0">
                  <a:pos x="68" y="8"/>
                </a:cxn>
                <a:cxn ang="0">
                  <a:pos x="66" y="9"/>
                </a:cxn>
                <a:cxn ang="0">
                  <a:pos x="64" y="15"/>
                </a:cxn>
              </a:cxnLst>
              <a:rect l="0" t="0" r="r" b="b"/>
              <a:pathLst>
                <a:path w="69" h="17">
                  <a:moveTo>
                    <a:pt x="1" y="15"/>
                  </a:moveTo>
                  <a:lnTo>
                    <a:pt x="0" y="15"/>
                  </a:lnTo>
                  <a:cubicBezTo>
                    <a:pt x="2" y="13"/>
                    <a:pt x="2" y="10"/>
                    <a:pt x="3" y="8"/>
                  </a:cubicBezTo>
                  <a:cubicBezTo>
                    <a:pt x="3" y="7"/>
                    <a:pt x="3" y="6"/>
                    <a:pt x="2" y="5"/>
                  </a:cubicBezTo>
                  <a:cubicBezTo>
                    <a:pt x="2" y="4"/>
                    <a:pt x="2" y="3"/>
                    <a:pt x="2" y="3"/>
                  </a:cubicBezTo>
                  <a:cubicBezTo>
                    <a:pt x="2" y="2"/>
                    <a:pt x="1" y="1"/>
                    <a:pt x="1" y="0"/>
                  </a:cubicBezTo>
                  <a:lnTo>
                    <a:pt x="2" y="0"/>
                  </a:lnTo>
                  <a:cubicBezTo>
                    <a:pt x="2" y="2"/>
                    <a:pt x="3" y="3"/>
                    <a:pt x="4" y="4"/>
                  </a:cubicBezTo>
                  <a:cubicBezTo>
                    <a:pt x="4" y="5"/>
                    <a:pt x="4" y="7"/>
                    <a:pt x="4" y="8"/>
                  </a:cubicBezTo>
                  <a:cubicBezTo>
                    <a:pt x="4" y="9"/>
                    <a:pt x="4" y="11"/>
                    <a:pt x="3" y="12"/>
                  </a:cubicBezTo>
                  <a:cubicBezTo>
                    <a:pt x="2" y="13"/>
                    <a:pt x="2" y="14"/>
                    <a:pt x="1" y="15"/>
                  </a:cubicBezTo>
                  <a:close/>
                  <a:moveTo>
                    <a:pt x="17" y="13"/>
                  </a:moveTo>
                  <a:lnTo>
                    <a:pt x="16" y="13"/>
                  </a:lnTo>
                  <a:lnTo>
                    <a:pt x="17" y="1"/>
                  </a:lnTo>
                  <a:lnTo>
                    <a:pt x="18" y="1"/>
                  </a:lnTo>
                  <a:lnTo>
                    <a:pt x="18" y="5"/>
                  </a:lnTo>
                  <a:cubicBezTo>
                    <a:pt x="18" y="5"/>
                    <a:pt x="19" y="4"/>
                    <a:pt x="20" y="4"/>
                  </a:cubicBezTo>
                  <a:cubicBezTo>
                    <a:pt x="21" y="4"/>
                    <a:pt x="21" y="4"/>
                    <a:pt x="22" y="5"/>
                  </a:cubicBezTo>
                  <a:cubicBezTo>
                    <a:pt x="22" y="5"/>
                    <a:pt x="22" y="5"/>
                    <a:pt x="23" y="6"/>
                  </a:cubicBezTo>
                  <a:cubicBezTo>
                    <a:pt x="23" y="6"/>
                    <a:pt x="23" y="6"/>
                    <a:pt x="23" y="7"/>
                  </a:cubicBezTo>
                  <a:cubicBezTo>
                    <a:pt x="23" y="7"/>
                    <a:pt x="24" y="8"/>
                    <a:pt x="23" y="9"/>
                  </a:cubicBezTo>
                  <a:cubicBezTo>
                    <a:pt x="23" y="10"/>
                    <a:pt x="23" y="11"/>
                    <a:pt x="22" y="12"/>
                  </a:cubicBezTo>
                  <a:cubicBezTo>
                    <a:pt x="22" y="13"/>
                    <a:pt x="21" y="13"/>
                    <a:pt x="20" y="13"/>
                  </a:cubicBezTo>
                  <a:cubicBezTo>
                    <a:pt x="19" y="13"/>
                    <a:pt x="18" y="12"/>
                    <a:pt x="17" y="12"/>
                  </a:cubicBezTo>
                  <a:lnTo>
                    <a:pt x="17" y="13"/>
                  </a:lnTo>
                  <a:close/>
                  <a:moveTo>
                    <a:pt x="18" y="8"/>
                  </a:moveTo>
                  <a:cubicBezTo>
                    <a:pt x="18" y="9"/>
                    <a:pt x="18" y="10"/>
                    <a:pt x="18" y="11"/>
                  </a:cubicBezTo>
                  <a:cubicBezTo>
                    <a:pt x="18" y="11"/>
                    <a:pt x="19" y="12"/>
                    <a:pt x="20" y="12"/>
                  </a:cubicBezTo>
                  <a:cubicBezTo>
                    <a:pt x="20" y="12"/>
                    <a:pt x="21" y="12"/>
                    <a:pt x="21" y="11"/>
                  </a:cubicBezTo>
                  <a:cubicBezTo>
                    <a:pt x="22" y="10"/>
                    <a:pt x="22" y="10"/>
                    <a:pt x="22" y="9"/>
                  </a:cubicBezTo>
                  <a:cubicBezTo>
                    <a:pt x="22" y="8"/>
                    <a:pt x="22" y="7"/>
                    <a:pt x="22" y="6"/>
                  </a:cubicBezTo>
                  <a:cubicBezTo>
                    <a:pt x="21" y="6"/>
                    <a:pt x="21" y="5"/>
                    <a:pt x="20" y="5"/>
                  </a:cubicBezTo>
                  <a:cubicBezTo>
                    <a:pt x="19" y="5"/>
                    <a:pt x="19" y="6"/>
                    <a:pt x="18" y="6"/>
                  </a:cubicBezTo>
                  <a:cubicBezTo>
                    <a:pt x="18" y="7"/>
                    <a:pt x="18" y="7"/>
                    <a:pt x="18" y="8"/>
                  </a:cubicBezTo>
                  <a:close/>
                  <a:moveTo>
                    <a:pt x="32" y="13"/>
                  </a:moveTo>
                  <a:lnTo>
                    <a:pt x="32" y="5"/>
                  </a:lnTo>
                  <a:lnTo>
                    <a:pt x="34" y="5"/>
                  </a:lnTo>
                  <a:lnTo>
                    <a:pt x="34" y="6"/>
                  </a:lnTo>
                  <a:cubicBezTo>
                    <a:pt x="34" y="6"/>
                    <a:pt x="34" y="5"/>
                    <a:pt x="35" y="5"/>
                  </a:cubicBezTo>
                  <a:cubicBezTo>
                    <a:pt x="35" y="5"/>
                    <a:pt x="35" y="5"/>
                    <a:pt x="36" y="5"/>
                  </a:cubicBezTo>
                  <a:cubicBezTo>
                    <a:pt x="36" y="5"/>
                    <a:pt x="36" y="5"/>
                    <a:pt x="37" y="5"/>
                  </a:cubicBezTo>
                  <a:lnTo>
                    <a:pt x="36" y="7"/>
                  </a:lnTo>
                  <a:cubicBezTo>
                    <a:pt x="36" y="6"/>
                    <a:pt x="36" y="6"/>
                    <a:pt x="35" y="6"/>
                  </a:cubicBezTo>
                  <a:cubicBezTo>
                    <a:pt x="35" y="6"/>
                    <a:pt x="35" y="6"/>
                    <a:pt x="35" y="7"/>
                  </a:cubicBezTo>
                  <a:cubicBezTo>
                    <a:pt x="34" y="7"/>
                    <a:pt x="34" y="7"/>
                    <a:pt x="34" y="7"/>
                  </a:cubicBezTo>
                  <a:cubicBezTo>
                    <a:pt x="34" y="8"/>
                    <a:pt x="34" y="8"/>
                    <a:pt x="34" y="9"/>
                  </a:cubicBezTo>
                  <a:lnTo>
                    <a:pt x="33" y="13"/>
                  </a:lnTo>
                  <a:lnTo>
                    <a:pt x="32" y="13"/>
                  </a:lnTo>
                  <a:close/>
                  <a:moveTo>
                    <a:pt x="38" y="13"/>
                  </a:moveTo>
                  <a:lnTo>
                    <a:pt x="38" y="12"/>
                  </a:lnTo>
                  <a:cubicBezTo>
                    <a:pt x="37" y="13"/>
                    <a:pt x="36" y="14"/>
                    <a:pt x="35" y="14"/>
                  </a:cubicBezTo>
                  <a:cubicBezTo>
                    <a:pt x="34" y="14"/>
                    <a:pt x="34" y="13"/>
                    <a:pt x="34" y="13"/>
                  </a:cubicBezTo>
                  <a:cubicBezTo>
                    <a:pt x="33" y="13"/>
                    <a:pt x="33" y="13"/>
                    <a:pt x="33" y="12"/>
                  </a:cubicBezTo>
                  <a:cubicBezTo>
                    <a:pt x="32" y="12"/>
                    <a:pt x="32" y="12"/>
                    <a:pt x="32" y="11"/>
                  </a:cubicBezTo>
                  <a:cubicBezTo>
                    <a:pt x="32" y="11"/>
                    <a:pt x="32" y="11"/>
                    <a:pt x="32" y="10"/>
                  </a:cubicBezTo>
                  <a:lnTo>
                    <a:pt x="32" y="5"/>
                  </a:lnTo>
                  <a:lnTo>
                    <a:pt x="34" y="5"/>
                  </a:lnTo>
                  <a:lnTo>
                    <a:pt x="34" y="10"/>
                  </a:lnTo>
                  <a:cubicBezTo>
                    <a:pt x="34" y="10"/>
                    <a:pt x="34" y="11"/>
                    <a:pt x="34" y="11"/>
                  </a:cubicBezTo>
                  <a:cubicBezTo>
                    <a:pt x="34" y="11"/>
                    <a:pt x="34" y="12"/>
                    <a:pt x="34" y="12"/>
                  </a:cubicBezTo>
                  <a:cubicBezTo>
                    <a:pt x="34" y="12"/>
                    <a:pt x="35" y="12"/>
                    <a:pt x="35" y="12"/>
                  </a:cubicBezTo>
                  <a:cubicBezTo>
                    <a:pt x="36" y="12"/>
                    <a:pt x="36" y="12"/>
                    <a:pt x="36" y="12"/>
                  </a:cubicBezTo>
                  <a:cubicBezTo>
                    <a:pt x="37" y="12"/>
                    <a:pt x="37" y="12"/>
                    <a:pt x="37" y="11"/>
                  </a:cubicBezTo>
                  <a:cubicBezTo>
                    <a:pt x="37" y="11"/>
                    <a:pt x="38" y="10"/>
                    <a:pt x="38" y="10"/>
                  </a:cubicBezTo>
                  <a:lnTo>
                    <a:pt x="38" y="5"/>
                  </a:lnTo>
                  <a:lnTo>
                    <a:pt x="39" y="5"/>
                  </a:lnTo>
                  <a:lnTo>
                    <a:pt x="39" y="14"/>
                  </a:lnTo>
                  <a:lnTo>
                    <a:pt x="38" y="13"/>
                  </a:lnTo>
                  <a:close/>
                  <a:moveTo>
                    <a:pt x="48" y="15"/>
                  </a:moveTo>
                  <a:lnTo>
                    <a:pt x="49" y="15"/>
                  </a:lnTo>
                  <a:cubicBezTo>
                    <a:pt x="49" y="15"/>
                    <a:pt x="49" y="16"/>
                    <a:pt x="50" y="16"/>
                  </a:cubicBezTo>
                  <a:cubicBezTo>
                    <a:pt x="50" y="16"/>
                    <a:pt x="50" y="16"/>
                    <a:pt x="51" y="16"/>
                  </a:cubicBezTo>
                  <a:cubicBezTo>
                    <a:pt x="52" y="16"/>
                    <a:pt x="52" y="16"/>
                    <a:pt x="53" y="16"/>
                  </a:cubicBezTo>
                  <a:cubicBezTo>
                    <a:pt x="53" y="16"/>
                    <a:pt x="53" y="15"/>
                    <a:pt x="53" y="15"/>
                  </a:cubicBezTo>
                  <a:cubicBezTo>
                    <a:pt x="53" y="15"/>
                    <a:pt x="53" y="14"/>
                    <a:pt x="53" y="13"/>
                  </a:cubicBezTo>
                  <a:cubicBezTo>
                    <a:pt x="53" y="14"/>
                    <a:pt x="52" y="14"/>
                    <a:pt x="51" y="14"/>
                  </a:cubicBezTo>
                  <a:cubicBezTo>
                    <a:pt x="50" y="14"/>
                    <a:pt x="49" y="14"/>
                    <a:pt x="49" y="13"/>
                  </a:cubicBezTo>
                  <a:cubicBezTo>
                    <a:pt x="48" y="12"/>
                    <a:pt x="48" y="11"/>
                    <a:pt x="48" y="10"/>
                  </a:cubicBezTo>
                  <a:cubicBezTo>
                    <a:pt x="48" y="9"/>
                    <a:pt x="48" y="8"/>
                    <a:pt x="48" y="8"/>
                  </a:cubicBezTo>
                  <a:cubicBezTo>
                    <a:pt x="49" y="7"/>
                    <a:pt x="49" y="6"/>
                    <a:pt x="50" y="6"/>
                  </a:cubicBezTo>
                  <a:cubicBezTo>
                    <a:pt x="50" y="6"/>
                    <a:pt x="51" y="6"/>
                    <a:pt x="52" y="6"/>
                  </a:cubicBezTo>
                  <a:cubicBezTo>
                    <a:pt x="52" y="6"/>
                    <a:pt x="53" y="6"/>
                    <a:pt x="54" y="7"/>
                  </a:cubicBezTo>
                  <a:lnTo>
                    <a:pt x="54" y="6"/>
                  </a:lnTo>
                  <a:lnTo>
                    <a:pt x="55" y="6"/>
                  </a:lnTo>
                  <a:lnTo>
                    <a:pt x="55" y="13"/>
                  </a:lnTo>
                  <a:cubicBezTo>
                    <a:pt x="55" y="14"/>
                    <a:pt x="55" y="15"/>
                    <a:pt x="54" y="16"/>
                  </a:cubicBezTo>
                  <a:cubicBezTo>
                    <a:pt x="54" y="16"/>
                    <a:pt x="54" y="17"/>
                    <a:pt x="53" y="17"/>
                  </a:cubicBezTo>
                  <a:cubicBezTo>
                    <a:pt x="52" y="17"/>
                    <a:pt x="52" y="17"/>
                    <a:pt x="51" y="17"/>
                  </a:cubicBezTo>
                  <a:cubicBezTo>
                    <a:pt x="50" y="17"/>
                    <a:pt x="49" y="17"/>
                    <a:pt x="49" y="17"/>
                  </a:cubicBezTo>
                  <a:cubicBezTo>
                    <a:pt x="48" y="16"/>
                    <a:pt x="48" y="16"/>
                    <a:pt x="48" y="15"/>
                  </a:cubicBezTo>
                  <a:close/>
                  <a:moveTo>
                    <a:pt x="49" y="10"/>
                  </a:moveTo>
                  <a:cubicBezTo>
                    <a:pt x="49" y="11"/>
                    <a:pt x="49" y="12"/>
                    <a:pt x="50" y="12"/>
                  </a:cubicBezTo>
                  <a:cubicBezTo>
                    <a:pt x="50" y="13"/>
                    <a:pt x="51" y="13"/>
                    <a:pt x="51" y="13"/>
                  </a:cubicBezTo>
                  <a:cubicBezTo>
                    <a:pt x="52" y="13"/>
                    <a:pt x="53" y="13"/>
                    <a:pt x="53" y="12"/>
                  </a:cubicBezTo>
                  <a:cubicBezTo>
                    <a:pt x="53" y="12"/>
                    <a:pt x="54" y="11"/>
                    <a:pt x="54" y="10"/>
                  </a:cubicBezTo>
                  <a:cubicBezTo>
                    <a:pt x="54" y="9"/>
                    <a:pt x="54" y="8"/>
                    <a:pt x="53" y="8"/>
                  </a:cubicBezTo>
                  <a:cubicBezTo>
                    <a:pt x="53" y="7"/>
                    <a:pt x="52" y="7"/>
                    <a:pt x="52" y="7"/>
                  </a:cubicBezTo>
                  <a:cubicBezTo>
                    <a:pt x="51" y="7"/>
                    <a:pt x="50" y="7"/>
                    <a:pt x="50" y="7"/>
                  </a:cubicBezTo>
                  <a:cubicBezTo>
                    <a:pt x="49" y="8"/>
                    <a:pt x="49" y="9"/>
                    <a:pt x="49" y="10"/>
                  </a:cubicBezTo>
                  <a:close/>
                  <a:moveTo>
                    <a:pt x="54" y="12"/>
                  </a:moveTo>
                  <a:lnTo>
                    <a:pt x="55" y="12"/>
                  </a:lnTo>
                  <a:cubicBezTo>
                    <a:pt x="55" y="13"/>
                    <a:pt x="55" y="13"/>
                    <a:pt x="54" y="14"/>
                  </a:cubicBezTo>
                  <a:cubicBezTo>
                    <a:pt x="53" y="14"/>
                    <a:pt x="53" y="14"/>
                    <a:pt x="52" y="14"/>
                  </a:cubicBezTo>
                  <a:cubicBezTo>
                    <a:pt x="50" y="14"/>
                    <a:pt x="49" y="14"/>
                    <a:pt x="49" y="13"/>
                  </a:cubicBezTo>
                  <a:cubicBezTo>
                    <a:pt x="48" y="12"/>
                    <a:pt x="48" y="11"/>
                    <a:pt x="48" y="10"/>
                  </a:cubicBezTo>
                  <a:cubicBezTo>
                    <a:pt x="48" y="8"/>
                    <a:pt x="48" y="7"/>
                    <a:pt x="49" y="7"/>
                  </a:cubicBezTo>
                  <a:cubicBezTo>
                    <a:pt x="50" y="6"/>
                    <a:pt x="51" y="6"/>
                    <a:pt x="52" y="6"/>
                  </a:cubicBezTo>
                  <a:cubicBezTo>
                    <a:pt x="53" y="6"/>
                    <a:pt x="54" y="6"/>
                    <a:pt x="55" y="7"/>
                  </a:cubicBezTo>
                  <a:cubicBezTo>
                    <a:pt x="55" y="8"/>
                    <a:pt x="55" y="9"/>
                    <a:pt x="55" y="10"/>
                  </a:cubicBezTo>
                  <a:cubicBezTo>
                    <a:pt x="55" y="10"/>
                    <a:pt x="55" y="10"/>
                    <a:pt x="55" y="10"/>
                  </a:cubicBezTo>
                  <a:lnTo>
                    <a:pt x="49" y="10"/>
                  </a:lnTo>
                  <a:cubicBezTo>
                    <a:pt x="49" y="11"/>
                    <a:pt x="49" y="12"/>
                    <a:pt x="50" y="12"/>
                  </a:cubicBezTo>
                  <a:cubicBezTo>
                    <a:pt x="50" y="13"/>
                    <a:pt x="51" y="13"/>
                    <a:pt x="52" y="13"/>
                  </a:cubicBezTo>
                  <a:cubicBezTo>
                    <a:pt x="52" y="13"/>
                    <a:pt x="53" y="13"/>
                    <a:pt x="53" y="13"/>
                  </a:cubicBezTo>
                  <a:cubicBezTo>
                    <a:pt x="53" y="13"/>
                    <a:pt x="54" y="12"/>
                    <a:pt x="54" y="12"/>
                  </a:cubicBezTo>
                  <a:close/>
                  <a:moveTo>
                    <a:pt x="49" y="9"/>
                  </a:moveTo>
                  <a:lnTo>
                    <a:pt x="54" y="9"/>
                  </a:lnTo>
                  <a:cubicBezTo>
                    <a:pt x="54" y="9"/>
                    <a:pt x="54" y="8"/>
                    <a:pt x="54" y="8"/>
                  </a:cubicBezTo>
                  <a:cubicBezTo>
                    <a:pt x="53" y="7"/>
                    <a:pt x="53" y="7"/>
                    <a:pt x="52" y="7"/>
                  </a:cubicBezTo>
                  <a:cubicBezTo>
                    <a:pt x="51" y="7"/>
                    <a:pt x="51" y="7"/>
                    <a:pt x="50" y="7"/>
                  </a:cubicBezTo>
                  <a:cubicBezTo>
                    <a:pt x="50" y="8"/>
                    <a:pt x="49" y="8"/>
                    <a:pt x="49" y="9"/>
                  </a:cubicBezTo>
                  <a:close/>
                  <a:moveTo>
                    <a:pt x="64" y="15"/>
                  </a:moveTo>
                  <a:lnTo>
                    <a:pt x="64" y="6"/>
                  </a:lnTo>
                  <a:lnTo>
                    <a:pt x="66" y="6"/>
                  </a:lnTo>
                  <a:lnTo>
                    <a:pt x="66" y="8"/>
                  </a:lnTo>
                  <a:cubicBezTo>
                    <a:pt x="66" y="7"/>
                    <a:pt x="66" y="7"/>
                    <a:pt x="67" y="7"/>
                  </a:cubicBezTo>
                  <a:cubicBezTo>
                    <a:pt x="67" y="6"/>
                    <a:pt x="67" y="6"/>
                    <a:pt x="67" y="6"/>
                  </a:cubicBezTo>
                  <a:cubicBezTo>
                    <a:pt x="68" y="6"/>
                    <a:pt x="68" y="7"/>
                    <a:pt x="69" y="7"/>
                  </a:cubicBezTo>
                  <a:lnTo>
                    <a:pt x="68" y="8"/>
                  </a:lnTo>
                  <a:cubicBezTo>
                    <a:pt x="68" y="8"/>
                    <a:pt x="68" y="8"/>
                    <a:pt x="67" y="8"/>
                  </a:cubicBezTo>
                  <a:cubicBezTo>
                    <a:pt x="67" y="8"/>
                    <a:pt x="67" y="8"/>
                    <a:pt x="67" y="8"/>
                  </a:cubicBezTo>
                  <a:cubicBezTo>
                    <a:pt x="66" y="8"/>
                    <a:pt x="66" y="8"/>
                    <a:pt x="66" y="9"/>
                  </a:cubicBezTo>
                  <a:cubicBezTo>
                    <a:pt x="66" y="9"/>
                    <a:pt x="66" y="10"/>
                    <a:pt x="66" y="10"/>
                  </a:cubicBezTo>
                  <a:lnTo>
                    <a:pt x="65" y="15"/>
                  </a:lnTo>
                  <a:lnTo>
                    <a:pt x="64" y="15"/>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155" name="Freeform 75"/>
            <p:cNvSpPr>
              <a:spLocks noEditPoints="1"/>
            </p:cNvSpPr>
            <p:nvPr/>
          </p:nvSpPr>
          <p:spPr bwMode="auto">
            <a:xfrm>
              <a:off x="2646" y="1378"/>
              <a:ext cx="60" cy="7"/>
            </a:xfrm>
            <a:custGeom>
              <a:avLst/>
              <a:gdLst/>
              <a:ahLst/>
              <a:cxnLst>
                <a:cxn ang="0">
                  <a:pos x="2" y="8"/>
                </a:cxn>
                <a:cxn ang="0">
                  <a:pos x="6" y="7"/>
                </a:cxn>
                <a:cxn ang="0">
                  <a:pos x="2" y="5"/>
                </a:cxn>
                <a:cxn ang="0">
                  <a:pos x="1" y="2"/>
                </a:cxn>
                <a:cxn ang="0">
                  <a:pos x="4" y="0"/>
                </a:cxn>
                <a:cxn ang="0">
                  <a:pos x="7" y="3"/>
                </a:cxn>
                <a:cxn ang="0">
                  <a:pos x="4" y="2"/>
                </a:cxn>
                <a:cxn ang="0">
                  <a:pos x="2" y="3"/>
                </a:cxn>
                <a:cxn ang="0">
                  <a:pos x="6" y="5"/>
                </a:cxn>
                <a:cxn ang="0">
                  <a:pos x="7" y="8"/>
                </a:cxn>
                <a:cxn ang="0">
                  <a:pos x="1" y="8"/>
                </a:cxn>
                <a:cxn ang="0">
                  <a:pos x="21" y="10"/>
                </a:cxn>
                <a:cxn ang="0">
                  <a:pos x="16" y="7"/>
                </a:cxn>
                <a:cxn ang="0">
                  <a:pos x="19" y="5"/>
                </a:cxn>
                <a:cxn ang="0">
                  <a:pos x="22" y="4"/>
                </a:cxn>
                <a:cxn ang="0">
                  <a:pos x="19" y="3"/>
                </a:cxn>
                <a:cxn ang="0">
                  <a:pos x="18" y="2"/>
                </a:cxn>
                <a:cxn ang="0">
                  <a:pos x="22" y="2"/>
                </a:cxn>
                <a:cxn ang="0">
                  <a:pos x="24" y="5"/>
                </a:cxn>
                <a:cxn ang="0">
                  <a:pos x="24" y="10"/>
                </a:cxn>
                <a:cxn ang="0">
                  <a:pos x="22" y="6"/>
                </a:cxn>
                <a:cxn ang="0">
                  <a:pos x="18" y="7"/>
                </a:cxn>
                <a:cxn ang="0">
                  <a:pos x="20" y="9"/>
                </a:cxn>
                <a:cxn ang="0">
                  <a:pos x="22" y="6"/>
                </a:cxn>
                <a:cxn ang="0">
                  <a:pos x="34" y="2"/>
                </a:cxn>
                <a:cxn ang="0">
                  <a:pos x="37" y="2"/>
                </a:cxn>
                <a:cxn ang="0">
                  <a:pos x="42" y="2"/>
                </a:cxn>
                <a:cxn ang="0">
                  <a:pos x="44" y="11"/>
                </a:cxn>
                <a:cxn ang="0">
                  <a:pos x="43" y="4"/>
                </a:cxn>
                <a:cxn ang="0">
                  <a:pos x="40" y="4"/>
                </a:cxn>
                <a:cxn ang="0">
                  <a:pos x="38" y="10"/>
                </a:cxn>
                <a:cxn ang="0">
                  <a:pos x="37" y="3"/>
                </a:cxn>
                <a:cxn ang="0">
                  <a:pos x="34" y="6"/>
                </a:cxn>
                <a:cxn ang="0">
                  <a:pos x="65" y="12"/>
                </a:cxn>
                <a:cxn ang="0">
                  <a:pos x="66" y="5"/>
                </a:cxn>
                <a:cxn ang="0">
                  <a:pos x="70" y="4"/>
                </a:cxn>
                <a:cxn ang="0">
                  <a:pos x="76" y="4"/>
                </a:cxn>
                <a:cxn ang="0">
                  <a:pos x="75" y="12"/>
                </a:cxn>
                <a:cxn ang="0">
                  <a:pos x="74" y="5"/>
                </a:cxn>
                <a:cxn ang="0">
                  <a:pos x="71" y="7"/>
                </a:cxn>
                <a:cxn ang="0">
                  <a:pos x="70" y="7"/>
                </a:cxn>
                <a:cxn ang="0">
                  <a:pos x="67" y="5"/>
                </a:cxn>
                <a:cxn ang="0">
                  <a:pos x="66" y="12"/>
                </a:cxn>
                <a:cxn ang="0">
                  <a:pos x="104" y="11"/>
                </a:cxn>
                <a:cxn ang="0">
                  <a:pos x="97" y="12"/>
                </a:cxn>
                <a:cxn ang="0">
                  <a:pos x="101" y="5"/>
                </a:cxn>
                <a:cxn ang="0">
                  <a:pos x="104" y="10"/>
                </a:cxn>
                <a:cxn ang="0">
                  <a:pos x="100" y="12"/>
                </a:cxn>
                <a:cxn ang="0">
                  <a:pos x="98" y="8"/>
                </a:cxn>
                <a:cxn ang="0">
                  <a:pos x="100" y="6"/>
                </a:cxn>
              </a:cxnLst>
              <a:rect l="0" t="0" r="r" b="b"/>
              <a:pathLst>
                <a:path w="104" h="13">
                  <a:moveTo>
                    <a:pt x="0" y="6"/>
                  </a:moveTo>
                  <a:lnTo>
                    <a:pt x="2" y="6"/>
                  </a:lnTo>
                  <a:cubicBezTo>
                    <a:pt x="2" y="7"/>
                    <a:pt x="2" y="7"/>
                    <a:pt x="2" y="8"/>
                  </a:cubicBezTo>
                  <a:cubicBezTo>
                    <a:pt x="3" y="8"/>
                    <a:pt x="3" y="8"/>
                    <a:pt x="4" y="8"/>
                  </a:cubicBezTo>
                  <a:cubicBezTo>
                    <a:pt x="4" y="8"/>
                    <a:pt x="5" y="8"/>
                    <a:pt x="5" y="8"/>
                  </a:cubicBezTo>
                  <a:cubicBezTo>
                    <a:pt x="6" y="7"/>
                    <a:pt x="6" y="7"/>
                    <a:pt x="6" y="7"/>
                  </a:cubicBezTo>
                  <a:cubicBezTo>
                    <a:pt x="6" y="6"/>
                    <a:pt x="6" y="6"/>
                    <a:pt x="5" y="6"/>
                  </a:cubicBezTo>
                  <a:cubicBezTo>
                    <a:pt x="5" y="6"/>
                    <a:pt x="5" y="6"/>
                    <a:pt x="4" y="5"/>
                  </a:cubicBezTo>
                  <a:cubicBezTo>
                    <a:pt x="3" y="5"/>
                    <a:pt x="2" y="5"/>
                    <a:pt x="2" y="5"/>
                  </a:cubicBezTo>
                  <a:cubicBezTo>
                    <a:pt x="2" y="4"/>
                    <a:pt x="1" y="4"/>
                    <a:pt x="1" y="4"/>
                  </a:cubicBezTo>
                  <a:cubicBezTo>
                    <a:pt x="1" y="4"/>
                    <a:pt x="1" y="3"/>
                    <a:pt x="1" y="3"/>
                  </a:cubicBezTo>
                  <a:cubicBezTo>
                    <a:pt x="1" y="2"/>
                    <a:pt x="1" y="2"/>
                    <a:pt x="1" y="2"/>
                  </a:cubicBezTo>
                  <a:cubicBezTo>
                    <a:pt x="1" y="1"/>
                    <a:pt x="1" y="1"/>
                    <a:pt x="2" y="1"/>
                  </a:cubicBezTo>
                  <a:cubicBezTo>
                    <a:pt x="2" y="1"/>
                    <a:pt x="2" y="1"/>
                    <a:pt x="3" y="1"/>
                  </a:cubicBezTo>
                  <a:cubicBezTo>
                    <a:pt x="3" y="1"/>
                    <a:pt x="3" y="0"/>
                    <a:pt x="4" y="0"/>
                  </a:cubicBezTo>
                  <a:cubicBezTo>
                    <a:pt x="5" y="1"/>
                    <a:pt x="5" y="1"/>
                    <a:pt x="6" y="1"/>
                  </a:cubicBezTo>
                  <a:cubicBezTo>
                    <a:pt x="6" y="1"/>
                    <a:pt x="6" y="1"/>
                    <a:pt x="7" y="2"/>
                  </a:cubicBezTo>
                  <a:cubicBezTo>
                    <a:pt x="7" y="2"/>
                    <a:pt x="7" y="2"/>
                    <a:pt x="7" y="3"/>
                  </a:cubicBezTo>
                  <a:lnTo>
                    <a:pt x="6" y="3"/>
                  </a:lnTo>
                  <a:cubicBezTo>
                    <a:pt x="6" y="3"/>
                    <a:pt x="6" y="2"/>
                    <a:pt x="5" y="2"/>
                  </a:cubicBezTo>
                  <a:cubicBezTo>
                    <a:pt x="5" y="2"/>
                    <a:pt x="5" y="2"/>
                    <a:pt x="4" y="2"/>
                  </a:cubicBezTo>
                  <a:cubicBezTo>
                    <a:pt x="3" y="2"/>
                    <a:pt x="3" y="2"/>
                    <a:pt x="3" y="2"/>
                  </a:cubicBezTo>
                  <a:cubicBezTo>
                    <a:pt x="2" y="2"/>
                    <a:pt x="2" y="2"/>
                    <a:pt x="2" y="3"/>
                  </a:cubicBezTo>
                  <a:cubicBezTo>
                    <a:pt x="2" y="3"/>
                    <a:pt x="2" y="3"/>
                    <a:pt x="2" y="3"/>
                  </a:cubicBezTo>
                  <a:cubicBezTo>
                    <a:pt x="2" y="3"/>
                    <a:pt x="3" y="3"/>
                    <a:pt x="3" y="4"/>
                  </a:cubicBezTo>
                  <a:cubicBezTo>
                    <a:pt x="3" y="4"/>
                    <a:pt x="3" y="4"/>
                    <a:pt x="4" y="4"/>
                  </a:cubicBezTo>
                  <a:cubicBezTo>
                    <a:pt x="5" y="4"/>
                    <a:pt x="6" y="5"/>
                    <a:pt x="6" y="5"/>
                  </a:cubicBezTo>
                  <a:cubicBezTo>
                    <a:pt x="6" y="5"/>
                    <a:pt x="7" y="5"/>
                    <a:pt x="7" y="5"/>
                  </a:cubicBezTo>
                  <a:cubicBezTo>
                    <a:pt x="7" y="6"/>
                    <a:pt x="7" y="6"/>
                    <a:pt x="7" y="7"/>
                  </a:cubicBezTo>
                  <a:cubicBezTo>
                    <a:pt x="7" y="7"/>
                    <a:pt x="7" y="8"/>
                    <a:pt x="7" y="8"/>
                  </a:cubicBezTo>
                  <a:cubicBezTo>
                    <a:pt x="6" y="8"/>
                    <a:pt x="6" y="9"/>
                    <a:pt x="6" y="9"/>
                  </a:cubicBezTo>
                  <a:cubicBezTo>
                    <a:pt x="5" y="9"/>
                    <a:pt x="4" y="9"/>
                    <a:pt x="4" y="9"/>
                  </a:cubicBezTo>
                  <a:cubicBezTo>
                    <a:pt x="3" y="9"/>
                    <a:pt x="2" y="9"/>
                    <a:pt x="1" y="8"/>
                  </a:cubicBezTo>
                  <a:cubicBezTo>
                    <a:pt x="1" y="8"/>
                    <a:pt x="0" y="7"/>
                    <a:pt x="0" y="6"/>
                  </a:cubicBezTo>
                  <a:close/>
                  <a:moveTo>
                    <a:pt x="22" y="9"/>
                  </a:moveTo>
                  <a:cubicBezTo>
                    <a:pt x="22" y="9"/>
                    <a:pt x="21" y="9"/>
                    <a:pt x="21" y="10"/>
                  </a:cubicBezTo>
                  <a:cubicBezTo>
                    <a:pt x="20" y="10"/>
                    <a:pt x="20" y="10"/>
                    <a:pt x="19" y="10"/>
                  </a:cubicBezTo>
                  <a:cubicBezTo>
                    <a:pt x="18" y="10"/>
                    <a:pt x="18" y="10"/>
                    <a:pt x="17" y="9"/>
                  </a:cubicBezTo>
                  <a:cubicBezTo>
                    <a:pt x="17" y="9"/>
                    <a:pt x="16" y="8"/>
                    <a:pt x="16" y="7"/>
                  </a:cubicBezTo>
                  <a:cubicBezTo>
                    <a:pt x="16" y="7"/>
                    <a:pt x="17" y="7"/>
                    <a:pt x="17" y="6"/>
                  </a:cubicBezTo>
                  <a:cubicBezTo>
                    <a:pt x="17" y="6"/>
                    <a:pt x="17" y="6"/>
                    <a:pt x="18" y="5"/>
                  </a:cubicBezTo>
                  <a:cubicBezTo>
                    <a:pt x="18" y="5"/>
                    <a:pt x="18" y="5"/>
                    <a:pt x="19" y="5"/>
                  </a:cubicBezTo>
                  <a:cubicBezTo>
                    <a:pt x="19" y="5"/>
                    <a:pt x="19" y="5"/>
                    <a:pt x="20" y="5"/>
                  </a:cubicBezTo>
                  <a:cubicBezTo>
                    <a:pt x="21" y="5"/>
                    <a:pt x="22" y="5"/>
                    <a:pt x="22" y="5"/>
                  </a:cubicBezTo>
                  <a:cubicBezTo>
                    <a:pt x="22" y="4"/>
                    <a:pt x="22" y="4"/>
                    <a:pt x="22" y="4"/>
                  </a:cubicBezTo>
                  <a:cubicBezTo>
                    <a:pt x="22" y="4"/>
                    <a:pt x="22" y="3"/>
                    <a:pt x="22" y="3"/>
                  </a:cubicBezTo>
                  <a:cubicBezTo>
                    <a:pt x="22" y="3"/>
                    <a:pt x="21" y="2"/>
                    <a:pt x="20" y="2"/>
                  </a:cubicBezTo>
                  <a:cubicBezTo>
                    <a:pt x="20" y="2"/>
                    <a:pt x="19" y="2"/>
                    <a:pt x="19" y="3"/>
                  </a:cubicBezTo>
                  <a:cubicBezTo>
                    <a:pt x="19" y="3"/>
                    <a:pt x="18" y="3"/>
                    <a:pt x="18" y="4"/>
                  </a:cubicBezTo>
                  <a:lnTo>
                    <a:pt x="17" y="4"/>
                  </a:lnTo>
                  <a:cubicBezTo>
                    <a:pt x="17" y="3"/>
                    <a:pt x="17" y="3"/>
                    <a:pt x="18" y="2"/>
                  </a:cubicBezTo>
                  <a:cubicBezTo>
                    <a:pt x="18" y="2"/>
                    <a:pt x="18" y="2"/>
                    <a:pt x="19" y="1"/>
                  </a:cubicBezTo>
                  <a:cubicBezTo>
                    <a:pt x="19" y="1"/>
                    <a:pt x="20" y="1"/>
                    <a:pt x="21" y="1"/>
                  </a:cubicBezTo>
                  <a:cubicBezTo>
                    <a:pt x="21" y="1"/>
                    <a:pt x="22" y="1"/>
                    <a:pt x="22" y="2"/>
                  </a:cubicBezTo>
                  <a:cubicBezTo>
                    <a:pt x="23" y="2"/>
                    <a:pt x="23" y="2"/>
                    <a:pt x="23" y="2"/>
                  </a:cubicBezTo>
                  <a:cubicBezTo>
                    <a:pt x="24" y="2"/>
                    <a:pt x="24" y="3"/>
                    <a:pt x="24" y="3"/>
                  </a:cubicBezTo>
                  <a:cubicBezTo>
                    <a:pt x="24" y="3"/>
                    <a:pt x="24" y="4"/>
                    <a:pt x="24" y="5"/>
                  </a:cubicBezTo>
                  <a:lnTo>
                    <a:pt x="24" y="6"/>
                  </a:lnTo>
                  <a:cubicBezTo>
                    <a:pt x="24" y="8"/>
                    <a:pt x="24" y="9"/>
                    <a:pt x="24" y="9"/>
                  </a:cubicBezTo>
                  <a:cubicBezTo>
                    <a:pt x="24" y="9"/>
                    <a:pt x="24" y="10"/>
                    <a:pt x="24" y="10"/>
                  </a:cubicBezTo>
                  <a:lnTo>
                    <a:pt x="22" y="10"/>
                  </a:lnTo>
                  <a:cubicBezTo>
                    <a:pt x="22" y="10"/>
                    <a:pt x="22" y="9"/>
                    <a:pt x="22" y="9"/>
                  </a:cubicBezTo>
                  <a:close/>
                  <a:moveTo>
                    <a:pt x="22" y="6"/>
                  </a:moveTo>
                  <a:cubicBezTo>
                    <a:pt x="22" y="6"/>
                    <a:pt x="21" y="6"/>
                    <a:pt x="20" y="6"/>
                  </a:cubicBezTo>
                  <a:cubicBezTo>
                    <a:pt x="19" y="6"/>
                    <a:pt x="19" y="6"/>
                    <a:pt x="19" y="6"/>
                  </a:cubicBezTo>
                  <a:cubicBezTo>
                    <a:pt x="18" y="6"/>
                    <a:pt x="18" y="7"/>
                    <a:pt x="18" y="7"/>
                  </a:cubicBezTo>
                  <a:cubicBezTo>
                    <a:pt x="18" y="7"/>
                    <a:pt x="18" y="7"/>
                    <a:pt x="18" y="7"/>
                  </a:cubicBezTo>
                  <a:cubicBezTo>
                    <a:pt x="18" y="8"/>
                    <a:pt x="18" y="8"/>
                    <a:pt x="18" y="8"/>
                  </a:cubicBezTo>
                  <a:cubicBezTo>
                    <a:pt x="19" y="9"/>
                    <a:pt x="19" y="9"/>
                    <a:pt x="20" y="9"/>
                  </a:cubicBezTo>
                  <a:cubicBezTo>
                    <a:pt x="20" y="9"/>
                    <a:pt x="21" y="9"/>
                    <a:pt x="21" y="8"/>
                  </a:cubicBezTo>
                  <a:cubicBezTo>
                    <a:pt x="21" y="8"/>
                    <a:pt x="22" y="8"/>
                    <a:pt x="22" y="8"/>
                  </a:cubicBezTo>
                  <a:cubicBezTo>
                    <a:pt x="22" y="7"/>
                    <a:pt x="22" y="7"/>
                    <a:pt x="22" y="6"/>
                  </a:cubicBezTo>
                  <a:close/>
                  <a:moveTo>
                    <a:pt x="33" y="10"/>
                  </a:moveTo>
                  <a:lnTo>
                    <a:pt x="33" y="2"/>
                  </a:lnTo>
                  <a:lnTo>
                    <a:pt x="34" y="2"/>
                  </a:lnTo>
                  <a:lnTo>
                    <a:pt x="34" y="3"/>
                  </a:lnTo>
                  <a:cubicBezTo>
                    <a:pt x="35" y="3"/>
                    <a:pt x="35" y="2"/>
                    <a:pt x="35" y="2"/>
                  </a:cubicBezTo>
                  <a:cubicBezTo>
                    <a:pt x="36" y="2"/>
                    <a:pt x="36" y="2"/>
                    <a:pt x="37" y="2"/>
                  </a:cubicBezTo>
                  <a:cubicBezTo>
                    <a:pt x="38" y="2"/>
                    <a:pt x="38" y="2"/>
                    <a:pt x="38" y="2"/>
                  </a:cubicBezTo>
                  <a:cubicBezTo>
                    <a:pt x="39" y="3"/>
                    <a:pt x="39" y="3"/>
                    <a:pt x="39" y="4"/>
                  </a:cubicBezTo>
                  <a:cubicBezTo>
                    <a:pt x="40" y="3"/>
                    <a:pt x="41" y="2"/>
                    <a:pt x="42" y="2"/>
                  </a:cubicBezTo>
                  <a:cubicBezTo>
                    <a:pt x="43" y="2"/>
                    <a:pt x="43" y="2"/>
                    <a:pt x="44" y="3"/>
                  </a:cubicBezTo>
                  <a:cubicBezTo>
                    <a:pt x="44" y="3"/>
                    <a:pt x="44" y="4"/>
                    <a:pt x="44" y="5"/>
                  </a:cubicBezTo>
                  <a:lnTo>
                    <a:pt x="44" y="11"/>
                  </a:lnTo>
                  <a:lnTo>
                    <a:pt x="43" y="11"/>
                  </a:lnTo>
                  <a:lnTo>
                    <a:pt x="43" y="5"/>
                  </a:lnTo>
                  <a:cubicBezTo>
                    <a:pt x="43" y="5"/>
                    <a:pt x="43" y="5"/>
                    <a:pt x="43" y="4"/>
                  </a:cubicBezTo>
                  <a:cubicBezTo>
                    <a:pt x="43" y="4"/>
                    <a:pt x="43" y="4"/>
                    <a:pt x="42" y="4"/>
                  </a:cubicBezTo>
                  <a:cubicBezTo>
                    <a:pt x="42" y="3"/>
                    <a:pt x="42" y="3"/>
                    <a:pt x="41" y="3"/>
                  </a:cubicBezTo>
                  <a:cubicBezTo>
                    <a:pt x="41" y="3"/>
                    <a:pt x="40" y="4"/>
                    <a:pt x="40" y="4"/>
                  </a:cubicBezTo>
                  <a:cubicBezTo>
                    <a:pt x="40" y="4"/>
                    <a:pt x="39" y="5"/>
                    <a:pt x="39" y="6"/>
                  </a:cubicBezTo>
                  <a:lnTo>
                    <a:pt x="39" y="11"/>
                  </a:lnTo>
                  <a:lnTo>
                    <a:pt x="38" y="10"/>
                  </a:lnTo>
                  <a:lnTo>
                    <a:pt x="38" y="5"/>
                  </a:lnTo>
                  <a:cubicBezTo>
                    <a:pt x="38" y="4"/>
                    <a:pt x="38" y="4"/>
                    <a:pt x="38" y="4"/>
                  </a:cubicBezTo>
                  <a:cubicBezTo>
                    <a:pt x="37" y="3"/>
                    <a:pt x="37" y="3"/>
                    <a:pt x="37" y="3"/>
                  </a:cubicBezTo>
                  <a:cubicBezTo>
                    <a:pt x="36" y="3"/>
                    <a:pt x="36" y="3"/>
                    <a:pt x="35" y="3"/>
                  </a:cubicBezTo>
                  <a:cubicBezTo>
                    <a:pt x="35" y="4"/>
                    <a:pt x="35" y="4"/>
                    <a:pt x="35" y="4"/>
                  </a:cubicBezTo>
                  <a:cubicBezTo>
                    <a:pt x="35" y="5"/>
                    <a:pt x="34" y="5"/>
                    <a:pt x="34" y="6"/>
                  </a:cubicBezTo>
                  <a:lnTo>
                    <a:pt x="34" y="10"/>
                  </a:lnTo>
                  <a:lnTo>
                    <a:pt x="33" y="10"/>
                  </a:lnTo>
                  <a:close/>
                  <a:moveTo>
                    <a:pt x="65" y="12"/>
                  </a:moveTo>
                  <a:lnTo>
                    <a:pt x="65" y="3"/>
                  </a:lnTo>
                  <a:lnTo>
                    <a:pt x="66" y="3"/>
                  </a:lnTo>
                  <a:lnTo>
                    <a:pt x="66" y="5"/>
                  </a:lnTo>
                  <a:cubicBezTo>
                    <a:pt x="67" y="4"/>
                    <a:pt x="67" y="4"/>
                    <a:pt x="67" y="4"/>
                  </a:cubicBezTo>
                  <a:cubicBezTo>
                    <a:pt x="68" y="3"/>
                    <a:pt x="68" y="3"/>
                    <a:pt x="69" y="3"/>
                  </a:cubicBezTo>
                  <a:cubicBezTo>
                    <a:pt x="70" y="3"/>
                    <a:pt x="70" y="4"/>
                    <a:pt x="70" y="4"/>
                  </a:cubicBezTo>
                  <a:cubicBezTo>
                    <a:pt x="71" y="4"/>
                    <a:pt x="71" y="4"/>
                    <a:pt x="71" y="5"/>
                  </a:cubicBezTo>
                  <a:cubicBezTo>
                    <a:pt x="72" y="4"/>
                    <a:pt x="73" y="4"/>
                    <a:pt x="74" y="4"/>
                  </a:cubicBezTo>
                  <a:cubicBezTo>
                    <a:pt x="75" y="4"/>
                    <a:pt x="75" y="4"/>
                    <a:pt x="76" y="4"/>
                  </a:cubicBezTo>
                  <a:cubicBezTo>
                    <a:pt x="76" y="5"/>
                    <a:pt x="76" y="6"/>
                    <a:pt x="76" y="6"/>
                  </a:cubicBezTo>
                  <a:lnTo>
                    <a:pt x="76" y="12"/>
                  </a:lnTo>
                  <a:lnTo>
                    <a:pt x="75" y="12"/>
                  </a:lnTo>
                  <a:lnTo>
                    <a:pt x="75" y="7"/>
                  </a:lnTo>
                  <a:cubicBezTo>
                    <a:pt x="75" y="6"/>
                    <a:pt x="75" y="6"/>
                    <a:pt x="75" y="6"/>
                  </a:cubicBezTo>
                  <a:cubicBezTo>
                    <a:pt x="75" y="5"/>
                    <a:pt x="75" y="5"/>
                    <a:pt x="74" y="5"/>
                  </a:cubicBezTo>
                  <a:cubicBezTo>
                    <a:pt x="74" y="5"/>
                    <a:pt x="74" y="5"/>
                    <a:pt x="73" y="5"/>
                  </a:cubicBezTo>
                  <a:cubicBezTo>
                    <a:pt x="73" y="5"/>
                    <a:pt x="72" y="5"/>
                    <a:pt x="72" y="5"/>
                  </a:cubicBezTo>
                  <a:cubicBezTo>
                    <a:pt x="72" y="6"/>
                    <a:pt x="71" y="6"/>
                    <a:pt x="71" y="7"/>
                  </a:cubicBezTo>
                  <a:lnTo>
                    <a:pt x="71" y="12"/>
                  </a:lnTo>
                  <a:lnTo>
                    <a:pt x="70" y="12"/>
                  </a:lnTo>
                  <a:lnTo>
                    <a:pt x="70" y="7"/>
                  </a:lnTo>
                  <a:cubicBezTo>
                    <a:pt x="70" y="6"/>
                    <a:pt x="70" y="5"/>
                    <a:pt x="70" y="5"/>
                  </a:cubicBezTo>
                  <a:cubicBezTo>
                    <a:pt x="69" y="5"/>
                    <a:pt x="69" y="5"/>
                    <a:pt x="69" y="5"/>
                  </a:cubicBezTo>
                  <a:cubicBezTo>
                    <a:pt x="68" y="5"/>
                    <a:pt x="68" y="5"/>
                    <a:pt x="67" y="5"/>
                  </a:cubicBezTo>
                  <a:cubicBezTo>
                    <a:pt x="67" y="5"/>
                    <a:pt x="67" y="5"/>
                    <a:pt x="67" y="6"/>
                  </a:cubicBezTo>
                  <a:cubicBezTo>
                    <a:pt x="66" y="6"/>
                    <a:pt x="66" y="7"/>
                    <a:pt x="66" y="7"/>
                  </a:cubicBezTo>
                  <a:lnTo>
                    <a:pt x="66" y="12"/>
                  </a:lnTo>
                  <a:lnTo>
                    <a:pt x="65" y="12"/>
                  </a:lnTo>
                  <a:close/>
                  <a:moveTo>
                    <a:pt x="103" y="11"/>
                  </a:moveTo>
                  <a:lnTo>
                    <a:pt x="104" y="11"/>
                  </a:lnTo>
                  <a:cubicBezTo>
                    <a:pt x="104" y="12"/>
                    <a:pt x="103" y="12"/>
                    <a:pt x="103" y="13"/>
                  </a:cubicBezTo>
                  <a:cubicBezTo>
                    <a:pt x="102" y="13"/>
                    <a:pt x="101" y="13"/>
                    <a:pt x="100" y="13"/>
                  </a:cubicBezTo>
                  <a:cubicBezTo>
                    <a:pt x="99" y="13"/>
                    <a:pt x="98" y="13"/>
                    <a:pt x="97" y="12"/>
                  </a:cubicBezTo>
                  <a:cubicBezTo>
                    <a:pt x="97" y="11"/>
                    <a:pt x="96" y="10"/>
                    <a:pt x="96" y="9"/>
                  </a:cubicBezTo>
                  <a:cubicBezTo>
                    <a:pt x="97" y="8"/>
                    <a:pt x="97" y="7"/>
                    <a:pt x="98" y="6"/>
                  </a:cubicBezTo>
                  <a:cubicBezTo>
                    <a:pt x="98" y="5"/>
                    <a:pt x="99" y="5"/>
                    <a:pt x="101" y="5"/>
                  </a:cubicBezTo>
                  <a:cubicBezTo>
                    <a:pt x="102" y="5"/>
                    <a:pt x="103" y="5"/>
                    <a:pt x="103" y="6"/>
                  </a:cubicBezTo>
                  <a:cubicBezTo>
                    <a:pt x="104" y="7"/>
                    <a:pt x="104" y="8"/>
                    <a:pt x="104" y="9"/>
                  </a:cubicBezTo>
                  <a:cubicBezTo>
                    <a:pt x="104" y="9"/>
                    <a:pt x="104" y="9"/>
                    <a:pt x="104" y="10"/>
                  </a:cubicBezTo>
                  <a:lnTo>
                    <a:pt x="98" y="9"/>
                  </a:lnTo>
                  <a:cubicBezTo>
                    <a:pt x="98" y="10"/>
                    <a:pt x="98" y="11"/>
                    <a:pt x="99" y="11"/>
                  </a:cubicBezTo>
                  <a:cubicBezTo>
                    <a:pt x="99" y="12"/>
                    <a:pt x="100" y="12"/>
                    <a:pt x="100" y="12"/>
                  </a:cubicBezTo>
                  <a:cubicBezTo>
                    <a:pt x="101" y="12"/>
                    <a:pt x="101" y="12"/>
                    <a:pt x="102" y="12"/>
                  </a:cubicBezTo>
                  <a:cubicBezTo>
                    <a:pt x="102" y="12"/>
                    <a:pt x="102" y="11"/>
                    <a:pt x="103" y="11"/>
                  </a:cubicBezTo>
                  <a:close/>
                  <a:moveTo>
                    <a:pt x="98" y="8"/>
                  </a:moveTo>
                  <a:lnTo>
                    <a:pt x="103" y="8"/>
                  </a:lnTo>
                  <a:cubicBezTo>
                    <a:pt x="103" y="8"/>
                    <a:pt x="102" y="7"/>
                    <a:pt x="102" y="7"/>
                  </a:cubicBezTo>
                  <a:cubicBezTo>
                    <a:pt x="102" y="6"/>
                    <a:pt x="101" y="6"/>
                    <a:pt x="100" y="6"/>
                  </a:cubicBezTo>
                  <a:cubicBezTo>
                    <a:pt x="100" y="6"/>
                    <a:pt x="99" y="6"/>
                    <a:pt x="99" y="7"/>
                  </a:cubicBezTo>
                  <a:cubicBezTo>
                    <a:pt x="98" y="7"/>
                    <a:pt x="98" y="7"/>
                    <a:pt x="98" y="8"/>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156" name="Freeform 76"/>
            <p:cNvSpPr>
              <a:spLocks noEditPoints="1"/>
            </p:cNvSpPr>
            <p:nvPr/>
          </p:nvSpPr>
          <p:spPr bwMode="auto">
            <a:xfrm>
              <a:off x="2628" y="1385"/>
              <a:ext cx="108" cy="11"/>
            </a:xfrm>
            <a:custGeom>
              <a:avLst/>
              <a:gdLst/>
              <a:ahLst/>
              <a:cxnLst>
                <a:cxn ang="0">
                  <a:pos x="5" y="3"/>
                </a:cxn>
                <a:cxn ang="0">
                  <a:pos x="3" y="7"/>
                </a:cxn>
                <a:cxn ang="0">
                  <a:pos x="17" y="5"/>
                </a:cxn>
                <a:cxn ang="0">
                  <a:pos x="22" y="12"/>
                </a:cxn>
                <a:cxn ang="0">
                  <a:pos x="18" y="10"/>
                </a:cxn>
                <a:cxn ang="0">
                  <a:pos x="20" y="5"/>
                </a:cxn>
                <a:cxn ang="0">
                  <a:pos x="34" y="5"/>
                </a:cxn>
                <a:cxn ang="0">
                  <a:pos x="39" y="6"/>
                </a:cxn>
                <a:cxn ang="0">
                  <a:pos x="42" y="13"/>
                </a:cxn>
                <a:cxn ang="0">
                  <a:pos x="39" y="6"/>
                </a:cxn>
                <a:cxn ang="0">
                  <a:pos x="37" y="6"/>
                </a:cxn>
                <a:cxn ang="0">
                  <a:pos x="34" y="13"/>
                </a:cxn>
                <a:cxn ang="0">
                  <a:pos x="50" y="6"/>
                </a:cxn>
                <a:cxn ang="0">
                  <a:pos x="55" y="10"/>
                </a:cxn>
                <a:cxn ang="0">
                  <a:pos x="50" y="13"/>
                </a:cxn>
                <a:cxn ang="0">
                  <a:pos x="52" y="13"/>
                </a:cxn>
                <a:cxn ang="0">
                  <a:pos x="50" y="7"/>
                </a:cxn>
                <a:cxn ang="0">
                  <a:pos x="71" y="7"/>
                </a:cxn>
                <a:cxn ang="0">
                  <a:pos x="65" y="13"/>
                </a:cxn>
                <a:cxn ang="0">
                  <a:pos x="69" y="13"/>
                </a:cxn>
                <a:cxn ang="0">
                  <a:pos x="65" y="10"/>
                </a:cxn>
                <a:cxn ang="0">
                  <a:pos x="84" y="7"/>
                </a:cxn>
                <a:cxn ang="0">
                  <a:pos x="87" y="15"/>
                </a:cxn>
                <a:cxn ang="0">
                  <a:pos x="84" y="8"/>
                </a:cxn>
                <a:cxn ang="0">
                  <a:pos x="102" y="13"/>
                </a:cxn>
                <a:cxn ang="0">
                  <a:pos x="96" y="12"/>
                </a:cxn>
                <a:cxn ang="0">
                  <a:pos x="103" y="12"/>
                </a:cxn>
                <a:cxn ang="0">
                  <a:pos x="102" y="13"/>
                </a:cxn>
                <a:cxn ang="0">
                  <a:pos x="98" y="9"/>
                </a:cxn>
                <a:cxn ang="0">
                  <a:pos x="114" y="9"/>
                </a:cxn>
                <a:cxn ang="0">
                  <a:pos x="119" y="12"/>
                </a:cxn>
                <a:cxn ang="0">
                  <a:pos x="117" y="10"/>
                </a:cxn>
                <a:cxn ang="0">
                  <a:pos x="112" y="16"/>
                </a:cxn>
                <a:cxn ang="0">
                  <a:pos x="128" y="16"/>
                </a:cxn>
                <a:cxn ang="0">
                  <a:pos x="129" y="9"/>
                </a:cxn>
                <a:cxn ang="0">
                  <a:pos x="131" y="10"/>
                </a:cxn>
                <a:cxn ang="0">
                  <a:pos x="131" y="16"/>
                </a:cxn>
                <a:cxn ang="0">
                  <a:pos x="131" y="17"/>
                </a:cxn>
                <a:cxn ang="0">
                  <a:pos x="134" y="10"/>
                </a:cxn>
                <a:cxn ang="0">
                  <a:pos x="132" y="16"/>
                </a:cxn>
                <a:cxn ang="0">
                  <a:pos x="133" y="11"/>
                </a:cxn>
                <a:cxn ang="0">
                  <a:pos x="144" y="9"/>
                </a:cxn>
                <a:cxn ang="0">
                  <a:pos x="149" y="10"/>
                </a:cxn>
                <a:cxn ang="0">
                  <a:pos x="146" y="14"/>
                </a:cxn>
                <a:cxn ang="0">
                  <a:pos x="162" y="17"/>
                </a:cxn>
                <a:cxn ang="0">
                  <a:pos x="163" y="15"/>
                </a:cxn>
                <a:cxn ang="0">
                  <a:pos x="161" y="11"/>
                </a:cxn>
                <a:cxn ang="0">
                  <a:pos x="166" y="13"/>
                </a:cxn>
                <a:cxn ang="0">
                  <a:pos x="161" y="12"/>
                </a:cxn>
                <a:cxn ang="0">
                  <a:pos x="166" y="15"/>
                </a:cxn>
                <a:cxn ang="0">
                  <a:pos x="161" y="18"/>
                </a:cxn>
                <a:cxn ang="0">
                  <a:pos x="166" y="11"/>
                </a:cxn>
                <a:cxn ang="0">
                  <a:pos x="161" y="18"/>
                </a:cxn>
                <a:cxn ang="0">
                  <a:pos x="165" y="17"/>
                </a:cxn>
                <a:cxn ang="0">
                  <a:pos x="161" y="14"/>
                </a:cxn>
                <a:cxn ang="0">
                  <a:pos x="179" y="11"/>
                </a:cxn>
                <a:cxn ang="0">
                  <a:pos x="187" y="12"/>
                </a:cxn>
                <a:cxn ang="0">
                  <a:pos x="186" y="13"/>
                </a:cxn>
                <a:cxn ang="0">
                  <a:pos x="182" y="19"/>
                </a:cxn>
                <a:cxn ang="0">
                  <a:pos x="179" y="12"/>
                </a:cxn>
              </a:cxnLst>
              <a:rect l="0" t="0" r="r" b="b"/>
              <a:pathLst>
                <a:path w="187" h="20">
                  <a:moveTo>
                    <a:pt x="0" y="11"/>
                  </a:moveTo>
                  <a:lnTo>
                    <a:pt x="1" y="0"/>
                  </a:lnTo>
                  <a:lnTo>
                    <a:pt x="2" y="0"/>
                  </a:lnTo>
                  <a:lnTo>
                    <a:pt x="2" y="7"/>
                  </a:lnTo>
                  <a:lnTo>
                    <a:pt x="5" y="3"/>
                  </a:lnTo>
                  <a:lnTo>
                    <a:pt x="7" y="3"/>
                  </a:lnTo>
                  <a:lnTo>
                    <a:pt x="4" y="6"/>
                  </a:lnTo>
                  <a:lnTo>
                    <a:pt x="7" y="12"/>
                  </a:lnTo>
                  <a:lnTo>
                    <a:pt x="5" y="12"/>
                  </a:lnTo>
                  <a:lnTo>
                    <a:pt x="3" y="7"/>
                  </a:lnTo>
                  <a:lnTo>
                    <a:pt x="2" y="8"/>
                  </a:lnTo>
                  <a:lnTo>
                    <a:pt x="2" y="11"/>
                  </a:lnTo>
                  <a:lnTo>
                    <a:pt x="0" y="11"/>
                  </a:lnTo>
                  <a:close/>
                  <a:moveTo>
                    <a:pt x="16" y="8"/>
                  </a:moveTo>
                  <a:cubicBezTo>
                    <a:pt x="16" y="6"/>
                    <a:pt x="16" y="5"/>
                    <a:pt x="17" y="5"/>
                  </a:cubicBezTo>
                  <a:cubicBezTo>
                    <a:pt x="18" y="4"/>
                    <a:pt x="19" y="4"/>
                    <a:pt x="20" y="4"/>
                  </a:cubicBezTo>
                  <a:cubicBezTo>
                    <a:pt x="21" y="4"/>
                    <a:pt x="22" y="4"/>
                    <a:pt x="23" y="5"/>
                  </a:cubicBezTo>
                  <a:cubicBezTo>
                    <a:pt x="23" y="6"/>
                    <a:pt x="24" y="7"/>
                    <a:pt x="24" y="8"/>
                  </a:cubicBezTo>
                  <a:cubicBezTo>
                    <a:pt x="24" y="9"/>
                    <a:pt x="23" y="10"/>
                    <a:pt x="23" y="11"/>
                  </a:cubicBezTo>
                  <a:cubicBezTo>
                    <a:pt x="23" y="11"/>
                    <a:pt x="22" y="12"/>
                    <a:pt x="22" y="12"/>
                  </a:cubicBezTo>
                  <a:cubicBezTo>
                    <a:pt x="21" y="12"/>
                    <a:pt x="20" y="12"/>
                    <a:pt x="19" y="12"/>
                  </a:cubicBezTo>
                  <a:cubicBezTo>
                    <a:pt x="18" y="12"/>
                    <a:pt x="17" y="12"/>
                    <a:pt x="17" y="11"/>
                  </a:cubicBezTo>
                  <a:cubicBezTo>
                    <a:pt x="16" y="10"/>
                    <a:pt x="16" y="9"/>
                    <a:pt x="16" y="8"/>
                  </a:cubicBezTo>
                  <a:close/>
                  <a:moveTo>
                    <a:pt x="17" y="8"/>
                  </a:moveTo>
                  <a:cubicBezTo>
                    <a:pt x="17" y="9"/>
                    <a:pt x="17" y="10"/>
                    <a:pt x="18" y="10"/>
                  </a:cubicBezTo>
                  <a:cubicBezTo>
                    <a:pt x="18" y="11"/>
                    <a:pt x="19" y="11"/>
                    <a:pt x="20" y="11"/>
                  </a:cubicBezTo>
                  <a:cubicBezTo>
                    <a:pt x="20" y="11"/>
                    <a:pt x="21" y="11"/>
                    <a:pt x="21" y="11"/>
                  </a:cubicBezTo>
                  <a:cubicBezTo>
                    <a:pt x="22" y="10"/>
                    <a:pt x="22" y="9"/>
                    <a:pt x="22" y="8"/>
                  </a:cubicBezTo>
                  <a:cubicBezTo>
                    <a:pt x="22" y="7"/>
                    <a:pt x="22" y="6"/>
                    <a:pt x="22" y="6"/>
                  </a:cubicBezTo>
                  <a:cubicBezTo>
                    <a:pt x="21" y="5"/>
                    <a:pt x="21" y="5"/>
                    <a:pt x="20" y="5"/>
                  </a:cubicBezTo>
                  <a:cubicBezTo>
                    <a:pt x="19" y="5"/>
                    <a:pt x="19" y="5"/>
                    <a:pt x="18" y="6"/>
                  </a:cubicBezTo>
                  <a:cubicBezTo>
                    <a:pt x="18" y="6"/>
                    <a:pt x="17" y="7"/>
                    <a:pt x="17" y="8"/>
                  </a:cubicBezTo>
                  <a:close/>
                  <a:moveTo>
                    <a:pt x="32" y="13"/>
                  </a:moveTo>
                  <a:lnTo>
                    <a:pt x="32" y="5"/>
                  </a:lnTo>
                  <a:lnTo>
                    <a:pt x="34" y="5"/>
                  </a:lnTo>
                  <a:lnTo>
                    <a:pt x="34" y="6"/>
                  </a:lnTo>
                  <a:cubicBezTo>
                    <a:pt x="34" y="5"/>
                    <a:pt x="34" y="5"/>
                    <a:pt x="35" y="5"/>
                  </a:cubicBezTo>
                  <a:cubicBezTo>
                    <a:pt x="35" y="5"/>
                    <a:pt x="36" y="5"/>
                    <a:pt x="36" y="5"/>
                  </a:cubicBezTo>
                  <a:cubicBezTo>
                    <a:pt x="37" y="5"/>
                    <a:pt x="37" y="5"/>
                    <a:pt x="38" y="5"/>
                  </a:cubicBezTo>
                  <a:cubicBezTo>
                    <a:pt x="38" y="5"/>
                    <a:pt x="38" y="6"/>
                    <a:pt x="39" y="6"/>
                  </a:cubicBezTo>
                  <a:cubicBezTo>
                    <a:pt x="39" y="5"/>
                    <a:pt x="40" y="5"/>
                    <a:pt x="41" y="5"/>
                  </a:cubicBezTo>
                  <a:cubicBezTo>
                    <a:pt x="42" y="5"/>
                    <a:pt x="43" y="5"/>
                    <a:pt x="43" y="6"/>
                  </a:cubicBezTo>
                  <a:cubicBezTo>
                    <a:pt x="43" y="6"/>
                    <a:pt x="44" y="7"/>
                    <a:pt x="44" y="8"/>
                  </a:cubicBezTo>
                  <a:lnTo>
                    <a:pt x="43" y="13"/>
                  </a:lnTo>
                  <a:lnTo>
                    <a:pt x="42" y="13"/>
                  </a:lnTo>
                  <a:lnTo>
                    <a:pt x="42" y="8"/>
                  </a:lnTo>
                  <a:cubicBezTo>
                    <a:pt x="42" y="7"/>
                    <a:pt x="42" y="7"/>
                    <a:pt x="42" y="7"/>
                  </a:cubicBezTo>
                  <a:cubicBezTo>
                    <a:pt x="42" y="7"/>
                    <a:pt x="42" y="6"/>
                    <a:pt x="42" y="6"/>
                  </a:cubicBezTo>
                  <a:cubicBezTo>
                    <a:pt x="41" y="6"/>
                    <a:pt x="41" y="6"/>
                    <a:pt x="41" y="6"/>
                  </a:cubicBezTo>
                  <a:cubicBezTo>
                    <a:pt x="40" y="6"/>
                    <a:pt x="40" y="6"/>
                    <a:pt x="39" y="6"/>
                  </a:cubicBezTo>
                  <a:cubicBezTo>
                    <a:pt x="39" y="7"/>
                    <a:pt x="39" y="7"/>
                    <a:pt x="39" y="8"/>
                  </a:cubicBezTo>
                  <a:lnTo>
                    <a:pt x="38" y="13"/>
                  </a:lnTo>
                  <a:lnTo>
                    <a:pt x="37" y="13"/>
                  </a:lnTo>
                  <a:lnTo>
                    <a:pt x="37" y="8"/>
                  </a:lnTo>
                  <a:cubicBezTo>
                    <a:pt x="37" y="7"/>
                    <a:pt x="37" y="7"/>
                    <a:pt x="37" y="6"/>
                  </a:cubicBezTo>
                  <a:cubicBezTo>
                    <a:pt x="37" y="6"/>
                    <a:pt x="36" y="6"/>
                    <a:pt x="36" y="6"/>
                  </a:cubicBezTo>
                  <a:cubicBezTo>
                    <a:pt x="35" y="6"/>
                    <a:pt x="35" y="6"/>
                    <a:pt x="35" y="6"/>
                  </a:cubicBezTo>
                  <a:cubicBezTo>
                    <a:pt x="34" y="6"/>
                    <a:pt x="34" y="6"/>
                    <a:pt x="34" y="7"/>
                  </a:cubicBezTo>
                  <a:cubicBezTo>
                    <a:pt x="34" y="7"/>
                    <a:pt x="34" y="8"/>
                    <a:pt x="34" y="9"/>
                  </a:cubicBezTo>
                  <a:lnTo>
                    <a:pt x="34" y="13"/>
                  </a:lnTo>
                  <a:lnTo>
                    <a:pt x="32" y="13"/>
                  </a:lnTo>
                  <a:close/>
                  <a:moveTo>
                    <a:pt x="48" y="17"/>
                  </a:moveTo>
                  <a:lnTo>
                    <a:pt x="48" y="5"/>
                  </a:lnTo>
                  <a:lnTo>
                    <a:pt x="50" y="5"/>
                  </a:lnTo>
                  <a:lnTo>
                    <a:pt x="50" y="6"/>
                  </a:lnTo>
                  <a:cubicBezTo>
                    <a:pt x="50" y="6"/>
                    <a:pt x="50" y="6"/>
                    <a:pt x="51" y="5"/>
                  </a:cubicBezTo>
                  <a:cubicBezTo>
                    <a:pt x="51" y="5"/>
                    <a:pt x="52" y="5"/>
                    <a:pt x="52" y="5"/>
                  </a:cubicBezTo>
                  <a:cubicBezTo>
                    <a:pt x="53" y="5"/>
                    <a:pt x="53" y="5"/>
                    <a:pt x="54" y="6"/>
                  </a:cubicBezTo>
                  <a:cubicBezTo>
                    <a:pt x="55" y="6"/>
                    <a:pt x="55" y="7"/>
                    <a:pt x="55" y="7"/>
                  </a:cubicBezTo>
                  <a:cubicBezTo>
                    <a:pt x="55" y="8"/>
                    <a:pt x="56" y="9"/>
                    <a:pt x="55" y="10"/>
                  </a:cubicBezTo>
                  <a:cubicBezTo>
                    <a:pt x="55" y="11"/>
                    <a:pt x="55" y="11"/>
                    <a:pt x="55" y="12"/>
                  </a:cubicBezTo>
                  <a:cubicBezTo>
                    <a:pt x="55" y="13"/>
                    <a:pt x="54" y="13"/>
                    <a:pt x="54" y="13"/>
                  </a:cubicBezTo>
                  <a:cubicBezTo>
                    <a:pt x="53" y="14"/>
                    <a:pt x="52" y="14"/>
                    <a:pt x="52" y="14"/>
                  </a:cubicBezTo>
                  <a:cubicBezTo>
                    <a:pt x="51" y="14"/>
                    <a:pt x="51" y="14"/>
                    <a:pt x="50" y="14"/>
                  </a:cubicBezTo>
                  <a:cubicBezTo>
                    <a:pt x="50" y="13"/>
                    <a:pt x="50" y="13"/>
                    <a:pt x="50" y="13"/>
                  </a:cubicBezTo>
                  <a:lnTo>
                    <a:pt x="49" y="17"/>
                  </a:lnTo>
                  <a:lnTo>
                    <a:pt x="48" y="17"/>
                  </a:lnTo>
                  <a:close/>
                  <a:moveTo>
                    <a:pt x="50" y="10"/>
                  </a:moveTo>
                  <a:cubicBezTo>
                    <a:pt x="50" y="11"/>
                    <a:pt x="50" y="11"/>
                    <a:pt x="50" y="12"/>
                  </a:cubicBezTo>
                  <a:cubicBezTo>
                    <a:pt x="51" y="12"/>
                    <a:pt x="51" y="13"/>
                    <a:pt x="52" y="13"/>
                  </a:cubicBezTo>
                  <a:cubicBezTo>
                    <a:pt x="52" y="13"/>
                    <a:pt x="53" y="13"/>
                    <a:pt x="53" y="12"/>
                  </a:cubicBezTo>
                  <a:cubicBezTo>
                    <a:pt x="54" y="12"/>
                    <a:pt x="54" y="11"/>
                    <a:pt x="54" y="10"/>
                  </a:cubicBezTo>
                  <a:cubicBezTo>
                    <a:pt x="54" y="9"/>
                    <a:pt x="54" y="8"/>
                    <a:pt x="53" y="7"/>
                  </a:cubicBezTo>
                  <a:cubicBezTo>
                    <a:pt x="53" y="7"/>
                    <a:pt x="53" y="6"/>
                    <a:pt x="52" y="6"/>
                  </a:cubicBezTo>
                  <a:cubicBezTo>
                    <a:pt x="51" y="6"/>
                    <a:pt x="51" y="7"/>
                    <a:pt x="50" y="7"/>
                  </a:cubicBezTo>
                  <a:cubicBezTo>
                    <a:pt x="50" y="8"/>
                    <a:pt x="50" y="8"/>
                    <a:pt x="50" y="10"/>
                  </a:cubicBezTo>
                  <a:close/>
                  <a:moveTo>
                    <a:pt x="64" y="10"/>
                  </a:moveTo>
                  <a:cubicBezTo>
                    <a:pt x="64" y="9"/>
                    <a:pt x="64" y="7"/>
                    <a:pt x="65" y="7"/>
                  </a:cubicBezTo>
                  <a:cubicBezTo>
                    <a:pt x="66" y="6"/>
                    <a:pt x="67" y="6"/>
                    <a:pt x="68" y="6"/>
                  </a:cubicBezTo>
                  <a:cubicBezTo>
                    <a:pt x="69" y="6"/>
                    <a:pt x="70" y="6"/>
                    <a:pt x="71" y="7"/>
                  </a:cubicBezTo>
                  <a:cubicBezTo>
                    <a:pt x="71" y="8"/>
                    <a:pt x="72" y="9"/>
                    <a:pt x="72" y="10"/>
                  </a:cubicBezTo>
                  <a:cubicBezTo>
                    <a:pt x="71" y="11"/>
                    <a:pt x="71" y="12"/>
                    <a:pt x="71" y="13"/>
                  </a:cubicBezTo>
                  <a:cubicBezTo>
                    <a:pt x="71" y="13"/>
                    <a:pt x="70" y="14"/>
                    <a:pt x="69" y="14"/>
                  </a:cubicBezTo>
                  <a:cubicBezTo>
                    <a:pt x="69" y="14"/>
                    <a:pt x="68" y="15"/>
                    <a:pt x="67" y="15"/>
                  </a:cubicBezTo>
                  <a:cubicBezTo>
                    <a:pt x="66" y="15"/>
                    <a:pt x="65" y="14"/>
                    <a:pt x="65" y="13"/>
                  </a:cubicBezTo>
                  <a:cubicBezTo>
                    <a:pt x="64" y="13"/>
                    <a:pt x="64" y="11"/>
                    <a:pt x="64" y="10"/>
                  </a:cubicBezTo>
                  <a:close/>
                  <a:moveTo>
                    <a:pt x="65" y="10"/>
                  </a:moveTo>
                  <a:cubicBezTo>
                    <a:pt x="65" y="11"/>
                    <a:pt x="65" y="12"/>
                    <a:pt x="66" y="13"/>
                  </a:cubicBezTo>
                  <a:cubicBezTo>
                    <a:pt x="66" y="13"/>
                    <a:pt x="67" y="13"/>
                    <a:pt x="67" y="13"/>
                  </a:cubicBezTo>
                  <a:cubicBezTo>
                    <a:pt x="68" y="13"/>
                    <a:pt x="69" y="13"/>
                    <a:pt x="69" y="13"/>
                  </a:cubicBezTo>
                  <a:cubicBezTo>
                    <a:pt x="70" y="12"/>
                    <a:pt x="70" y="11"/>
                    <a:pt x="70" y="10"/>
                  </a:cubicBezTo>
                  <a:cubicBezTo>
                    <a:pt x="70" y="9"/>
                    <a:pt x="70" y="9"/>
                    <a:pt x="69" y="8"/>
                  </a:cubicBezTo>
                  <a:cubicBezTo>
                    <a:pt x="69" y="7"/>
                    <a:pt x="68" y="7"/>
                    <a:pt x="68" y="7"/>
                  </a:cubicBezTo>
                  <a:cubicBezTo>
                    <a:pt x="67" y="7"/>
                    <a:pt x="66" y="7"/>
                    <a:pt x="66" y="8"/>
                  </a:cubicBezTo>
                  <a:cubicBezTo>
                    <a:pt x="66" y="8"/>
                    <a:pt x="65" y="9"/>
                    <a:pt x="65" y="10"/>
                  </a:cubicBezTo>
                  <a:close/>
                  <a:moveTo>
                    <a:pt x="80" y="15"/>
                  </a:moveTo>
                  <a:lnTo>
                    <a:pt x="80" y="7"/>
                  </a:lnTo>
                  <a:lnTo>
                    <a:pt x="82" y="7"/>
                  </a:lnTo>
                  <a:lnTo>
                    <a:pt x="82" y="8"/>
                  </a:lnTo>
                  <a:cubicBezTo>
                    <a:pt x="82" y="7"/>
                    <a:pt x="83" y="7"/>
                    <a:pt x="84" y="7"/>
                  </a:cubicBezTo>
                  <a:cubicBezTo>
                    <a:pt x="85" y="7"/>
                    <a:pt x="85" y="7"/>
                    <a:pt x="86" y="7"/>
                  </a:cubicBezTo>
                  <a:cubicBezTo>
                    <a:pt x="86" y="7"/>
                    <a:pt x="86" y="7"/>
                    <a:pt x="87" y="8"/>
                  </a:cubicBezTo>
                  <a:cubicBezTo>
                    <a:pt x="87" y="8"/>
                    <a:pt x="87" y="8"/>
                    <a:pt x="87" y="9"/>
                  </a:cubicBezTo>
                  <a:cubicBezTo>
                    <a:pt x="87" y="9"/>
                    <a:pt x="87" y="10"/>
                    <a:pt x="87" y="10"/>
                  </a:cubicBezTo>
                  <a:lnTo>
                    <a:pt x="87" y="15"/>
                  </a:lnTo>
                  <a:lnTo>
                    <a:pt x="85" y="15"/>
                  </a:lnTo>
                  <a:lnTo>
                    <a:pt x="86" y="10"/>
                  </a:lnTo>
                  <a:cubicBezTo>
                    <a:pt x="86" y="10"/>
                    <a:pt x="86" y="9"/>
                    <a:pt x="86" y="9"/>
                  </a:cubicBezTo>
                  <a:cubicBezTo>
                    <a:pt x="85" y="9"/>
                    <a:pt x="85" y="8"/>
                    <a:pt x="85" y="8"/>
                  </a:cubicBezTo>
                  <a:cubicBezTo>
                    <a:pt x="85" y="8"/>
                    <a:pt x="84" y="8"/>
                    <a:pt x="84" y="8"/>
                  </a:cubicBezTo>
                  <a:cubicBezTo>
                    <a:pt x="83" y="8"/>
                    <a:pt x="83" y="8"/>
                    <a:pt x="82" y="8"/>
                  </a:cubicBezTo>
                  <a:cubicBezTo>
                    <a:pt x="82" y="9"/>
                    <a:pt x="82" y="9"/>
                    <a:pt x="82" y="10"/>
                  </a:cubicBezTo>
                  <a:lnTo>
                    <a:pt x="81" y="15"/>
                  </a:lnTo>
                  <a:lnTo>
                    <a:pt x="80" y="15"/>
                  </a:lnTo>
                  <a:close/>
                  <a:moveTo>
                    <a:pt x="102" y="13"/>
                  </a:moveTo>
                  <a:lnTo>
                    <a:pt x="103" y="13"/>
                  </a:lnTo>
                  <a:cubicBezTo>
                    <a:pt x="103" y="14"/>
                    <a:pt x="103" y="15"/>
                    <a:pt x="102" y="15"/>
                  </a:cubicBezTo>
                  <a:cubicBezTo>
                    <a:pt x="101" y="16"/>
                    <a:pt x="100" y="16"/>
                    <a:pt x="100" y="16"/>
                  </a:cubicBezTo>
                  <a:cubicBezTo>
                    <a:pt x="98" y="16"/>
                    <a:pt x="97" y="16"/>
                    <a:pt x="97" y="15"/>
                  </a:cubicBezTo>
                  <a:cubicBezTo>
                    <a:pt x="96" y="14"/>
                    <a:pt x="96" y="13"/>
                    <a:pt x="96" y="12"/>
                  </a:cubicBezTo>
                  <a:cubicBezTo>
                    <a:pt x="96" y="10"/>
                    <a:pt x="96" y="9"/>
                    <a:pt x="97" y="8"/>
                  </a:cubicBezTo>
                  <a:cubicBezTo>
                    <a:pt x="98" y="8"/>
                    <a:pt x="99" y="7"/>
                    <a:pt x="100" y="7"/>
                  </a:cubicBezTo>
                  <a:cubicBezTo>
                    <a:pt x="101" y="7"/>
                    <a:pt x="102" y="8"/>
                    <a:pt x="102" y="9"/>
                  </a:cubicBezTo>
                  <a:cubicBezTo>
                    <a:pt x="103" y="9"/>
                    <a:pt x="103" y="10"/>
                    <a:pt x="103" y="12"/>
                  </a:cubicBezTo>
                  <a:cubicBezTo>
                    <a:pt x="103" y="12"/>
                    <a:pt x="103" y="12"/>
                    <a:pt x="103" y="12"/>
                  </a:cubicBezTo>
                  <a:lnTo>
                    <a:pt x="97" y="12"/>
                  </a:lnTo>
                  <a:cubicBezTo>
                    <a:pt x="97" y="13"/>
                    <a:pt x="97" y="14"/>
                    <a:pt x="98" y="14"/>
                  </a:cubicBezTo>
                  <a:cubicBezTo>
                    <a:pt x="98" y="15"/>
                    <a:pt x="99" y="15"/>
                    <a:pt x="100" y="15"/>
                  </a:cubicBezTo>
                  <a:cubicBezTo>
                    <a:pt x="100" y="15"/>
                    <a:pt x="101" y="15"/>
                    <a:pt x="101" y="15"/>
                  </a:cubicBezTo>
                  <a:cubicBezTo>
                    <a:pt x="101" y="14"/>
                    <a:pt x="102" y="14"/>
                    <a:pt x="102" y="13"/>
                  </a:cubicBezTo>
                  <a:close/>
                  <a:moveTo>
                    <a:pt x="97" y="11"/>
                  </a:moveTo>
                  <a:lnTo>
                    <a:pt x="102" y="11"/>
                  </a:lnTo>
                  <a:cubicBezTo>
                    <a:pt x="102" y="10"/>
                    <a:pt x="102" y="10"/>
                    <a:pt x="101" y="9"/>
                  </a:cubicBezTo>
                  <a:cubicBezTo>
                    <a:pt x="101" y="9"/>
                    <a:pt x="101" y="9"/>
                    <a:pt x="100" y="8"/>
                  </a:cubicBezTo>
                  <a:cubicBezTo>
                    <a:pt x="99" y="8"/>
                    <a:pt x="99" y="9"/>
                    <a:pt x="98" y="9"/>
                  </a:cubicBezTo>
                  <a:cubicBezTo>
                    <a:pt x="98" y="9"/>
                    <a:pt x="97" y="10"/>
                    <a:pt x="97" y="11"/>
                  </a:cubicBezTo>
                  <a:close/>
                  <a:moveTo>
                    <a:pt x="112" y="16"/>
                  </a:moveTo>
                  <a:lnTo>
                    <a:pt x="112" y="8"/>
                  </a:lnTo>
                  <a:lnTo>
                    <a:pt x="114" y="8"/>
                  </a:lnTo>
                  <a:lnTo>
                    <a:pt x="114" y="9"/>
                  </a:lnTo>
                  <a:cubicBezTo>
                    <a:pt x="114" y="8"/>
                    <a:pt x="115" y="8"/>
                    <a:pt x="116" y="8"/>
                  </a:cubicBezTo>
                  <a:cubicBezTo>
                    <a:pt x="117" y="8"/>
                    <a:pt x="117" y="8"/>
                    <a:pt x="118" y="8"/>
                  </a:cubicBezTo>
                  <a:cubicBezTo>
                    <a:pt x="118" y="9"/>
                    <a:pt x="118" y="9"/>
                    <a:pt x="119" y="9"/>
                  </a:cubicBezTo>
                  <a:cubicBezTo>
                    <a:pt x="119" y="9"/>
                    <a:pt x="119" y="10"/>
                    <a:pt x="119" y="10"/>
                  </a:cubicBezTo>
                  <a:cubicBezTo>
                    <a:pt x="119" y="10"/>
                    <a:pt x="119" y="11"/>
                    <a:pt x="119" y="12"/>
                  </a:cubicBezTo>
                  <a:lnTo>
                    <a:pt x="119" y="17"/>
                  </a:lnTo>
                  <a:lnTo>
                    <a:pt x="117" y="17"/>
                  </a:lnTo>
                  <a:lnTo>
                    <a:pt x="118" y="12"/>
                  </a:lnTo>
                  <a:cubicBezTo>
                    <a:pt x="118" y="11"/>
                    <a:pt x="118" y="11"/>
                    <a:pt x="117" y="10"/>
                  </a:cubicBezTo>
                  <a:cubicBezTo>
                    <a:pt x="117" y="10"/>
                    <a:pt x="117" y="10"/>
                    <a:pt x="117" y="10"/>
                  </a:cubicBezTo>
                  <a:cubicBezTo>
                    <a:pt x="117" y="9"/>
                    <a:pt x="116" y="9"/>
                    <a:pt x="116" y="9"/>
                  </a:cubicBezTo>
                  <a:cubicBezTo>
                    <a:pt x="115" y="9"/>
                    <a:pt x="115" y="9"/>
                    <a:pt x="114" y="10"/>
                  </a:cubicBezTo>
                  <a:cubicBezTo>
                    <a:pt x="114" y="10"/>
                    <a:pt x="114" y="11"/>
                    <a:pt x="114" y="12"/>
                  </a:cubicBezTo>
                  <a:lnTo>
                    <a:pt x="113" y="16"/>
                  </a:lnTo>
                  <a:lnTo>
                    <a:pt x="112" y="16"/>
                  </a:lnTo>
                  <a:close/>
                  <a:moveTo>
                    <a:pt x="131" y="16"/>
                  </a:moveTo>
                  <a:lnTo>
                    <a:pt x="131" y="17"/>
                  </a:lnTo>
                  <a:cubicBezTo>
                    <a:pt x="131" y="17"/>
                    <a:pt x="131" y="17"/>
                    <a:pt x="130" y="17"/>
                  </a:cubicBezTo>
                  <a:cubicBezTo>
                    <a:pt x="130" y="17"/>
                    <a:pt x="129" y="17"/>
                    <a:pt x="129" y="17"/>
                  </a:cubicBezTo>
                  <a:cubicBezTo>
                    <a:pt x="129" y="17"/>
                    <a:pt x="129" y="17"/>
                    <a:pt x="128" y="16"/>
                  </a:cubicBezTo>
                  <a:cubicBezTo>
                    <a:pt x="128" y="16"/>
                    <a:pt x="128" y="16"/>
                    <a:pt x="128" y="15"/>
                  </a:cubicBezTo>
                  <a:lnTo>
                    <a:pt x="129" y="10"/>
                  </a:lnTo>
                  <a:lnTo>
                    <a:pt x="128" y="10"/>
                  </a:lnTo>
                  <a:lnTo>
                    <a:pt x="128" y="9"/>
                  </a:lnTo>
                  <a:lnTo>
                    <a:pt x="129" y="9"/>
                  </a:lnTo>
                  <a:lnTo>
                    <a:pt x="129" y="7"/>
                  </a:lnTo>
                  <a:lnTo>
                    <a:pt x="130" y="6"/>
                  </a:lnTo>
                  <a:lnTo>
                    <a:pt x="130" y="9"/>
                  </a:lnTo>
                  <a:lnTo>
                    <a:pt x="131" y="9"/>
                  </a:lnTo>
                  <a:lnTo>
                    <a:pt x="131" y="10"/>
                  </a:lnTo>
                  <a:lnTo>
                    <a:pt x="130" y="10"/>
                  </a:lnTo>
                  <a:lnTo>
                    <a:pt x="130" y="15"/>
                  </a:lnTo>
                  <a:cubicBezTo>
                    <a:pt x="130" y="15"/>
                    <a:pt x="130" y="15"/>
                    <a:pt x="130" y="16"/>
                  </a:cubicBezTo>
                  <a:cubicBezTo>
                    <a:pt x="130" y="16"/>
                    <a:pt x="130" y="16"/>
                    <a:pt x="130" y="16"/>
                  </a:cubicBezTo>
                  <a:cubicBezTo>
                    <a:pt x="130" y="16"/>
                    <a:pt x="130" y="16"/>
                    <a:pt x="131" y="16"/>
                  </a:cubicBezTo>
                  <a:cubicBezTo>
                    <a:pt x="131" y="16"/>
                    <a:pt x="131" y="16"/>
                    <a:pt x="131" y="16"/>
                  </a:cubicBezTo>
                  <a:close/>
                  <a:moveTo>
                    <a:pt x="134" y="15"/>
                  </a:moveTo>
                  <a:lnTo>
                    <a:pt x="135" y="15"/>
                  </a:lnTo>
                  <a:cubicBezTo>
                    <a:pt x="135" y="16"/>
                    <a:pt x="135" y="16"/>
                    <a:pt x="134" y="17"/>
                  </a:cubicBezTo>
                  <a:cubicBezTo>
                    <a:pt x="133" y="17"/>
                    <a:pt x="132" y="17"/>
                    <a:pt x="131" y="17"/>
                  </a:cubicBezTo>
                  <a:cubicBezTo>
                    <a:pt x="130" y="17"/>
                    <a:pt x="129" y="17"/>
                    <a:pt x="129" y="16"/>
                  </a:cubicBezTo>
                  <a:cubicBezTo>
                    <a:pt x="128" y="15"/>
                    <a:pt x="128" y="14"/>
                    <a:pt x="128" y="13"/>
                  </a:cubicBezTo>
                  <a:cubicBezTo>
                    <a:pt x="128" y="12"/>
                    <a:pt x="128" y="11"/>
                    <a:pt x="129" y="10"/>
                  </a:cubicBezTo>
                  <a:cubicBezTo>
                    <a:pt x="130" y="9"/>
                    <a:pt x="131" y="9"/>
                    <a:pt x="132" y="9"/>
                  </a:cubicBezTo>
                  <a:cubicBezTo>
                    <a:pt x="133" y="9"/>
                    <a:pt x="134" y="9"/>
                    <a:pt x="134" y="10"/>
                  </a:cubicBezTo>
                  <a:cubicBezTo>
                    <a:pt x="135" y="11"/>
                    <a:pt x="135" y="12"/>
                    <a:pt x="135" y="13"/>
                  </a:cubicBezTo>
                  <a:cubicBezTo>
                    <a:pt x="135" y="13"/>
                    <a:pt x="135" y="13"/>
                    <a:pt x="135" y="14"/>
                  </a:cubicBezTo>
                  <a:lnTo>
                    <a:pt x="129" y="13"/>
                  </a:lnTo>
                  <a:cubicBezTo>
                    <a:pt x="129" y="14"/>
                    <a:pt x="129" y="15"/>
                    <a:pt x="130" y="15"/>
                  </a:cubicBezTo>
                  <a:cubicBezTo>
                    <a:pt x="130" y="16"/>
                    <a:pt x="131" y="16"/>
                    <a:pt x="132" y="16"/>
                  </a:cubicBezTo>
                  <a:cubicBezTo>
                    <a:pt x="132" y="16"/>
                    <a:pt x="133" y="16"/>
                    <a:pt x="133" y="16"/>
                  </a:cubicBezTo>
                  <a:cubicBezTo>
                    <a:pt x="133" y="16"/>
                    <a:pt x="134" y="15"/>
                    <a:pt x="134" y="15"/>
                  </a:cubicBezTo>
                  <a:close/>
                  <a:moveTo>
                    <a:pt x="129" y="12"/>
                  </a:moveTo>
                  <a:lnTo>
                    <a:pt x="134" y="12"/>
                  </a:lnTo>
                  <a:cubicBezTo>
                    <a:pt x="134" y="12"/>
                    <a:pt x="134" y="11"/>
                    <a:pt x="133" y="11"/>
                  </a:cubicBezTo>
                  <a:cubicBezTo>
                    <a:pt x="133" y="10"/>
                    <a:pt x="132" y="10"/>
                    <a:pt x="132" y="10"/>
                  </a:cubicBezTo>
                  <a:cubicBezTo>
                    <a:pt x="131" y="10"/>
                    <a:pt x="131" y="10"/>
                    <a:pt x="130" y="10"/>
                  </a:cubicBezTo>
                  <a:cubicBezTo>
                    <a:pt x="130" y="11"/>
                    <a:pt x="129" y="11"/>
                    <a:pt x="129" y="12"/>
                  </a:cubicBezTo>
                  <a:close/>
                  <a:moveTo>
                    <a:pt x="144" y="18"/>
                  </a:moveTo>
                  <a:lnTo>
                    <a:pt x="144" y="9"/>
                  </a:lnTo>
                  <a:lnTo>
                    <a:pt x="146" y="10"/>
                  </a:lnTo>
                  <a:lnTo>
                    <a:pt x="146" y="11"/>
                  </a:lnTo>
                  <a:cubicBezTo>
                    <a:pt x="146" y="10"/>
                    <a:pt x="146" y="10"/>
                    <a:pt x="147" y="10"/>
                  </a:cubicBezTo>
                  <a:cubicBezTo>
                    <a:pt x="147" y="10"/>
                    <a:pt x="147" y="9"/>
                    <a:pt x="147" y="9"/>
                  </a:cubicBezTo>
                  <a:cubicBezTo>
                    <a:pt x="148" y="9"/>
                    <a:pt x="148" y="10"/>
                    <a:pt x="149" y="10"/>
                  </a:cubicBezTo>
                  <a:lnTo>
                    <a:pt x="148" y="11"/>
                  </a:lnTo>
                  <a:cubicBezTo>
                    <a:pt x="148" y="11"/>
                    <a:pt x="148" y="11"/>
                    <a:pt x="147" y="11"/>
                  </a:cubicBezTo>
                  <a:cubicBezTo>
                    <a:pt x="147" y="11"/>
                    <a:pt x="147" y="11"/>
                    <a:pt x="146" y="11"/>
                  </a:cubicBezTo>
                  <a:cubicBezTo>
                    <a:pt x="146" y="11"/>
                    <a:pt x="146" y="12"/>
                    <a:pt x="146" y="12"/>
                  </a:cubicBezTo>
                  <a:cubicBezTo>
                    <a:pt x="146" y="12"/>
                    <a:pt x="146" y="13"/>
                    <a:pt x="146" y="14"/>
                  </a:cubicBezTo>
                  <a:lnTo>
                    <a:pt x="145" y="18"/>
                  </a:lnTo>
                  <a:lnTo>
                    <a:pt x="144" y="18"/>
                  </a:lnTo>
                  <a:close/>
                  <a:moveTo>
                    <a:pt x="160" y="16"/>
                  </a:moveTo>
                  <a:lnTo>
                    <a:pt x="161" y="16"/>
                  </a:lnTo>
                  <a:cubicBezTo>
                    <a:pt x="161" y="16"/>
                    <a:pt x="161" y="17"/>
                    <a:pt x="162" y="17"/>
                  </a:cubicBezTo>
                  <a:cubicBezTo>
                    <a:pt x="162" y="17"/>
                    <a:pt x="162" y="18"/>
                    <a:pt x="163" y="18"/>
                  </a:cubicBezTo>
                  <a:cubicBezTo>
                    <a:pt x="164" y="18"/>
                    <a:pt x="164" y="18"/>
                    <a:pt x="164" y="17"/>
                  </a:cubicBezTo>
                  <a:cubicBezTo>
                    <a:pt x="165" y="17"/>
                    <a:pt x="165" y="17"/>
                    <a:pt x="165" y="16"/>
                  </a:cubicBezTo>
                  <a:cubicBezTo>
                    <a:pt x="165" y="16"/>
                    <a:pt x="165" y="16"/>
                    <a:pt x="165" y="16"/>
                  </a:cubicBezTo>
                  <a:cubicBezTo>
                    <a:pt x="164" y="16"/>
                    <a:pt x="164" y="15"/>
                    <a:pt x="163" y="15"/>
                  </a:cubicBezTo>
                  <a:cubicBezTo>
                    <a:pt x="162" y="15"/>
                    <a:pt x="161" y="15"/>
                    <a:pt x="161" y="14"/>
                  </a:cubicBezTo>
                  <a:cubicBezTo>
                    <a:pt x="161" y="14"/>
                    <a:pt x="160" y="14"/>
                    <a:pt x="160" y="14"/>
                  </a:cubicBezTo>
                  <a:cubicBezTo>
                    <a:pt x="160" y="13"/>
                    <a:pt x="160" y="13"/>
                    <a:pt x="160" y="12"/>
                  </a:cubicBezTo>
                  <a:cubicBezTo>
                    <a:pt x="160" y="12"/>
                    <a:pt x="160" y="12"/>
                    <a:pt x="160" y="11"/>
                  </a:cubicBezTo>
                  <a:cubicBezTo>
                    <a:pt x="160" y="11"/>
                    <a:pt x="161" y="11"/>
                    <a:pt x="161" y="11"/>
                  </a:cubicBezTo>
                  <a:cubicBezTo>
                    <a:pt x="161" y="10"/>
                    <a:pt x="161" y="10"/>
                    <a:pt x="162" y="10"/>
                  </a:cubicBezTo>
                  <a:cubicBezTo>
                    <a:pt x="162" y="10"/>
                    <a:pt x="163" y="10"/>
                    <a:pt x="163" y="10"/>
                  </a:cubicBezTo>
                  <a:cubicBezTo>
                    <a:pt x="164" y="10"/>
                    <a:pt x="164" y="10"/>
                    <a:pt x="165" y="10"/>
                  </a:cubicBezTo>
                  <a:cubicBezTo>
                    <a:pt x="165" y="11"/>
                    <a:pt x="166" y="11"/>
                    <a:pt x="166" y="11"/>
                  </a:cubicBezTo>
                  <a:cubicBezTo>
                    <a:pt x="166" y="12"/>
                    <a:pt x="166" y="12"/>
                    <a:pt x="166" y="13"/>
                  </a:cubicBezTo>
                  <a:lnTo>
                    <a:pt x="165" y="13"/>
                  </a:lnTo>
                  <a:cubicBezTo>
                    <a:pt x="165" y="12"/>
                    <a:pt x="165" y="12"/>
                    <a:pt x="164" y="12"/>
                  </a:cubicBezTo>
                  <a:cubicBezTo>
                    <a:pt x="164" y="11"/>
                    <a:pt x="164" y="11"/>
                    <a:pt x="163" y="11"/>
                  </a:cubicBezTo>
                  <a:cubicBezTo>
                    <a:pt x="162" y="11"/>
                    <a:pt x="162" y="11"/>
                    <a:pt x="162" y="12"/>
                  </a:cubicBezTo>
                  <a:cubicBezTo>
                    <a:pt x="161" y="12"/>
                    <a:pt x="161" y="12"/>
                    <a:pt x="161" y="12"/>
                  </a:cubicBezTo>
                  <a:cubicBezTo>
                    <a:pt x="161" y="12"/>
                    <a:pt x="161" y="13"/>
                    <a:pt x="161" y="13"/>
                  </a:cubicBezTo>
                  <a:cubicBezTo>
                    <a:pt x="162" y="13"/>
                    <a:pt x="162" y="13"/>
                    <a:pt x="162" y="13"/>
                  </a:cubicBezTo>
                  <a:cubicBezTo>
                    <a:pt x="162" y="13"/>
                    <a:pt x="163" y="13"/>
                    <a:pt x="163" y="14"/>
                  </a:cubicBezTo>
                  <a:cubicBezTo>
                    <a:pt x="164" y="14"/>
                    <a:pt x="165" y="14"/>
                    <a:pt x="165" y="14"/>
                  </a:cubicBezTo>
                  <a:cubicBezTo>
                    <a:pt x="166" y="15"/>
                    <a:pt x="166" y="15"/>
                    <a:pt x="166" y="15"/>
                  </a:cubicBezTo>
                  <a:cubicBezTo>
                    <a:pt x="166" y="15"/>
                    <a:pt x="166" y="16"/>
                    <a:pt x="166" y="16"/>
                  </a:cubicBezTo>
                  <a:cubicBezTo>
                    <a:pt x="166" y="17"/>
                    <a:pt x="166" y="17"/>
                    <a:pt x="166" y="18"/>
                  </a:cubicBezTo>
                  <a:cubicBezTo>
                    <a:pt x="166" y="18"/>
                    <a:pt x="165" y="18"/>
                    <a:pt x="165" y="19"/>
                  </a:cubicBezTo>
                  <a:cubicBezTo>
                    <a:pt x="164" y="19"/>
                    <a:pt x="164" y="19"/>
                    <a:pt x="163" y="19"/>
                  </a:cubicBezTo>
                  <a:cubicBezTo>
                    <a:pt x="162" y="19"/>
                    <a:pt x="161" y="19"/>
                    <a:pt x="161" y="18"/>
                  </a:cubicBezTo>
                  <a:cubicBezTo>
                    <a:pt x="160" y="18"/>
                    <a:pt x="160" y="17"/>
                    <a:pt x="160" y="16"/>
                  </a:cubicBezTo>
                  <a:close/>
                  <a:moveTo>
                    <a:pt x="160" y="14"/>
                  </a:moveTo>
                  <a:cubicBezTo>
                    <a:pt x="160" y="13"/>
                    <a:pt x="160" y="12"/>
                    <a:pt x="161" y="11"/>
                  </a:cubicBezTo>
                  <a:cubicBezTo>
                    <a:pt x="162" y="10"/>
                    <a:pt x="163" y="10"/>
                    <a:pt x="164" y="10"/>
                  </a:cubicBezTo>
                  <a:cubicBezTo>
                    <a:pt x="165" y="10"/>
                    <a:pt x="166" y="11"/>
                    <a:pt x="166" y="11"/>
                  </a:cubicBezTo>
                  <a:cubicBezTo>
                    <a:pt x="167" y="12"/>
                    <a:pt x="167" y="13"/>
                    <a:pt x="167" y="15"/>
                  </a:cubicBezTo>
                  <a:cubicBezTo>
                    <a:pt x="167" y="16"/>
                    <a:pt x="167" y="16"/>
                    <a:pt x="167" y="17"/>
                  </a:cubicBezTo>
                  <a:cubicBezTo>
                    <a:pt x="166" y="18"/>
                    <a:pt x="166" y="18"/>
                    <a:pt x="165" y="18"/>
                  </a:cubicBezTo>
                  <a:cubicBezTo>
                    <a:pt x="165" y="19"/>
                    <a:pt x="164" y="19"/>
                    <a:pt x="163" y="19"/>
                  </a:cubicBezTo>
                  <a:cubicBezTo>
                    <a:pt x="162" y="19"/>
                    <a:pt x="161" y="18"/>
                    <a:pt x="161" y="18"/>
                  </a:cubicBezTo>
                  <a:cubicBezTo>
                    <a:pt x="160" y="17"/>
                    <a:pt x="160" y="16"/>
                    <a:pt x="160" y="14"/>
                  </a:cubicBezTo>
                  <a:close/>
                  <a:moveTo>
                    <a:pt x="161" y="14"/>
                  </a:moveTo>
                  <a:cubicBezTo>
                    <a:pt x="161" y="15"/>
                    <a:pt x="161" y="16"/>
                    <a:pt x="162" y="17"/>
                  </a:cubicBezTo>
                  <a:cubicBezTo>
                    <a:pt x="162" y="17"/>
                    <a:pt x="163" y="18"/>
                    <a:pt x="163" y="18"/>
                  </a:cubicBezTo>
                  <a:cubicBezTo>
                    <a:pt x="164" y="18"/>
                    <a:pt x="165" y="17"/>
                    <a:pt x="165" y="17"/>
                  </a:cubicBezTo>
                  <a:cubicBezTo>
                    <a:pt x="166" y="16"/>
                    <a:pt x="166" y="16"/>
                    <a:pt x="166" y="15"/>
                  </a:cubicBezTo>
                  <a:cubicBezTo>
                    <a:pt x="166" y="14"/>
                    <a:pt x="166" y="13"/>
                    <a:pt x="165" y="12"/>
                  </a:cubicBezTo>
                  <a:cubicBezTo>
                    <a:pt x="165" y="12"/>
                    <a:pt x="164" y="11"/>
                    <a:pt x="164" y="11"/>
                  </a:cubicBezTo>
                  <a:cubicBezTo>
                    <a:pt x="163" y="11"/>
                    <a:pt x="162" y="12"/>
                    <a:pt x="162" y="12"/>
                  </a:cubicBezTo>
                  <a:cubicBezTo>
                    <a:pt x="161" y="13"/>
                    <a:pt x="161" y="13"/>
                    <a:pt x="161" y="14"/>
                  </a:cubicBezTo>
                  <a:close/>
                  <a:moveTo>
                    <a:pt x="176" y="19"/>
                  </a:moveTo>
                  <a:lnTo>
                    <a:pt x="176" y="11"/>
                  </a:lnTo>
                  <a:lnTo>
                    <a:pt x="178" y="11"/>
                  </a:lnTo>
                  <a:lnTo>
                    <a:pt x="178" y="12"/>
                  </a:lnTo>
                  <a:cubicBezTo>
                    <a:pt x="178" y="12"/>
                    <a:pt x="178" y="11"/>
                    <a:pt x="179" y="11"/>
                  </a:cubicBezTo>
                  <a:cubicBezTo>
                    <a:pt x="179" y="11"/>
                    <a:pt x="180" y="11"/>
                    <a:pt x="180" y="11"/>
                  </a:cubicBezTo>
                  <a:cubicBezTo>
                    <a:pt x="181" y="11"/>
                    <a:pt x="181" y="11"/>
                    <a:pt x="182" y="11"/>
                  </a:cubicBezTo>
                  <a:cubicBezTo>
                    <a:pt x="182" y="12"/>
                    <a:pt x="182" y="12"/>
                    <a:pt x="182" y="12"/>
                  </a:cubicBezTo>
                  <a:cubicBezTo>
                    <a:pt x="183" y="12"/>
                    <a:pt x="184" y="11"/>
                    <a:pt x="185" y="11"/>
                  </a:cubicBezTo>
                  <a:cubicBezTo>
                    <a:pt x="186" y="11"/>
                    <a:pt x="186" y="11"/>
                    <a:pt x="187" y="12"/>
                  </a:cubicBezTo>
                  <a:cubicBezTo>
                    <a:pt x="187" y="12"/>
                    <a:pt x="187" y="13"/>
                    <a:pt x="187" y="14"/>
                  </a:cubicBezTo>
                  <a:lnTo>
                    <a:pt x="187" y="20"/>
                  </a:lnTo>
                  <a:lnTo>
                    <a:pt x="186" y="20"/>
                  </a:lnTo>
                  <a:lnTo>
                    <a:pt x="186" y="14"/>
                  </a:lnTo>
                  <a:cubicBezTo>
                    <a:pt x="186" y="14"/>
                    <a:pt x="186" y="13"/>
                    <a:pt x="186" y="13"/>
                  </a:cubicBezTo>
                  <a:cubicBezTo>
                    <a:pt x="186" y="13"/>
                    <a:pt x="186" y="13"/>
                    <a:pt x="185" y="13"/>
                  </a:cubicBezTo>
                  <a:cubicBezTo>
                    <a:pt x="185" y="12"/>
                    <a:pt x="185" y="12"/>
                    <a:pt x="185" y="12"/>
                  </a:cubicBezTo>
                  <a:cubicBezTo>
                    <a:pt x="184" y="12"/>
                    <a:pt x="184" y="12"/>
                    <a:pt x="183" y="13"/>
                  </a:cubicBezTo>
                  <a:cubicBezTo>
                    <a:pt x="183" y="13"/>
                    <a:pt x="183" y="14"/>
                    <a:pt x="183" y="15"/>
                  </a:cubicBezTo>
                  <a:lnTo>
                    <a:pt x="182" y="19"/>
                  </a:lnTo>
                  <a:lnTo>
                    <a:pt x="181" y="19"/>
                  </a:lnTo>
                  <a:lnTo>
                    <a:pt x="181" y="14"/>
                  </a:lnTo>
                  <a:cubicBezTo>
                    <a:pt x="181" y="13"/>
                    <a:pt x="181" y="13"/>
                    <a:pt x="181" y="13"/>
                  </a:cubicBezTo>
                  <a:cubicBezTo>
                    <a:pt x="181" y="12"/>
                    <a:pt x="180" y="12"/>
                    <a:pt x="180" y="12"/>
                  </a:cubicBezTo>
                  <a:cubicBezTo>
                    <a:pt x="179" y="12"/>
                    <a:pt x="179" y="12"/>
                    <a:pt x="179" y="12"/>
                  </a:cubicBezTo>
                  <a:cubicBezTo>
                    <a:pt x="178" y="13"/>
                    <a:pt x="178" y="13"/>
                    <a:pt x="178" y="13"/>
                  </a:cubicBezTo>
                  <a:cubicBezTo>
                    <a:pt x="178" y="14"/>
                    <a:pt x="178" y="14"/>
                    <a:pt x="178" y="15"/>
                  </a:cubicBezTo>
                  <a:lnTo>
                    <a:pt x="177" y="19"/>
                  </a:lnTo>
                  <a:lnTo>
                    <a:pt x="176" y="19"/>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157" name="Freeform 77"/>
            <p:cNvSpPr>
              <a:spLocks noEditPoints="1"/>
            </p:cNvSpPr>
            <p:nvPr/>
          </p:nvSpPr>
          <p:spPr bwMode="auto">
            <a:xfrm>
              <a:off x="2627" y="1403"/>
              <a:ext cx="122" cy="12"/>
            </a:xfrm>
            <a:custGeom>
              <a:avLst/>
              <a:gdLst/>
              <a:ahLst/>
              <a:cxnLst>
                <a:cxn ang="0">
                  <a:pos x="0" y="7"/>
                </a:cxn>
                <a:cxn ang="0">
                  <a:pos x="7" y="0"/>
                </a:cxn>
                <a:cxn ang="0">
                  <a:pos x="4" y="11"/>
                </a:cxn>
                <a:cxn ang="0">
                  <a:pos x="2" y="7"/>
                </a:cxn>
                <a:cxn ang="0">
                  <a:pos x="16" y="8"/>
                </a:cxn>
                <a:cxn ang="0">
                  <a:pos x="18" y="8"/>
                </a:cxn>
                <a:cxn ang="0">
                  <a:pos x="23" y="7"/>
                </a:cxn>
                <a:cxn ang="0">
                  <a:pos x="50" y="11"/>
                </a:cxn>
                <a:cxn ang="0">
                  <a:pos x="52" y="10"/>
                </a:cxn>
                <a:cxn ang="0">
                  <a:pos x="51" y="5"/>
                </a:cxn>
                <a:cxn ang="0">
                  <a:pos x="53" y="7"/>
                </a:cxn>
                <a:cxn ang="0">
                  <a:pos x="52" y="9"/>
                </a:cxn>
                <a:cxn ang="0">
                  <a:pos x="52" y="14"/>
                </a:cxn>
                <a:cxn ang="0">
                  <a:pos x="66" y="14"/>
                </a:cxn>
                <a:cxn ang="0">
                  <a:pos x="65" y="6"/>
                </a:cxn>
                <a:cxn ang="0">
                  <a:pos x="67" y="7"/>
                </a:cxn>
                <a:cxn ang="0">
                  <a:pos x="80" y="11"/>
                </a:cxn>
                <a:cxn ang="0">
                  <a:pos x="86" y="15"/>
                </a:cxn>
                <a:cxn ang="0">
                  <a:pos x="84" y="14"/>
                </a:cxn>
                <a:cxn ang="0">
                  <a:pos x="82" y="11"/>
                </a:cxn>
                <a:cxn ang="0">
                  <a:pos x="100" y="7"/>
                </a:cxn>
                <a:cxn ang="0">
                  <a:pos x="98" y="11"/>
                </a:cxn>
                <a:cxn ang="0">
                  <a:pos x="116" y="17"/>
                </a:cxn>
                <a:cxn ang="0">
                  <a:pos x="120" y="12"/>
                </a:cxn>
                <a:cxn ang="0">
                  <a:pos x="118" y="14"/>
                </a:cxn>
                <a:cxn ang="0">
                  <a:pos x="114" y="11"/>
                </a:cxn>
                <a:cxn ang="0">
                  <a:pos x="132" y="14"/>
                </a:cxn>
                <a:cxn ang="0">
                  <a:pos x="136" y="15"/>
                </a:cxn>
                <a:cxn ang="0">
                  <a:pos x="132" y="9"/>
                </a:cxn>
                <a:cxn ang="0">
                  <a:pos x="132" y="16"/>
                </a:cxn>
                <a:cxn ang="0">
                  <a:pos x="132" y="10"/>
                </a:cxn>
                <a:cxn ang="0">
                  <a:pos x="146" y="11"/>
                </a:cxn>
                <a:cxn ang="0">
                  <a:pos x="147" y="11"/>
                </a:cxn>
                <a:cxn ang="0">
                  <a:pos x="162" y="16"/>
                </a:cxn>
                <a:cxn ang="0">
                  <a:pos x="164" y="15"/>
                </a:cxn>
                <a:cxn ang="0">
                  <a:pos x="162" y="10"/>
                </a:cxn>
                <a:cxn ang="0">
                  <a:pos x="165" y="12"/>
                </a:cxn>
                <a:cxn ang="0">
                  <a:pos x="164" y="14"/>
                </a:cxn>
                <a:cxn ang="0">
                  <a:pos x="164" y="19"/>
                </a:cxn>
                <a:cxn ang="0">
                  <a:pos x="162" y="9"/>
                </a:cxn>
                <a:cxn ang="0">
                  <a:pos x="161" y="18"/>
                </a:cxn>
                <a:cxn ang="0">
                  <a:pos x="167" y="17"/>
                </a:cxn>
                <a:cxn ang="0">
                  <a:pos x="162" y="17"/>
                </a:cxn>
                <a:cxn ang="0">
                  <a:pos x="162" y="12"/>
                </a:cxn>
                <a:cxn ang="0">
                  <a:pos x="181" y="11"/>
                </a:cxn>
                <a:cxn ang="0">
                  <a:pos x="182" y="19"/>
                </a:cxn>
                <a:cxn ang="0">
                  <a:pos x="178" y="15"/>
                </a:cxn>
                <a:cxn ang="0">
                  <a:pos x="196" y="20"/>
                </a:cxn>
                <a:cxn ang="0">
                  <a:pos x="200" y="16"/>
                </a:cxn>
                <a:cxn ang="0">
                  <a:pos x="198" y="17"/>
                </a:cxn>
                <a:cxn ang="0">
                  <a:pos x="194" y="15"/>
                </a:cxn>
                <a:cxn ang="0">
                  <a:pos x="212" y="12"/>
                </a:cxn>
                <a:cxn ang="0">
                  <a:pos x="210" y="16"/>
                </a:cxn>
              </a:cxnLst>
              <a:rect l="0" t="0" r="r" b="b"/>
              <a:pathLst>
                <a:path w="213" h="21">
                  <a:moveTo>
                    <a:pt x="6" y="12"/>
                  </a:moveTo>
                  <a:lnTo>
                    <a:pt x="6" y="11"/>
                  </a:lnTo>
                  <a:cubicBezTo>
                    <a:pt x="6" y="11"/>
                    <a:pt x="5" y="12"/>
                    <a:pt x="4" y="12"/>
                  </a:cubicBezTo>
                  <a:cubicBezTo>
                    <a:pt x="3" y="12"/>
                    <a:pt x="3" y="11"/>
                    <a:pt x="2" y="11"/>
                  </a:cubicBezTo>
                  <a:cubicBezTo>
                    <a:pt x="1" y="11"/>
                    <a:pt x="1" y="10"/>
                    <a:pt x="1" y="10"/>
                  </a:cubicBezTo>
                  <a:cubicBezTo>
                    <a:pt x="0" y="9"/>
                    <a:pt x="0" y="8"/>
                    <a:pt x="0" y="7"/>
                  </a:cubicBezTo>
                  <a:cubicBezTo>
                    <a:pt x="0" y="6"/>
                    <a:pt x="1" y="6"/>
                    <a:pt x="1" y="5"/>
                  </a:cubicBezTo>
                  <a:cubicBezTo>
                    <a:pt x="1" y="4"/>
                    <a:pt x="2" y="4"/>
                    <a:pt x="2" y="4"/>
                  </a:cubicBezTo>
                  <a:cubicBezTo>
                    <a:pt x="3" y="3"/>
                    <a:pt x="3" y="3"/>
                    <a:pt x="4" y="3"/>
                  </a:cubicBezTo>
                  <a:cubicBezTo>
                    <a:pt x="5" y="3"/>
                    <a:pt x="5" y="3"/>
                    <a:pt x="5" y="3"/>
                  </a:cubicBezTo>
                  <a:cubicBezTo>
                    <a:pt x="6" y="4"/>
                    <a:pt x="6" y="4"/>
                    <a:pt x="6" y="4"/>
                  </a:cubicBezTo>
                  <a:lnTo>
                    <a:pt x="7" y="0"/>
                  </a:lnTo>
                  <a:lnTo>
                    <a:pt x="8" y="0"/>
                  </a:lnTo>
                  <a:lnTo>
                    <a:pt x="7" y="12"/>
                  </a:lnTo>
                  <a:lnTo>
                    <a:pt x="6" y="12"/>
                  </a:lnTo>
                  <a:close/>
                  <a:moveTo>
                    <a:pt x="2" y="7"/>
                  </a:moveTo>
                  <a:cubicBezTo>
                    <a:pt x="2" y="8"/>
                    <a:pt x="2" y="9"/>
                    <a:pt x="2" y="10"/>
                  </a:cubicBezTo>
                  <a:cubicBezTo>
                    <a:pt x="3" y="10"/>
                    <a:pt x="3" y="11"/>
                    <a:pt x="4" y="11"/>
                  </a:cubicBezTo>
                  <a:cubicBezTo>
                    <a:pt x="5" y="11"/>
                    <a:pt x="5" y="10"/>
                    <a:pt x="6" y="10"/>
                  </a:cubicBezTo>
                  <a:cubicBezTo>
                    <a:pt x="6" y="9"/>
                    <a:pt x="6" y="9"/>
                    <a:pt x="6" y="8"/>
                  </a:cubicBezTo>
                  <a:cubicBezTo>
                    <a:pt x="6" y="6"/>
                    <a:pt x="6" y="6"/>
                    <a:pt x="6" y="5"/>
                  </a:cubicBezTo>
                  <a:cubicBezTo>
                    <a:pt x="5" y="5"/>
                    <a:pt x="5" y="4"/>
                    <a:pt x="4" y="4"/>
                  </a:cubicBezTo>
                  <a:cubicBezTo>
                    <a:pt x="4" y="4"/>
                    <a:pt x="3" y="4"/>
                    <a:pt x="3" y="5"/>
                  </a:cubicBezTo>
                  <a:cubicBezTo>
                    <a:pt x="2" y="5"/>
                    <a:pt x="2" y="6"/>
                    <a:pt x="2" y="7"/>
                  </a:cubicBezTo>
                  <a:close/>
                  <a:moveTo>
                    <a:pt x="23" y="10"/>
                  </a:moveTo>
                  <a:lnTo>
                    <a:pt x="24" y="10"/>
                  </a:lnTo>
                  <a:cubicBezTo>
                    <a:pt x="24" y="11"/>
                    <a:pt x="23" y="11"/>
                    <a:pt x="23" y="12"/>
                  </a:cubicBezTo>
                  <a:cubicBezTo>
                    <a:pt x="22" y="12"/>
                    <a:pt x="21" y="12"/>
                    <a:pt x="20" y="12"/>
                  </a:cubicBezTo>
                  <a:cubicBezTo>
                    <a:pt x="19" y="12"/>
                    <a:pt x="18" y="12"/>
                    <a:pt x="17" y="11"/>
                  </a:cubicBezTo>
                  <a:cubicBezTo>
                    <a:pt x="17" y="10"/>
                    <a:pt x="16" y="9"/>
                    <a:pt x="16" y="8"/>
                  </a:cubicBezTo>
                  <a:cubicBezTo>
                    <a:pt x="16" y="7"/>
                    <a:pt x="17" y="6"/>
                    <a:pt x="18" y="5"/>
                  </a:cubicBezTo>
                  <a:cubicBezTo>
                    <a:pt x="18" y="4"/>
                    <a:pt x="19" y="4"/>
                    <a:pt x="20" y="4"/>
                  </a:cubicBezTo>
                  <a:cubicBezTo>
                    <a:pt x="22" y="4"/>
                    <a:pt x="22" y="4"/>
                    <a:pt x="23" y="5"/>
                  </a:cubicBezTo>
                  <a:cubicBezTo>
                    <a:pt x="24" y="6"/>
                    <a:pt x="24" y="7"/>
                    <a:pt x="24" y="8"/>
                  </a:cubicBezTo>
                  <a:cubicBezTo>
                    <a:pt x="24" y="8"/>
                    <a:pt x="24" y="8"/>
                    <a:pt x="24" y="9"/>
                  </a:cubicBezTo>
                  <a:lnTo>
                    <a:pt x="18" y="8"/>
                  </a:lnTo>
                  <a:cubicBezTo>
                    <a:pt x="18" y="9"/>
                    <a:pt x="18" y="10"/>
                    <a:pt x="19" y="10"/>
                  </a:cubicBezTo>
                  <a:cubicBezTo>
                    <a:pt x="19" y="11"/>
                    <a:pt x="20" y="11"/>
                    <a:pt x="20" y="11"/>
                  </a:cubicBezTo>
                  <a:cubicBezTo>
                    <a:pt x="21" y="11"/>
                    <a:pt x="21" y="11"/>
                    <a:pt x="22" y="11"/>
                  </a:cubicBezTo>
                  <a:cubicBezTo>
                    <a:pt x="22" y="11"/>
                    <a:pt x="22" y="10"/>
                    <a:pt x="23" y="10"/>
                  </a:cubicBezTo>
                  <a:close/>
                  <a:moveTo>
                    <a:pt x="18" y="7"/>
                  </a:moveTo>
                  <a:lnTo>
                    <a:pt x="23" y="7"/>
                  </a:lnTo>
                  <a:cubicBezTo>
                    <a:pt x="23" y="7"/>
                    <a:pt x="22" y="6"/>
                    <a:pt x="22" y="6"/>
                  </a:cubicBezTo>
                  <a:cubicBezTo>
                    <a:pt x="22" y="5"/>
                    <a:pt x="21" y="5"/>
                    <a:pt x="20" y="5"/>
                  </a:cubicBezTo>
                  <a:cubicBezTo>
                    <a:pt x="20" y="5"/>
                    <a:pt x="19" y="5"/>
                    <a:pt x="19" y="6"/>
                  </a:cubicBezTo>
                  <a:cubicBezTo>
                    <a:pt x="18" y="6"/>
                    <a:pt x="18" y="6"/>
                    <a:pt x="18" y="7"/>
                  </a:cubicBezTo>
                  <a:close/>
                  <a:moveTo>
                    <a:pt x="48" y="11"/>
                  </a:moveTo>
                  <a:lnTo>
                    <a:pt x="50" y="11"/>
                  </a:lnTo>
                  <a:cubicBezTo>
                    <a:pt x="50" y="11"/>
                    <a:pt x="50" y="12"/>
                    <a:pt x="50" y="12"/>
                  </a:cubicBezTo>
                  <a:cubicBezTo>
                    <a:pt x="51" y="12"/>
                    <a:pt x="51" y="13"/>
                    <a:pt x="52" y="13"/>
                  </a:cubicBezTo>
                  <a:cubicBezTo>
                    <a:pt x="52" y="13"/>
                    <a:pt x="53" y="13"/>
                    <a:pt x="53" y="12"/>
                  </a:cubicBezTo>
                  <a:cubicBezTo>
                    <a:pt x="53" y="12"/>
                    <a:pt x="54" y="12"/>
                    <a:pt x="54" y="11"/>
                  </a:cubicBezTo>
                  <a:cubicBezTo>
                    <a:pt x="54" y="11"/>
                    <a:pt x="54" y="11"/>
                    <a:pt x="53" y="11"/>
                  </a:cubicBezTo>
                  <a:cubicBezTo>
                    <a:pt x="53" y="11"/>
                    <a:pt x="53" y="10"/>
                    <a:pt x="52" y="10"/>
                  </a:cubicBezTo>
                  <a:cubicBezTo>
                    <a:pt x="51" y="10"/>
                    <a:pt x="50" y="10"/>
                    <a:pt x="50" y="9"/>
                  </a:cubicBezTo>
                  <a:cubicBezTo>
                    <a:pt x="49" y="9"/>
                    <a:pt x="49" y="9"/>
                    <a:pt x="49" y="9"/>
                  </a:cubicBezTo>
                  <a:cubicBezTo>
                    <a:pt x="49" y="8"/>
                    <a:pt x="49" y="8"/>
                    <a:pt x="49" y="7"/>
                  </a:cubicBezTo>
                  <a:cubicBezTo>
                    <a:pt x="49" y="7"/>
                    <a:pt x="49" y="7"/>
                    <a:pt x="49" y="6"/>
                  </a:cubicBezTo>
                  <a:cubicBezTo>
                    <a:pt x="49" y="6"/>
                    <a:pt x="49" y="6"/>
                    <a:pt x="50" y="6"/>
                  </a:cubicBezTo>
                  <a:cubicBezTo>
                    <a:pt x="50" y="5"/>
                    <a:pt x="50" y="5"/>
                    <a:pt x="51" y="5"/>
                  </a:cubicBezTo>
                  <a:cubicBezTo>
                    <a:pt x="51" y="5"/>
                    <a:pt x="51" y="5"/>
                    <a:pt x="52" y="5"/>
                  </a:cubicBezTo>
                  <a:cubicBezTo>
                    <a:pt x="52" y="5"/>
                    <a:pt x="53" y="5"/>
                    <a:pt x="53" y="6"/>
                  </a:cubicBezTo>
                  <a:cubicBezTo>
                    <a:pt x="54" y="6"/>
                    <a:pt x="54" y="6"/>
                    <a:pt x="55" y="6"/>
                  </a:cubicBezTo>
                  <a:cubicBezTo>
                    <a:pt x="55" y="7"/>
                    <a:pt x="55" y="7"/>
                    <a:pt x="55" y="8"/>
                  </a:cubicBezTo>
                  <a:lnTo>
                    <a:pt x="54" y="8"/>
                  </a:lnTo>
                  <a:cubicBezTo>
                    <a:pt x="54" y="7"/>
                    <a:pt x="53" y="7"/>
                    <a:pt x="53" y="7"/>
                  </a:cubicBezTo>
                  <a:cubicBezTo>
                    <a:pt x="53" y="6"/>
                    <a:pt x="52" y="6"/>
                    <a:pt x="52" y="6"/>
                  </a:cubicBezTo>
                  <a:cubicBezTo>
                    <a:pt x="51" y="6"/>
                    <a:pt x="51" y="6"/>
                    <a:pt x="50" y="7"/>
                  </a:cubicBezTo>
                  <a:cubicBezTo>
                    <a:pt x="50" y="7"/>
                    <a:pt x="50" y="7"/>
                    <a:pt x="50" y="7"/>
                  </a:cubicBezTo>
                  <a:cubicBezTo>
                    <a:pt x="50" y="7"/>
                    <a:pt x="50" y="8"/>
                    <a:pt x="50" y="8"/>
                  </a:cubicBezTo>
                  <a:cubicBezTo>
                    <a:pt x="50" y="8"/>
                    <a:pt x="50" y="8"/>
                    <a:pt x="51" y="8"/>
                  </a:cubicBezTo>
                  <a:cubicBezTo>
                    <a:pt x="51" y="8"/>
                    <a:pt x="51" y="8"/>
                    <a:pt x="52" y="9"/>
                  </a:cubicBezTo>
                  <a:cubicBezTo>
                    <a:pt x="53" y="9"/>
                    <a:pt x="54" y="9"/>
                    <a:pt x="54" y="9"/>
                  </a:cubicBezTo>
                  <a:cubicBezTo>
                    <a:pt x="54" y="10"/>
                    <a:pt x="55" y="10"/>
                    <a:pt x="55" y="10"/>
                  </a:cubicBezTo>
                  <a:cubicBezTo>
                    <a:pt x="55" y="10"/>
                    <a:pt x="55" y="11"/>
                    <a:pt x="55" y="11"/>
                  </a:cubicBezTo>
                  <a:cubicBezTo>
                    <a:pt x="55" y="12"/>
                    <a:pt x="55" y="12"/>
                    <a:pt x="55" y="13"/>
                  </a:cubicBezTo>
                  <a:cubicBezTo>
                    <a:pt x="54" y="13"/>
                    <a:pt x="54" y="13"/>
                    <a:pt x="53" y="14"/>
                  </a:cubicBezTo>
                  <a:cubicBezTo>
                    <a:pt x="53" y="14"/>
                    <a:pt x="52" y="14"/>
                    <a:pt x="52" y="14"/>
                  </a:cubicBezTo>
                  <a:cubicBezTo>
                    <a:pt x="51" y="14"/>
                    <a:pt x="50" y="14"/>
                    <a:pt x="49" y="13"/>
                  </a:cubicBezTo>
                  <a:cubicBezTo>
                    <a:pt x="49" y="13"/>
                    <a:pt x="48" y="12"/>
                    <a:pt x="48" y="11"/>
                  </a:cubicBezTo>
                  <a:close/>
                  <a:moveTo>
                    <a:pt x="68" y="13"/>
                  </a:moveTo>
                  <a:lnTo>
                    <a:pt x="68" y="14"/>
                  </a:lnTo>
                  <a:cubicBezTo>
                    <a:pt x="68" y="14"/>
                    <a:pt x="67" y="14"/>
                    <a:pt x="67" y="14"/>
                  </a:cubicBezTo>
                  <a:cubicBezTo>
                    <a:pt x="66" y="14"/>
                    <a:pt x="66" y="14"/>
                    <a:pt x="66" y="14"/>
                  </a:cubicBezTo>
                  <a:cubicBezTo>
                    <a:pt x="65" y="14"/>
                    <a:pt x="65" y="14"/>
                    <a:pt x="65" y="13"/>
                  </a:cubicBezTo>
                  <a:cubicBezTo>
                    <a:pt x="65" y="13"/>
                    <a:pt x="65" y="13"/>
                    <a:pt x="65" y="12"/>
                  </a:cubicBezTo>
                  <a:lnTo>
                    <a:pt x="65" y="7"/>
                  </a:lnTo>
                  <a:lnTo>
                    <a:pt x="64" y="7"/>
                  </a:lnTo>
                  <a:lnTo>
                    <a:pt x="64" y="6"/>
                  </a:lnTo>
                  <a:lnTo>
                    <a:pt x="65" y="6"/>
                  </a:lnTo>
                  <a:lnTo>
                    <a:pt x="65" y="4"/>
                  </a:lnTo>
                  <a:lnTo>
                    <a:pt x="67" y="3"/>
                  </a:lnTo>
                  <a:lnTo>
                    <a:pt x="67" y="6"/>
                  </a:lnTo>
                  <a:lnTo>
                    <a:pt x="68" y="6"/>
                  </a:lnTo>
                  <a:lnTo>
                    <a:pt x="68" y="7"/>
                  </a:lnTo>
                  <a:lnTo>
                    <a:pt x="67" y="7"/>
                  </a:lnTo>
                  <a:lnTo>
                    <a:pt x="66" y="12"/>
                  </a:lnTo>
                  <a:cubicBezTo>
                    <a:pt x="66" y="12"/>
                    <a:pt x="66" y="13"/>
                    <a:pt x="66" y="13"/>
                  </a:cubicBezTo>
                  <a:cubicBezTo>
                    <a:pt x="67" y="13"/>
                    <a:pt x="67" y="13"/>
                    <a:pt x="67" y="13"/>
                  </a:cubicBezTo>
                  <a:cubicBezTo>
                    <a:pt x="67" y="13"/>
                    <a:pt x="67" y="13"/>
                    <a:pt x="67" y="13"/>
                  </a:cubicBezTo>
                  <a:cubicBezTo>
                    <a:pt x="67" y="13"/>
                    <a:pt x="68" y="13"/>
                    <a:pt x="68" y="13"/>
                  </a:cubicBezTo>
                  <a:close/>
                  <a:moveTo>
                    <a:pt x="80" y="11"/>
                  </a:moveTo>
                  <a:cubicBezTo>
                    <a:pt x="80" y="9"/>
                    <a:pt x="81" y="8"/>
                    <a:pt x="82" y="7"/>
                  </a:cubicBezTo>
                  <a:cubicBezTo>
                    <a:pt x="82" y="7"/>
                    <a:pt x="83" y="7"/>
                    <a:pt x="84" y="7"/>
                  </a:cubicBezTo>
                  <a:cubicBezTo>
                    <a:pt x="86" y="7"/>
                    <a:pt x="86" y="7"/>
                    <a:pt x="87" y="8"/>
                  </a:cubicBezTo>
                  <a:cubicBezTo>
                    <a:pt x="88" y="9"/>
                    <a:pt x="88" y="10"/>
                    <a:pt x="88" y="11"/>
                  </a:cubicBezTo>
                  <a:cubicBezTo>
                    <a:pt x="88" y="12"/>
                    <a:pt x="88" y="13"/>
                    <a:pt x="87" y="13"/>
                  </a:cubicBezTo>
                  <a:cubicBezTo>
                    <a:pt x="87" y="14"/>
                    <a:pt x="87" y="15"/>
                    <a:pt x="86" y="15"/>
                  </a:cubicBezTo>
                  <a:cubicBezTo>
                    <a:pt x="85" y="15"/>
                    <a:pt x="85" y="15"/>
                    <a:pt x="84" y="15"/>
                  </a:cubicBezTo>
                  <a:cubicBezTo>
                    <a:pt x="83" y="15"/>
                    <a:pt x="82" y="15"/>
                    <a:pt x="81" y="14"/>
                  </a:cubicBezTo>
                  <a:cubicBezTo>
                    <a:pt x="81" y="13"/>
                    <a:pt x="80" y="12"/>
                    <a:pt x="80" y="11"/>
                  </a:cubicBezTo>
                  <a:close/>
                  <a:moveTo>
                    <a:pt x="82" y="11"/>
                  </a:moveTo>
                  <a:cubicBezTo>
                    <a:pt x="82" y="12"/>
                    <a:pt x="82" y="13"/>
                    <a:pt x="82" y="13"/>
                  </a:cubicBezTo>
                  <a:cubicBezTo>
                    <a:pt x="83" y="14"/>
                    <a:pt x="83" y="14"/>
                    <a:pt x="84" y="14"/>
                  </a:cubicBezTo>
                  <a:cubicBezTo>
                    <a:pt x="85" y="14"/>
                    <a:pt x="85" y="14"/>
                    <a:pt x="86" y="13"/>
                  </a:cubicBezTo>
                  <a:cubicBezTo>
                    <a:pt x="86" y="13"/>
                    <a:pt x="87" y="12"/>
                    <a:pt x="87" y="11"/>
                  </a:cubicBezTo>
                  <a:cubicBezTo>
                    <a:pt x="87" y="10"/>
                    <a:pt x="86" y="9"/>
                    <a:pt x="86" y="9"/>
                  </a:cubicBezTo>
                  <a:cubicBezTo>
                    <a:pt x="86" y="8"/>
                    <a:pt x="85" y="8"/>
                    <a:pt x="84" y="8"/>
                  </a:cubicBezTo>
                  <a:cubicBezTo>
                    <a:pt x="84" y="8"/>
                    <a:pt x="83" y="8"/>
                    <a:pt x="83" y="8"/>
                  </a:cubicBezTo>
                  <a:cubicBezTo>
                    <a:pt x="82" y="9"/>
                    <a:pt x="82" y="10"/>
                    <a:pt x="82" y="11"/>
                  </a:cubicBezTo>
                  <a:close/>
                  <a:moveTo>
                    <a:pt x="97" y="16"/>
                  </a:moveTo>
                  <a:lnTo>
                    <a:pt x="97" y="7"/>
                  </a:lnTo>
                  <a:lnTo>
                    <a:pt x="98" y="7"/>
                  </a:lnTo>
                  <a:lnTo>
                    <a:pt x="98" y="9"/>
                  </a:lnTo>
                  <a:cubicBezTo>
                    <a:pt x="99" y="8"/>
                    <a:pt x="99" y="8"/>
                    <a:pt x="99" y="8"/>
                  </a:cubicBezTo>
                  <a:cubicBezTo>
                    <a:pt x="99" y="7"/>
                    <a:pt x="100" y="7"/>
                    <a:pt x="100" y="7"/>
                  </a:cubicBezTo>
                  <a:cubicBezTo>
                    <a:pt x="101" y="7"/>
                    <a:pt x="101" y="7"/>
                    <a:pt x="101" y="8"/>
                  </a:cubicBezTo>
                  <a:lnTo>
                    <a:pt x="101" y="9"/>
                  </a:lnTo>
                  <a:cubicBezTo>
                    <a:pt x="101" y="9"/>
                    <a:pt x="100" y="9"/>
                    <a:pt x="100" y="9"/>
                  </a:cubicBezTo>
                  <a:cubicBezTo>
                    <a:pt x="100" y="9"/>
                    <a:pt x="99" y="9"/>
                    <a:pt x="99" y="9"/>
                  </a:cubicBezTo>
                  <a:cubicBezTo>
                    <a:pt x="99" y="9"/>
                    <a:pt x="99" y="9"/>
                    <a:pt x="99" y="10"/>
                  </a:cubicBezTo>
                  <a:cubicBezTo>
                    <a:pt x="98" y="10"/>
                    <a:pt x="98" y="11"/>
                    <a:pt x="98" y="11"/>
                  </a:cubicBezTo>
                  <a:lnTo>
                    <a:pt x="98" y="16"/>
                  </a:lnTo>
                  <a:lnTo>
                    <a:pt x="97" y="16"/>
                  </a:lnTo>
                  <a:close/>
                  <a:moveTo>
                    <a:pt x="118" y="14"/>
                  </a:moveTo>
                  <a:lnTo>
                    <a:pt x="120" y="14"/>
                  </a:lnTo>
                  <a:cubicBezTo>
                    <a:pt x="120" y="15"/>
                    <a:pt x="119" y="16"/>
                    <a:pt x="118" y="16"/>
                  </a:cubicBezTo>
                  <a:cubicBezTo>
                    <a:pt x="118" y="17"/>
                    <a:pt x="117" y="17"/>
                    <a:pt x="116" y="17"/>
                  </a:cubicBezTo>
                  <a:cubicBezTo>
                    <a:pt x="115" y="17"/>
                    <a:pt x="114" y="16"/>
                    <a:pt x="113" y="15"/>
                  </a:cubicBezTo>
                  <a:cubicBezTo>
                    <a:pt x="113" y="15"/>
                    <a:pt x="112" y="14"/>
                    <a:pt x="112" y="12"/>
                  </a:cubicBezTo>
                  <a:cubicBezTo>
                    <a:pt x="112" y="11"/>
                    <a:pt x="113" y="10"/>
                    <a:pt x="114" y="9"/>
                  </a:cubicBezTo>
                  <a:cubicBezTo>
                    <a:pt x="114" y="8"/>
                    <a:pt x="115" y="8"/>
                    <a:pt x="116" y="8"/>
                  </a:cubicBezTo>
                  <a:cubicBezTo>
                    <a:pt x="118" y="8"/>
                    <a:pt x="118" y="8"/>
                    <a:pt x="119" y="9"/>
                  </a:cubicBezTo>
                  <a:cubicBezTo>
                    <a:pt x="120" y="10"/>
                    <a:pt x="120" y="11"/>
                    <a:pt x="120" y="12"/>
                  </a:cubicBezTo>
                  <a:cubicBezTo>
                    <a:pt x="120" y="13"/>
                    <a:pt x="120" y="13"/>
                    <a:pt x="120" y="13"/>
                  </a:cubicBezTo>
                  <a:lnTo>
                    <a:pt x="114" y="13"/>
                  </a:lnTo>
                  <a:cubicBezTo>
                    <a:pt x="114" y="14"/>
                    <a:pt x="114" y="14"/>
                    <a:pt x="114" y="15"/>
                  </a:cubicBezTo>
                  <a:cubicBezTo>
                    <a:pt x="115" y="15"/>
                    <a:pt x="115" y="15"/>
                    <a:pt x="116" y="16"/>
                  </a:cubicBezTo>
                  <a:cubicBezTo>
                    <a:pt x="117" y="16"/>
                    <a:pt x="117" y="15"/>
                    <a:pt x="117" y="15"/>
                  </a:cubicBezTo>
                  <a:cubicBezTo>
                    <a:pt x="118" y="15"/>
                    <a:pt x="118" y="15"/>
                    <a:pt x="118" y="14"/>
                  </a:cubicBezTo>
                  <a:close/>
                  <a:moveTo>
                    <a:pt x="114" y="11"/>
                  </a:moveTo>
                  <a:lnTo>
                    <a:pt x="119" y="12"/>
                  </a:lnTo>
                  <a:cubicBezTo>
                    <a:pt x="118" y="11"/>
                    <a:pt x="118" y="10"/>
                    <a:pt x="118" y="10"/>
                  </a:cubicBezTo>
                  <a:cubicBezTo>
                    <a:pt x="118" y="10"/>
                    <a:pt x="117" y="9"/>
                    <a:pt x="116" y="9"/>
                  </a:cubicBezTo>
                  <a:cubicBezTo>
                    <a:pt x="116" y="9"/>
                    <a:pt x="115" y="9"/>
                    <a:pt x="115" y="10"/>
                  </a:cubicBezTo>
                  <a:cubicBezTo>
                    <a:pt x="114" y="10"/>
                    <a:pt x="114" y="11"/>
                    <a:pt x="114" y="11"/>
                  </a:cubicBezTo>
                  <a:close/>
                  <a:moveTo>
                    <a:pt x="131" y="17"/>
                  </a:moveTo>
                  <a:lnTo>
                    <a:pt x="128" y="9"/>
                  </a:lnTo>
                  <a:lnTo>
                    <a:pt x="130" y="9"/>
                  </a:lnTo>
                  <a:lnTo>
                    <a:pt x="131" y="14"/>
                  </a:lnTo>
                  <a:cubicBezTo>
                    <a:pt x="131" y="14"/>
                    <a:pt x="131" y="15"/>
                    <a:pt x="132" y="16"/>
                  </a:cubicBezTo>
                  <a:cubicBezTo>
                    <a:pt x="132" y="15"/>
                    <a:pt x="132" y="15"/>
                    <a:pt x="132" y="14"/>
                  </a:cubicBezTo>
                  <a:lnTo>
                    <a:pt x="134" y="9"/>
                  </a:lnTo>
                  <a:lnTo>
                    <a:pt x="136" y="9"/>
                  </a:lnTo>
                  <a:lnTo>
                    <a:pt x="132" y="17"/>
                  </a:lnTo>
                  <a:lnTo>
                    <a:pt x="131" y="17"/>
                  </a:lnTo>
                  <a:close/>
                  <a:moveTo>
                    <a:pt x="134" y="15"/>
                  </a:moveTo>
                  <a:lnTo>
                    <a:pt x="136" y="15"/>
                  </a:lnTo>
                  <a:cubicBezTo>
                    <a:pt x="136" y="16"/>
                    <a:pt x="135" y="16"/>
                    <a:pt x="134" y="17"/>
                  </a:cubicBezTo>
                  <a:cubicBezTo>
                    <a:pt x="134" y="17"/>
                    <a:pt x="133" y="17"/>
                    <a:pt x="132" y="17"/>
                  </a:cubicBezTo>
                  <a:cubicBezTo>
                    <a:pt x="131" y="17"/>
                    <a:pt x="130" y="17"/>
                    <a:pt x="129" y="16"/>
                  </a:cubicBezTo>
                  <a:cubicBezTo>
                    <a:pt x="129" y="15"/>
                    <a:pt x="128" y="14"/>
                    <a:pt x="128" y="13"/>
                  </a:cubicBezTo>
                  <a:cubicBezTo>
                    <a:pt x="128" y="12"/>
                    <a:pt x="129" y="10"/>
                    <a:pt x="130" y="10"/>
                  </a:cubicBezTo>
                  <a:cubicBezTo>
                    <a:pt x="130" y="9"/>
                    <a:pt x="131" y="9"/>
                    <a:pt x="132" y="9"/>
                  </a:cubicBezTo>
                  <a:cubicBezTo>
                    <a:pt x="133" y="9"/>
                    <a:pt x="134" y="9"/>
                    <a:pt x="135" y="10"/>
                  </a:cubicBezTo>
                  <a:cubicBezTo>
                    <a:pt x="136" y="11"/>
                    <a:pt x="136" y="12"/>
                    <a:pt x="136" y="13"/>
                  </a:cubicBezTo>
                  <a:cubicBezTo>
                    <a:pt x="136" y="13"/>
                    <a:pt x="136" y="13"/>
                    <a:pt x="136" y="14"/>
                  </a:cubicBezTo>
                  <a:lnTo>
                    <a:pt x="130" y="13"/>
                  </a:lnTo>
                  <a:cubicBezTo>
                    <a:pt x="130" y="14"/>
                    <a:pt x="130" y="15"/>
                    <a:pt x="130" y="15"/>
                  </a:cubicBezTo>
                  <a:cubicBezTo>
                    <a:pt x="131" y="16"/>
                    <a:pt x="131" y="16"/>
                    <a:pt x="132" y="16"/>
                  </a:cubicBezTo>
                  <a:cubicBezTo>
                    <a:pt x="133" y="16"/>
                    <a:pt x="133" y="16"/>
                    <a:pt x="133" y="16"/>
                  </a:cubicBezTo>
                  <a:cubicBezTo>
                    <a:pt x="134" y="16"/>
                    <a:pt x="134" y="15"/>
                    <a:pt x="134" y="15"/>
                  </a:cubicBezTo>
                  <a:close/>
                  <a:moveTo>
                    <a:pt x="130" y="12"/>
                  </a:moveTo>
                  <a:lnTo>
                    <a:pt x="135" y="12"/>
                  </a:lnTo>
                  <a:cubicBezTo>
                    <a:pt x="134" y="12"/>
                    <a:pt x="134" y="11"/>
                    <a:pt x="134" y="11"/>
                  </a:cubicBezTo>
                  <a:cubicBezTo>
                    <a:pt x="134" y="10"/>
                    <a:pt x="133" y="10"/>
                    <a:pt x="132" y="10"/>
                  </a:cubicBezTo>
                  <a:cubicBezTo>
                    <a:pt x="132" y="10"/>
                    <a:pt x="131" y="10"/>
                    <a:pt x="131" y="10"/>
                  </a:cubicBezTo>
                  <a:cubicBezTo>
                    <a:pt x="130" y="11"/>
                    <a:pt x="130" y="11"/>
                    <a:pt x="130" y="12"/>
                  </a:cubicBezTo>
                  <a:close/>
                  <a:moveTo>
                    <a:pt x="145" y="18"/>
                  </a:moveTo>
                  <a:lnTo>
                    <a:pt x="145" y="9"/>
                  </a:lnTo>
                  <a:lnTo>
                    <a:pt x="146" y="10"/>
                  </a:lnTo>
                  <a:lnTo>
                    <a:pt x="146" y="11"/>
                  </a:lnTo>
                  <a:cubicBezTo>
                    <a:pt x="146" y="10"/>
                    <a:pt x="147" y="10"/>
                    <a:pt x="147" y="10"/>
                  </a:cubicBezTo>
                  <a:cubicBezTo>
                    <a:pt x="147" y="9"/>
                    <a:pt x="148" y="9"/>
                    <a:pt x="148" y="9"/>
                  </a:cubicBezTo>
                  <a:cubicBezTo>
                    <a:pt x="148" y="9"/>
                    <a:pt x="149" y="10"/>
                    <a:pt x="149" y="10"/>
                  </a:cubicBezTo>
                  <a:lnTo>
                    <a:pt x="149" y="11"/>
                  </a:lnTo>
                  <a:cubicBezTo>
                    <a:pt x="149" y="11"/>
                    <a:pt x="148" y="11"/>
                    <a:pt x="148" y="11"/>
                  </a:cubicBezTo>
                  <a:cubicBezTo>
                    <a:pt x="148" y="11"/>
                    <a:pt x="147" y="11"/>
                    <a:pt x="147" y="11"/>
                  </a:cubicBezTo>
                  <a:cubicBezTo>
                    <a:pt x="147" y="11"/>
                    <a:pt x="147" y="12"/>
                    <a:pt x="146" y="12"/>
                  </a:cubicBezTo>
                  <a:cubicBezTo>
                    <a:pt x="146" y="12"/>
                    <a:pt x="146" y="13"/>
                    <a:pt x="146" y="13"/>
                  </a:cubicBezTo>
                  <a:lnTo>
                    <a:pt x="146" y="18"/>
                  </a:lnTo>
                  <a:lnTo>
                    <a:pt x="145" y="18"/>
                  </a:lnTo>
                  <a:close/>
                  <a:moveTo>
                    <a:pt x="160" y="16"/>
                  </a:moveTo>
                  <a:lnTo>
                    <a:pt x="162" y="16"/>
                  </a:lnTo>
                  <a:cubicBezTo>
                    <a:pt x="162" y="16"/>
                    <a:pt x="162" y="17"/>
                    <a:pt x="162" y="17"/>
                  </a:cubicBezTo>
                  <a:cubicBezTo>
                    <a:pt x="162" y="17"/>
                    <a:pt x="163" y="18"/>
                    <a:pt x="164" y="18"/>
                  </a:cubicBezTo>
                  <a:cubicBezTo>
                    <a:pt x="164" y="18"/>
                    <a:pt x="165" y="18"/>
                    <a:pt x="165" y="17"/>
                  </a:cubicBezTo>
                  <a:cubicBezTo>
                    <a:pt x="165" y="17"/>
                    <a:pt x="166" y="17"/>
                    <a:pt x="166" y="16"/>
                  </a:cubicBezTo>
                  <a:cubicBezTo>
                    <a:pt x="166" y="16"/>
                    <a:pt x="165" y="16"/>
                    <a:pt x="165" y="16"/>
                  </a:cubicBezTo>
                  <a:cubicBezTo>
                    <a:pt x="165" y="15"/>
                    <a:pt x="165" y="15"/>
                    <a:pt x="164" y="15"/>
                  </a:cubicBezTo>
                  <a:cubicBezTo>
                    <a:pt x="163" y="15"/>
                    <a:pt x="162" y="15"/>
                    <a:pt x="162" y="14"/>
                  </a:cubicBezTo>
                  <a:cubicBezTo>
                    <a:pt x="161" y="14"/>
                    <a:pt x="161" y="14"/>
                    <a:pt x="161" y="13"/>
                  </a:cubicBezTo>
                  <a:cubicBezTo>
                    <a:pt x="161" y="13"/>
                    <a:pt x="160" y="13"/>
                    <a:pt x="161" y="12"/>
                  </a:cubicBezTo>
                  <a:cubicBezTo>
                    <a:pt x="161" y="12"/>
                    <a:pt x="161" y="12"/>
                    <a:pt x="161" y="11"/>
                  </a:cubicBezTo>
                  <a:cubicBezTo>
                    <a:pt x="161" y="11"/>
                    <a:pt x="161" y="11"/>
                    <a:pt x="162" y="11"/>
                  </a:cubicBezTo>
                  <a:cubicBezTo>
                    <a:pt x="162" y="10"/>
                    <a:pt x="162" y="10"/>
                    <a:pt x="162" y="10"/>
                  </a:cubicBezTo>
                  <a:cubicBezTo>
                    <a:pt x="163" y="10"/>
                    <a:pt x="163" y="10"/>
                    <a:pt x="164" y="10"/>
                  </a:cubicBezTo>
                  <a:cubicBezTo>
                    <a:pt x="164" y="10"/>
                    <a:pt x="165" y="10"/>
                    <a:pt x="165" y="10"/>
                  </a:cubicBezTo>
                  <a:cubicBezTo>
                    <a:pt x="166" y="11"/>
                    <a:pt x="166" y="11"/>
                    <a:pt x="166" y="11"/>
                  </a:cubicBezTo>
                  <a:cubicBezTo>
                    <a:pt x="167" y="12"/>
                    <a:pt x="167" y="12"/>
                    <a:pt x="167" y="13"/>
                  </a:cubicBezTo>
                  <a:lnTo>
                    <a:pt x="165" y="13"/>
                  </a:lnTo>
                  <a:cubicBezTo>
                    <a:pt x="165" y="12"/>
                    <a:pt x="165" y="12"/>
                    <a:pt x="165" y="12"/>
                  </a:cubicBezTo>
                  <a:cubicBezTo>
                    <a:pt x="165" y="11"/>
                    <a:pt x="164" y="11"/>
                    <a:pt x="164" y="11"/>
                  </a:cubicBezTo>
                  <a:cubicBezTo>
                    <a:pt x="163" y="11"/>
                    <a:pt x="163" y="11"/>
                    <a:pt x="162" y="12"/>
                  </a:cubicBezTo>
                  <a:cubicBezTo>
                    <a:pt x="162" y="12"/>
                    <a:pt x="162" y="12"/>
                    <a:pt x="162" y="12"/>
                  </a:cubicBezTo>
                  <a:cubicBezTo>
                    <a:pt x="162" y="12"/>
                    <a:pt x="162" y="13"/>
                    <a:pt x="162" y="13"/>
                  </a:cubicBezTo>
                  <a:cubicBezTo>
                    <a:pt x="162" y="13"/>
                    <a:pt x="162" y="13"/>
                    <a:pt x="163" y="13"/>
                  </a:cubicBezTo>
                  <a:cubicBezTo>
                    <a:pt x="163" y="13"/>
                    <a:pt x="163" y="13"/>
                    <a:pt x="164" y="14"/>
                  </a:cubicBezTo>
                  <a:cubicBezTo>
                    <a:pt x="165" y="14"/>
                    <a:pt x="165" y="14"/>
                    <a:pt x="166" y="14"/>
                  </a:cubicBezTo>
                  <a:cubicBezTo>
                    <a:pt x="166" y="14"/>
                    <a:pt x="167" y="15"/>
                    <a:pt x="167" y="15"/>
                  </a:cubicBezTo>
                  <a:cubicBezTo>
                    <a:pt x="167" y="15"/>
                    <a:pt x="167" y="16"/>
                    <a:pt x="167" y="16"/>
                  </a:cubicBezTo>
                  <a:cubicBezTo>
                    <a:pt x="167" y="17"/>
                    <a:pt x="167" y="17"/>
                    <a:pt x="167" y="18"/>
                  </a:cubicBezTo>
                  <a:cubicBezTo>
                    <a:pt x="166" y="18"/>
                    <a:pt x="166" y="18"/>
                    <a:pt x="165" y="19"/>
                  </a:cubicBezTo>
                  <a:cubicBezTo>
                    <a:pt x="165" y="19"/>
                    <a:pt x="164" y="19"/>
                    <a:pt x="164" y="19"/>
                  </a:cubicBezTo>
                  <a:cubicBezTo>
                    <a:pt x="162" y="19"/>
                    <a:pt x="162" y="18"/>
                    <a:pt x="161" y="18"/>
                  </a:cubicBezTo>
                  <a:cubicBezTo>
                    <a:pt x="161" y="18"/>
                    <a:pt x="160" y="17"/>
                    <a:pt x="160" y="16"/>
                  </a:cubicBezTo>
                  <a:close/>
                  <a:moveTo>
                    <a:pt x="161" y="9"/>
                  </a:moveTo>
                  <a:lnTo>
                    <a:pt x="161" y="7"/>
                  </a:lnTo>
                  <a:lnTo>
                    <a:pt x="162" y="7"/>
                  </a:lnTo>
                  <a:lnTo>
                    <a:pt x="162" y="9"/>
                  </a:lnTo>
                  <a:lnTo>
                    <a:pt x="161" y="9"/>
                  </a:lnTo>
                  <a:close/>
                  <a:moveTo>
                    <a:pt x="161" y="18"/>
                  </a:moveTo>
                  <a:lnTo>
                    <a:pt x="161" y="10"/>
                  </a:lnTo>
                  <a:lnTo>
                    <a:pt x="162" y="10"/>
                  </a:lnTo>
                  <a:lnTo>
                    <a:pt x="162" y="19"/>
                  </a:lnTo>
                  <a:lnTo>
                    <a:pt x="161" y="18"/>
                  </a:lnTo>
                  <a:close/>
                  <a:moveTo>
                    <a:pt x="160" y="14"/>
                  </a:moveTo>
                  <a:cubicBezTo>
                    <a:pt x="160" y="13"/>
                    <a:pt x="161" y="12"/>
                    <a:pt x="162" y="11"/>
                  </a:cubicBezTo>
                  <a:cubicBezTo>
                    <a:pt x="162" y="10"/>
                    <a:pt x="163" y="10"/>
                    <a:pt x="164" y="10"/>
                  </a:cubicBezTo>
                  <a:cubicBezTo>
                    <a:pt x="165" y="10"/>
                    <a:pt x="166" y="11"/>
                    <a:pt x="167" y="11"/>
                  </a:cubicBezTo>
                  <a:cubicBezTo>
                    <a:pt x="168" y="12"/>
                    <a:pt x="168" y="13"/>
                    <a:pt x="168" y="15"/>
                  </a:cubicBezTo>
                  <a:cubicBezTo>
                    <a:pt x="168" y="16"/>
                    <a:pt x="168" y="16"/>
                    <a:pt x="167" y="17"/>
                  </a:cubicBezTo>
                  <a:cubicBezTo>
                    <a:pt x="167" y="18"/>
                    <a:pt x="167" y="18"/>
                    <a:pt x="166" y="18"/>
                  </a:cubicBezTo>
                  <a:cubicBezTo>
                    <a:pt x="165" y="19"/>
                    <a:pt x="165" y="19"/>
                    <a:pt x="164" y="19"/>
                  </a:cubicBezTo>
                  <a:cubicBezTo>
                    <a:pt x="163" y="19"/>
                    <a:pt x="162" y="18"/>
                    <a:pt x="161" y="18"/>
                  </a:cubicBezTo>
                  <a:cubicBezTo>
                    <a:pt x="160" y="17"/>
                    <a:pt x="160" y="16"/>
                    <a:pt x="160" y="14"/>
                  </a:cubicBezTo>
                  <a:close/>
                  <a:moveTo>
                    <a:pt x="162" y="14"/>
                  </a:moveTo>
                  <a:cubicBezTo>
                    <a:pt x="162" y="15"/>
                    <a:pt x="162" y="16"/>
                    <a:pt x="162" y="17"/>
                  </a:cubicBezTo>
                  <a:cubicBezTo>
                    <a:pt x="163" y="17"/>
                    <a:pt x="163" y="18"/>
                    <a:pt x="164" y="18"/>
                  </a:cubicBezTo>
                  <a:cubicBezTo>
                    <a:pt x="165" y="18"/>
                    <a:pt x="165" y="17"/>
                    <a:pt x="166" y="17"/>
                  </a:cubicBezTo>
                  <a:cubicBezTo>
                    <a:pt x="166" y="16"/>
                    <a:pt x="167" y="16"/>
                    <a:pt x="167" y="15"/>
                  </a:cubicBezTo>
                  <a:cubicBezTo>
                    <a:pt x="167" y="14"/>
                    <a:pt x="166" y="13"/>
                    <a:pt x="166" y="12"/>
                  </a:cubicBezTo>
                  <a:cubicBezTo>
                    <a:pt x="166" y="12"/>
                    <a:pt x="165" y="11"/>
                    <a:pt x="164" y="11"/>
                  </a:cubicBezTo>
                  <a:cubicBezTo>
                    <a:pt x="164" y="11"/>
                    <a:pt x="163" y="12"/>
                    <a:pt x="162" y="12"/>
                  </a:cubicBezTo>
                  <a:cubicBezTo>
                    <a:pt x="162" y="13"/>
                    <a:pt x="162" y="13"/>
                    <a:pt x="162" y="14"/>
                  </a:cubicBezTo>
                  <a:close/>
                  <a:moveTo>
                    <a:pt x="177" y="19"/>
                  </a:moveTo>
                  <a:lnTo>
                    <a:pt x="177" y="11"/>
                  </a:lnTo>
                  <a:lnTo>
                    <a:pt x="178" y="11"/>
                  </a:lnTo>
                  <a:lnTo>
                    <a:pt x="178" y="12"/>
                  </a:lnTo>
                  <a:cubicBezTo>
                    <a:pt x="179" y="11"/>
                    <a:pt x="180" y="11"/>
                    <a:pt x="181" y="11"/>
                  </a:cubicBezTo>
                  <a:cubicBezTo>
                    <a:pt x="181" y="11"/>
                    <a:pt x="182" y="11"/>
                    <a:pt x="182" y="11"/>
                  </a:cubicBezTo>
                  <a:cubicBezTo>
                    <a:pt x="183" y="11"/>
                    <a:pt x="183" y="12"/>
                    <a:pt x="183" y="12"/>
                  </a:cubicBezTo>
                  <a:cubicBezTo>
                    <a:pt x="183" y="12"/>
                    <a:pt x="183" y="13"/>
                    <a:pt x="184" y="13"/>
                  </a:cubicBezTo>
                  <a:cubicBezTo>
                    <a:pt x="184" y="13"/>
                    <a:pt x="184" y="14"/>
                    <a:pt x="184" y="14"/>
                  </a:cubicBezTo>
                  <a:lnTo>
                    <a:pt x="183" y="19"/>
                  </a:lnTo>
                  <a:lnTo>
                    <a:pt x="182" y="19"/>
                  </a:lnTo>
                  <a:lnTo>
                    <a:pt x="182" y="14"/>
                  </a:lnTo>
                  <a:cubicBezTo>
                    <a:pt x="182" y="14"/>
                    <a:pt x="182" y="13"/>
                    <a:pt x="182" y="13"/>
                  </a:cubicBezTo>
                  <a:cubicBezTo>
                    <a:pt x="182" y="13"/>
                    <a:pt x="182" y="13"/>
                    <a:pt x="181" y="12"/>
                  </a:cubicBezTo>
                  <a:cubicBezTo>
                    <a:pt x="181" y="12"/>
                    <a:pt x="181" y="12"/>
                    <a:pt x="180" y="12"/>
                  </a:cubicBezTo>
                  <a:cubicBezTo>
                    <a:pt x="180" y="12"/>
                    <a:pt x="179" y="12"/>
                    <a:pt x="179" y="13"/>
                  </a:cubicBezTo>
                  <a:cubicBezTo>
                    <a:pt x="178" y="13"/>
                    <a:pt x="178" y="14"/>
                    <a:pt x="178" y="15"/>
                  </a:cubicBezTo>
                  <a:lnTo>
                    <a:pt x="178" y="19"/>
                  </a:lnTo>
                  <a:lnTo>
                    <a:pt x="177" y="19"/>
                  </a:lnTo>
                  <a:close/>
                  <a:moveTo>
                    <a:pt x="198" y="17"/>
                  </a:moveTo>
                  <a:lnTo>
                    <a:pt x="200" y="18"/>
                  </a:lnTo>
                  <a:cubicBezTo>
                    <a:pt x="200" y="19"/>
                    <a:pt x="199" y="19"/>
                    <a:pt x="198" y="20"/>
                  </a:cubicBezTo>
                  <a:cubicBezTo>
                    <a:pt x="198" y="20"/>
                    <a:pt x="197" y="20"/>
                    <a:pt x="196" y="20"/>
                  </a:cubicBezTo>
                  <a:cubicBezTo>
                    <a:pt x="195" y="20"/>
                    <a:pt x="194" y="20"/>
                    <a:pt x="193" y="19"/>
                  </a:cubicBezTo>
                  <a:cubicBezTo>
                    <a:pt x="193" y="18"/>
                    <a:pt x="192" y="17"/>
                    <a:pt x="192" y="16"/>
                  </a:cubicBezTo>
                  <a:cubicBezTo>
                    <a:pt x="192" y="14"/>
                    <a:pt x="193" y="13"/>
                    <a:pt x="193" y="13"/>
                  </a:cubicBezTo>
                  <a:cubicBezTo>
                    <a:pt x="194" y="12"/>
                    <a:pt x="195" y="12"/>
                    <a:pt x="196" y="12"/>
                  </a:cubicBezTo>
                  <a:cubicBezTo>
                    <a:pt x="197" y="12"/>
                    <a:pt x="198" y="12"/>
                    <a:pt x="199" y="13"/>
                  </a:cubicBezTo>
                  <a:cubicBezTo>
                    <a:pt x="200" y="14"/>
                    <a:pt x="200" y="15"/>
                    <a:pt x="200" y="16"/>
                  </a:cubicBezTo>
                  <a:cubicBezTo>
                    <a:pt x="200" y="16"/>
                    <a:pt x="200" y="16"/>
                    <a:pt x="200" y="16"/>
                  </a:cubicBezTo>
                  <a:lnTo>
                    <a:pt x="194" y="16"/>
                  </a:lnTo>
                  <a:cubicBezTo>
                    <a:pt x="194" y="17"/>
                    <a:pt x="194" y="18"/>
                    <a:pt x="194" y="18"/>
                  </a:cubicBezTo>
                  <a:cubicBezTo>
                    <a:pt x="195" y="19"/>
                    <a:pt x="195" y="19"/>
                    <a:pt x="196" y="19"/>
                  </a:cubicBezTo>
                  <a:cubicBezTo>
                    <a:pt x="197" y="19"/>
                    <a:pt x="197" y="19"/>
                    <a:pt x="197" y="19"/>
                  </a:cubicBezTo>
                  <a:cubicBezTo>
                    <a:pt x="198" y="18"/>
                    <a:pt x="198" y="18"/>
                    <a:pt x="198" y="17"/>
                  </a:cubicBezTo>
                  <a:close/>
                  <a:moveTo>
                    <a:pt x="194" y="15"/>
                  </a:moveTo>
                  <a:lnTo>
                    <a:pt x="198" y="15"/>
                  </a:lnTo>
                  <a:cubicBezTo>
                    <a:pt x="198" y="14"/>
                    <a:pt x="198" y="14"/>
                    <a:pt x="198" y="14"/>
                  </a:cubicBezTo>
                  <a:cubicBezTo>
                    <a:pt x="198" y="13"/>
                    <a:pt x="197" y="13"/>
                    <a:pt x="196" y="13"/>
                  </a:cubicBezTo>
                  <a:cubicBezTo>
                    <a:pt x="196" y="13"/>
                    <a:pt x="195" y="13"/>
                    <a:pt x="195" y="13"/>
                  </a:cubicBezTo>
                  <a:cubicBezTo>
                    <a:pt x="194" y="14"/>
                    <a:pt x="194" y="14"/>
                    <a:pt x="194" y="15"/>
                  </a:cubicBezTo>
                  <a:close/>
                  <a:moveTo>
                    <a:pt x="209" y="21"/>
                  </a:moveTo>
                  <a:lnTo>
                    <a:pt x="209" y="12"/>
                  </a:lnTo>
                  <a:lnTo>
                    <a:pt x="210" y="12"/>
                  </a:lnTo>
                  <a:lnTo>
                    <a:pt x="210" y="14"/>
                  </a:lnTo>
                  <a:cubicBezTo>
                    <a:pt x="210" y="13"/>
                    <a:pt x="211" y="13"/>
                    <a:pt x="211" y="12"/>
                  </a:cubicBezTo>
                  <a:cubicBezTo>
                    <a:pt x="211" y="12"/>
                    <a:pt x="212" y="12"/>
                    <a:pt x="212" y="12"/>
                  </a:cubicBezTo>
                  <a:cubicBezTo>
                    <a:pt x="212" y="12"/>
                    <a:pt x="213" y="12"/>
                    <a:pt x="213" y="13"/>
                  </a:cubicBezTo>
                  <a:lnTo>
                    <a:pt x="213" y="14"/>
                  </a:lnTo>
                  <a:cubicBezTo>
                    <a:pt x="212" y="14"/>
                    <a:pt x="212" y="14"/>
                    <a:pt x="212" y="14"/>
                  </a:cubicBezTo>
                  <a:cubicBezTo>
                    <a:pt x="212" y="14"/>
                    <a:pt x="211" y="14"/>
                    <a:pt x="211" y="14"/>
                  </a:cubicBezTo>
                  <a:cubicBezTo>
                    <a:pt x="211" y="14"/>
                    <a:pt x="211" y="14"/>
                    <a:pt x="210" y="15"/>
                  </a:cubicBezTo>
                  <a:cubicBezTo>
                    <a:pt x="210" y="15"/>
                    <a:pt x="210" y="16"/>
                    <a:pt x="210" y="16"/>
                  </a:cubicBezTo>
                  <a:lnTo>
                    <a:pt x="210" y="21"/>
                  </a:lnTo>
                  <a:lnTo>
                    <a:pt x="209" y="2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158" name="Freeform 78"/>
            <p:cNvSpPr>
              <a:spLocks/>
            </p:cNvSpPr>
            <p:nvPr/>
          </p:nvSpPr>
          <p:spPr bwMode="auto">
            <a:xfrm>
              <a:off x="2636" y="1413"/>
              <a:ext cx="8" cy="6"/>
            </a:xfrm>
            <a:custGeom>
              <a:avLst/>
              <a:gdLst/>
              <a:ahLst/>
              <a:cxnLst>
                <a:cxn ang="0">
                  <a:pos x="8" y="3"/>
                </a:cxn>
                <a:cxn ang="0">
                  <a:pos x="4" y="0"/>
                </a:cxn>
                <a:cxn ang="0">
                  <a:pos x="3" y="0"/>
                </a:cxn>
                <a:cxn ang="0">
                  <a:pos x="6" y="3"/>
                </a:cxn>
                <a:cxn ang="0">
                  <a:pos x="0" y="3"/>
                </a:cxn>
                <a:cxn ang="0">
                  <a:pos x="0" y="3"/>
                </a:cxn>
                <a:cxn ang="0">
                  <a:pos x="6" y="4"/>
                </a:cxn>
                <a:cxn ang="0">
                  <a:pos x="3" y="6"/>
                </a:cxn>
                <a:cxn ang="0">
                  <a:pos x="4" y="6"/>
                </a:cxn>
                <a:cxn ang="0">
                  <a:pos x="8" y="3"/>
                </a:cxn>
              </a:cxnLst>
              <a:rect l="0" t="0" r="r" b="b"/>
              <a:pathLst>
                <a:path w="8" h="6">
                  <a:moveTo>
                    <a:pt x="8" y="3"/>
                  </a:moveTo>
                  <a:lnTo>
                    <a:pt x="4" y="0"/>
                  </a:lnTo>
                  <a:lnTo>
                    <a:pt x="3" y="0"/>
                  </a:lnTo>
                  <a:lnTo>
                    <a:pt x="6" y="3"/>
                  </a:lnTo>
                  <a:lnTo>
                    <a:pt x="0" y="3"/>
                  </a:lnTo>
                  <a:lnTo>
                    <a:pt x="0" y="3"/>
                  </a:lnTo>
                  <a:lnTo>
                    <a:pt x="6" y="4"/>
                  </a:lnTo>
                  <a:lnTo>
                    <a:pt x="3" y="6"/>
                  </a:lnTo>
                  <a:lnTo>
                    <a:pt x="4" y="6"/>
                  </a:lnTo>
                  <a:lnTo>
                    <a:pt x="8" y="3"/>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159" name="Freeform 79"/>
            <p:cNvSpPr>
              <a:spLocks noEditPoints="1"/>
            </p:cNvSpPr>
            <p:nvPr/>
          </p:nvSpPr>
          <p:spPr bwMode="auto">
            <a:xfrm>
              <a:off x="2664" y="1415"/>
              <a:ext cx="48" cy="8"/>
            </a:xfrm>
            <a:custGeom>
              <a:avLst/>
              <a:gdLst/>
              <a:ahLst/>
              <a:cxnLst>
                <a:cxn ang="0">
                  <a:pos x="2" y="9"/>
                </a:cxn>
                <a:cxn ang="0">
                  <a:pos x="5" y="8"/>
                </a:cxn>
                <a:cxn ang="0">
                  <a:pos x="1" y="6"/>
                </a:cxn>
                <a:cxn ang="0">
                  <a:pos x="0" y="3"/>
                </a:cxn>
                <a:cxn ang="0">
                  <a:pos x="3" y="2"/>
                </a:cxn>
                <a:cxn ang="0">
                  <a:pos x="6" y="4"/>
                </a:cxn>
                <a:cxn ang="0">
                  <a:pos x="3" y="3"/>
                </a:cxn>
                <a:cxn ang="0">
                  <a:pos x="1" y="4"/>
                </a:cxn>
                <a:cxn ang="0">
                  <a:pos x="5" y="6"/>
                </a:cxn>
                <a:cxn ang="0">
                  <a:pos x="6" y="9"/>
                </a:cxn>
                <a:cxn ang="0">
                  <a:pos x="1" y="10"/>
                </a:cxn>
                <a:cxn ang="0">
                  <a:pos x="16" y="3"/>
                </a:cxn>
                <a:cxn ang="0">
                  <a:pos x="19" y="3"/>
                </a:cxn>
                <a:cxn ang="0">
                  <a:pos x="23" y="5"/>
                </a:cxn>
                <a:cxn ang="0">
                  <a:pos x="21" y="11"/>
                </a:cxn>
                <a:cxn ang="0">
                  <a:pos x="17" y="10"/>
                </a:cxn>
                <a:cxn ang="0">
                  <a:pos x="17" y="7"/>
                </a:cxn>
                <a:cxn ang="0">
                  <a:pos x="21" y="9"/>
                </a:cxn>
                <a:cxn ang="0">
                  <a:pos x="20" y="4"/>
                </a:cxn>
                <a:cxn ang="0">
                  <a:pos x="32" y="2"/>
                </a:cxn>
                <a:cxn ang="0">
                  <a:pos x="34" y="2"/>
                </a:cxn>
                <a:cxn ang="0">
                  <a:pos x="32" y="3"/>
                </a:cxn>
                <a:cxn ang="0">
                  <a:pos x="32" y="12"/>
                </a:cxn>
                <a:cxn ang="0">
                  <a:pos x="34" y="0"/>
                </a:cxn>
                <a:cxn ang="0">
                  <a:pos x="37" y="12"/>
                </a:cxn>
                <a:cxn ang="0">
                  <a:pos x="33" y="11"/>
                </a:cxn>
                <a:cxn ang="0">
                  <a:pos x="32" y="5"/>
                </a:cxn>
                <a:cxn ang="0">
                  <a:pos x="37" y="4"/>
                </a:cxn>
                <a:cxn ang="0">
                  <a:pos x="39" y="0"/>
                </a:cxn>
                <a:cxn ang="0">
                  <a:pos x="33" y="8"/>
                </a:cxn>
                <a:cxn ang="0">
                  <a:pos x="37" y="10"/>
                </a:cxn>
                <a:cxn ang="0">
                  <a:pos x="35" y="4"/>
                </a:cxn>
                <a:cxn ang="0">
                  <a:pos x="69" y="12"/>
                </a:cxn>
                <a:cxn ang="0">
                  <a:pos x="64" y="13"/>
                </a:cxn>
                <a:cxn ang="0">
                  <a:pos x="65" y="9"/>
                </a:cxn>
                <a:cxn ang="0">
                  <a:pos x="69" y="8"/>
                </a:cxn>
                <a:cxn ang="0">
                  <a:pos x="68" y="6"/>
                </a:cxn>
                <a:cxn ang="0">
                  <a:pos x="64" y="7"/>
                </a:cxn>
                <a:cxn ang="0">
                  <a:pos x="68" y="5"/>
                </a:cxn>
                <a:cxn ang="0">
                  <a:pos x="71" y="7"/>
                </a:cxn>
                <a:cxn ang="0">
                  <a:pos x="71" y="12"/>
                </a:cxn>
                <a:cxn ang="0">
                  <a:pos x="69" y="12"/>
                </a:cxn>
                <a:cxn ang="0">
                  <a:pos x="66" y="10"/>
                </a:cxn>
                <a:cxn ang="0">
                  <a:pos x="65" y="12"/>
                </a:cxn>
                <a:cxn ang="0">
                  <a:pos x="69" y="11"/>
                </a:cxn>
                <a:cxn ang="0">
                  <a:pos x="80" y="14"/>
                </a:cxn>
                <a:cxn ang="0">
                  <a:pos x="79" y="5"/>
                </a:cxn>
                <a:cxn ang="0">
                  <a:pos x="81" y="3"/>
                </a:cxn>
                <a:cxn ang="0">
                  <a:pos x="84" y="2"/>
                </a:cxn>
                <a:cxn ang="0">
                  <a:pos x="82" y="4"/>
                </a:cxn>
                <a:cxn ang="0">
                  <a:pos x="84" y="6"/>
                </a:cxn>
                <a:cxn ang="0">
                  <a:pos x="82" y="14"/>
                </a:cxn>
              </a:cxnLst>
              <a:rect l="0" t="0" r="r" b="b"/>
              <a:pathLst>
                <a:path w="84" h="14">
                  <a:moveTo>
                    <a:pt x="0" y="8"/>
                  </a:moveTo>
                  <a:lnTo>
                    <a:pt x="1" y="8"/>
                  </a:lnTo>
                  <a:cubicBezTo>
                    <a:pt x="1" y="8"/>
                    <a:pt x="1" y="9"/>
                    <a:pt x="2" y="9"/>
                  </a:cubicBezTo>
                  <a:cubicBezTo>
                    <a:pt x="2" y="9"/>
                    <a:pt x="2" y="9"/>
                    <a:pt x="3" y="9"/>
                  </a:cubicBezTo>
                  <a:cubicBezTo>
                    <a:pt x="4" y="9"/>
                    <a:pt x="4" y="9"/>
                    <a:pt x="4" y="9"/>
                  </a:cubicBezTo>
                  <a:cubicBezTo>
                    <a:pt x="5" y="9"/>
                    <a:pt x="5" y="8"/>
                    <a:pt x="5" y="8"/>
                  </a:cubicBezTo>
                  <a:cubicBezTo>
                    <a:pt x="5" y="8"/>
                    <a:pt x="5" y="8"/>
                    <a:pt x="5" y="7"/>
                  </a:cubicBezTo>
                  <a:cubicBezTo>
                    <a:pt x="4" y="7"/>
                    <a:pt x="4" y="7"/>
                    <a:pt x="3" y="7"/>
                  </a:cubicBezTo>
                  <a:cubicBezTo>
                    <a:pt x="2" y="7"/>
                    <a:pt x="1" y="6"/>
                    <a:pt x="1" y="6"/>
                  </a:cubicBezTo>
                  <a:cubicBezTo>
                    <a:pt x="1" y="6"/>
                    <a:pt x="0" y="6"/>
                    <a:pt x="0" y="5"/>
                  </a:cubicBezTo>
                  <a:cubicBezTo>
                    <a:pt x="0" y="5"/>
                    <a:pt x="0" y="5"/>
                    <a:pt x="0" y="4"/>
                  </a:cubicBezTo>
                  <a:cubicBezTo>
                    <a:pt x="0" y="4"/>
                    <a:pt x="0" y="3"/>
                    <a:pt x="0" y="3"/>
                  </a:cubicBezTo>
                  <a:cubicBezTo>
                    <a:pt x="0" y="3"/>
                    <a:pt x="1" y="3"/>
                    <a:pt x="1" y="2"/>
                  </a:cubicBezTo>
                  <a:cubicBezTo>
                    <a:pt x="1" y="2"/>
                    <a:pt x="1" y="2"/>
                    <a:pt x="2" y="2"/>
                  </a:cubicBezTo>
                  <a:cubicBezTo>
                    <a:pt x="2" y="2"/>
                    <a:pt x="3" y="2"/>
                    <a:pt x="3" y="2"/>
                  </a:cubicBezTo>
                  <a:cubicBezTo>
                    <a:pt x="4" y="2"/>
                    <a:pt x="4" y="2"/>
                    <a:pt x="5" y="2"/>
                  </a:cubicBezTo>
                  <a:cubicBezTo>
                    <a:pt x="5" y="2"/>
                    <a:pt x="6" y="3"/>
                    <a:pt x="6" y="3"/>
                  </a:cubicBezTo>
                  <a:cubicBezTo>
                    <a:pt x="6" y="3"/>
                    <a:pt x="6" y="4"/>
                    <a:pt x="6" y="4"/>
                  </a:cubicBezTo>
                  <a:lnTo>
                    <a:pt x="5" y="4"/>
                  </a:lnTo>
                  <a:cubicBezTo>
                    <a:pt x="5" y="4"/>
                    <a:pt x="5" y="4"/>
                    <a:pt x="4" y="3"/>
                  </a:cubicBezTo>
                  <a:cubicBezTo>
                    <a:pt x="4" y="3"/>
                    <a:pt x="4" y="3"/>
                    <a:pt x="3" y="3"/>
                  </a:cubicBezTo>
                  <a:cubicBezTo>
                    <a:pt x="2" y="3"/>
                    <a:pt x="2" y="3"/>
                    <a:pt x="2" y="3"/>
                  </a:cubicBezTo>
                  <a:cubicBezTo>
                    <a:pt x="1" y="3"/>
                    <a:pt x="1" y="4"/>
                    <a:pt x="1" y="4"/>
                  </a:cubicBezTo>
                  <a:cubicBezTo>
                    <a:pt x="1" y="4"/>
                    <a:pt x="1" y="4"/>
                    <a:pt x="1" y="4"/>
                  </a:cubicBezTo>
                  <a:cubicBezTo>
                    <a:pt x="2" y="5"/>
                    <a:pt x="2" y="5"/>
                    <a:pt x="2" y="5"/>
                  </a:cubicBezTo>
                  <a:cubicBezTo>
                    <a:pt x="2" y="5"/>
                    <a:pt x="2" y="5"/>
                    <a:pt x="3" y="5"/>
                  </a:cubicBezTo>
                  <a:cubicBezTo>
                    <a:pt x="4" y="6"/>
                    <a:pt x="5" y="6"/>
                    <a:pt x="5" y="6"/>
                  </a:cubicBezTo>
                  <a:cubicBezTo>
                    <a:pt x="6" y="6"/>
                    <a:pt x="6" y="7"/>
                    <a:pt x="6" y="7"/>
                  </a:cubicBezTo>
                  <a:cubicBezTo>
                    <a:pt x="6" y="7"/>
                    <a:pt x="6" y="8"/>
                    <a:pt x="6" y="8"/>
                  </a:cubicBezTo>
                  <a:cubicBezTo>
                    <a:pt x="6" y="9"/>
                    <a:pt x="6" y="9"/>
                    <a:pt x="6" y="9"/>
                  </a:cubicBezTo>
                  <a:cubicBezTo>
                    <a:pt x="6" y="10"/>
                    <a:pt x="5" y="10"/>
                    <a:pt x="5" y="10"/>
                  </a:cubicBezTo>
                  <a:cubicBezTo>
                    <a:pt x="4" y="10"/>
                    <a:pt x="4" y="11"/>
                    <a:pt x="3" y="11"/>
                  </a:cubicBezTo>
                  <a:cubicBezTo>
                    <a:pt x="2" y="10"/>
                    <a:pt x="1" y="10"/>
                    <a:pt x="1" y="10"/>
                  </a:cubicBezTo>
                  <a:cubicBezTo>
                    <a:pt x="0" y="9"/>
                    <a:pt x="0" y="9"/>
                    <a:pt x="0" y="8"/>
                  </a:cubicBezTo>
                  <a:close/>
                  <a:moveTo>
                    <a:pt x="16" y="14"/>
                  </a:moveTo>
                  <a:lnTo>
                    <a:pt x="16" y="3"/>
                  </a:lnTo>
                  <a:lnTo>
                    <a:pt x="18" y="3"/>
                  </a:lnTo>
                  <a:lnTo>
                    <a:pt x="18" y="4"/>
                  </a:lnTo>
                  <a:cubicBezTo>
                    <a:pt x="18" y="3"/>
                    <a:pt x="18" y="3"/>
                    <a:pt x="19" y="3"/>
                  </a:cubicBezTo>
                  <a:cubicBezTo>
                    <a:pt x="19" y="3"/>
                    <a:pt x="19" y="3"/>
                    <a:pt x="20" y="3"/>
                  </a:cubicBezTo>
                  <a:cubicBezTo>
                    <a:pt x="21" y="3"/>
                    <a:pt x="21" y="3"/>
                    <a:pt x="22" y="3"/>
                  </a:cubicBezTo>
                  <a:cubicBezTo>
                    <a:pt x="22" y="4"/>
                    <a:pt x="23" y="4"/>
                    <a:pt x="23" y="5"/>
                  </a:cubicBezTo>
                  <a:cubicBezTo>
                    <a:pt x="23" y="5"/>
                    <a:pt x="23" y="6"/>
                    <a:pt x="23" y="7"/>
                  </a:cubicBezTo>
                  <a:cubicBezTo>
                    <a:pt x="23" y="8"/>
                    <a:pt x="23" y="9"/>
                    <a:pt x="23" y="9"/>
                  </a:cubicBezTo>
                  <a:cubicBezTo>
                    <a:pt x="22" y="10"/>
                    <a:pt x="22" y="10"/>
                    <a:pt x="21" y="11"/>
                  </a:cubicBezTo>
                  <a:cubicBezTo>
                    <a:pt x="21" y="11"/>
                    <a:pt x="20" y="11"/>
                    <a:pt x="20" y="11"/>
                  </a:cubicBezTo>
                  <a:cubicBezTo>
                    <a:pt x="19" y="11"/>
                    <a:pt x="19" y="11"/>
                    <a:pt x="18" y="11"/>
                  </a:cubicBezTo>
                  <a:cubicBezTo>
                    <a:pt x="18" y="11"/>
                    <a:pt x="18" y="10"/>
                    <a:pt x="17" y="10"/>
                  </a:cubicBezTo>
                  <a:lnTo>
                    <a:pt x="17" y="14"/>
                  </a:lnTo>
                  <a:lnTo>
                    <a:pt x="16" y="14"/>
                  </a:lnTo>
                  <a:close/>
                  <a:moveTo>
                    <a:pt x="17" y="7"/>
                  </a:moveTo>
                  <a:cubicBezTo>
                    <a:pt x="17" y="8"/>
                    <a:pt x="18" y="9"/>
                    <a:pt x="18" y="9"/>
                  </a:cubicBezTo>
                  <a:cubicBezTo>
                    <a:pt x="18" y="10"/>
                    <a:pt x="19" y="10"/>
                    <a:pt x="19" y="10"/>
                  </a:cubicBezTo>
                  <a:cubicBezTo>
                    <a:pt x="20" y="10"/>
                    <a:pt x="21" y="10"/>
                    <a:pt x="21" y="9"/>
                  </a:cubicBezTo>
                  <a:cubicBezTo>
                    <a:pt x="22" y="9"/>
                    <a:pt x="22" y="8"/>
                    <a:pt x="22" y="7"/>
                  </a:cubicBezTo>
                  <a:cubicBezTo>
                    <a:pt x="22" y="6"/>
                    <a:pt x="22" y="5"/>
                    <a:pt x="21" y="5"/>
                  </a:cubicBezTo>
                  <a:cubicBezTo>
                    <a:pt x="21" y="4"/>
                    <a:pt x="20" y="4"/>
                    <a:pt x="20" y="4"/>
                  </a:cubicBezTo>
                  <a:cubicBezTo>
                    <a:pt x="19" y="4"/>
                    <a:pt x="19" y="4"/>
                    <a:pt x="18" y="4"/>
                  </a:cubicBezTo>
                  <a:cubicBezTo>
                    <a:pt x="18" y="5"/>
                    <a:pt x="17" y="6"/>
                    <a:pt x="17" y="7"/>
                  </a:cubicBezTo>
                  <a:close/>
                  <a:moveTo>
                    <a:pt x="32" y="2"/>
                  </a:moveTo>
                  <a:lnTo>
                    <a:pt x="32" y="0"/>
                  </a:lnTo>
                  <a:lnTo>
                    <a:pt x="34" y="0"/>
                  </a:lnTo>
                  <a:lnTo>
                    <a:pt x="34" y="2"/>
                  </a:lnTo>
                  <a:lnTo>
                    <a:pt x="32" y="2"/>
                  </a:lnTo>
                  <a:close/>
                  <a:moveTo>
                    <a:pt x="32" y="12"/>
                  </a:moveTo>
                  <a:lnTo>
                    <a:pt x="32" y="3"/>
                  </a:lnTo>
                  <a:lnTo>
                    <a:pt x="34" y="3"/>
                  </a:lnTo>
                  <a:lnTo>
                    <a:pt x="33" y="12"/>
                  </a:lnTo>
                  <a:lnTo>
                    <a:pt x="32" y="12"/>
                  </a:lnTo>
                  <a:close/>
                  <a:moveTo>
                    <a:pt x="32" y="12"/>
                  </a:moveTo>
                  <a:lnTo>
                    <a:pt x="32" y="0"/>
                  </a:lnTo>
                  <a:lnTo>
                    <a:pt x="34" y="0"/>
                  </a:lnTo>
                  <a:lnTo>
                    <a:pt x="33" y="12"/>
                  </a:lnTo>
                  <a:lnTo>
                    <a:pt x="32" y="12"/>
                  </a:lnTo>
                  <a:close/>
                  <a:moveTo>
                    <a:pt x="37" y="12"/>
                  </a:moveTo>
                  <a:lnTo>
                    <a:pt x="37" y="11"/>
                  </a:lnTo>
                  <a:cubicBezTo>
                    <a:pt x="37" y="12"/>
                    <a:pt x="36" y="12"/>
                    <a:pt x="35" y="12"/>
                  </a:cubicBezTo>
                  <a:cubicBezTo>
                    <a:pt x="34" y="12"/>
                    <a:pt x="34" y="12"/>
                    <a:pt x="33" y="11"/>
                  </a:cubicBezTo>
                  <a:cubicBezTo>
                    <a:pt x="33" y="11"/>
                    <a:pt x="32" y="10"/>
                    <a:pt x="32" y="10"/>
                  </a:cubicBezTo>
                  <a:cubicBezTo>
                    <a:pt x="32" y="9"/>
                    <a:pt x="32" y="8"/>
                    <a:pt x="32" y="7"/>
                  </a:cubicBezTo>
                  <a:cubicBezTo>
                    <a:pt x="32" y="7"/>
                    <a:pt x="32" y="6"/>
                    <a:pt x="32" y="5"/>
                  </a:cubicBezTo>
                  <a:cubicBezTo>
                    <a:pt x="32" y="5"/>
                    <a:pt x="33" y="4"/>
                    <a:pt x="33" y="4"/>
                  </a:cubicBezTo>
                  <a:cubicBezTo>
                    <a:pt x="34" y="3"/>
                    <a:pt x="35" y="3"/>
                    <a:pt x="35" y="3"/>
                  </a:cubicBezTo>
                  <a:cubicBezTo>
                    <a:pt x="36" y="3"/>
                    <a:pt x="36" y="3"/>
                    <a:pt x="37" y="4"/>
                  </a:cubicBezTo>
                  <a:cubicBezTo>
                    <a:pt x="37" y="4"/>
                    <a:pt x="37" y="4"/>
                    <a:pt x="38" y="5"/>
                  </a:cubicBezTo>
                  <a:lnTo>
                    <a:pt x="38" y="0"/>
                  </a:lnTo>
                  <a:lnTo>
                    <a:pt x="39" y="0"/>
                  </a:lnTo>
                  <a:lnTo>
                    <a:pt x="39" y="12"/>
                  </a:lnTo>
                  <a:lnTo>
                    <a:pt x="37" y="12"/>
                  </a:lnTo>
                  <a:close/>
                  <a:moveTo>
                    <a:pt x="33" y="8"/>
                  </a:moveTo>
                  <a:cubicBezTo>
                    <a:pt x="33" y="9"/>
                    <a:pt x="33" y="9"/>
                    <a:pt x="34" y="10"/>
                  </a:cubicBezTo>
                  <a:cubicBezTo>
                    <a:pt x="34" y="10"/>
                    <a:pt x="35" y="11"/>
                    <a:pt x="35" y="11"/>
                  </a:cubicBezTo>
                  <a:cubicBezTo>
                    <a:pt x="36" y="11"/>
                    <a:pt x="36" y="11"/>
                    <a:pt x="37" y="10"/>
                  </a:cubicBezTo>
                  <a:cubicBezTo>
                    <a:pt x="37" y="10"/>
                    <a:pt x="37" y="9"/>
                    <a:pt x="38" y="8"/>
                  </a:cubicBezTo>
                  <a:cubicBezTo>
                    <a:pt x="38" y="7"/>
                    <a:pt x="37" y="6"/>
                    <a:pt x="37" y="5"/>
                  </a:cubicBezTo>
                  <a:cubicBezTo>
                    <a:pt x="37" y="5"/>
                    <a:pt x="36" y="4"/>
                    <a:pt x="35" y="4"/>
                  </a:cubicBezTo>
                  <a:cubicBezTo>
                    <a:pt x="35" y="4"/>
                    <a:pt x="34" y="5"/>
                    <a:pt x="34" y="5"/>
                  </a:cubicBezTo>
                  <a:cubicBezTo>
                    <a:pt x="33" y="6"/>
                    <a:pt x="33" y="6"/>
                    <a:pt x="33" y="8"/>
                  </a:cubicBezTo>
                  <a:close/>
                  <a:moveTo>
                    <a:pt x="69" y="12"/>
                  </a:moveTo>
                  <a:cubicBezTo>
                    <a:pt x="69" y="13"/>
                    <a:pt x="68" y="13"/>
                    <a:pt x="68" y="13"/>
                  </a:cubicBezTo>
                  <a:cubicBezTo>
                    <a:pt x="67" y="13"/>
                    <a:pt x="67" y="13"/>
                    <a:pt x="66" y="13"/>
                  </a:cubicBezTo>
                  <a:cubicBezTo>
                    <a:pt x="65" y="13"/>
                    <a:pt x="65" y="13"/>
                    <a:pt x="64" y="13"/>
                  </a:cubicBezTo>
                  <a:cubicBezTo>
                    <a:pt x="64" y="12"/>
                    <a:pt x="63" y="12"/>
                    <a:pt x="64" y="11"/>
                  </a:cubicBezTo>
                  <a:cubicBezTo>
                    <a:pt x="64" y="10"/>
                    <a:pt x="64" y="10"/>
                    <a:pt x="64" y="10"/>
                  </a:cubicBezTo>
                  <a:cubicBezTo>
                    <a:pt x="64" y="9"/>
                    <a:pt x="64" y="9"/>
                    <a:pt x="65" y="9"/>
                  </a:cubicBezTo>
                  <a:cubicBezTo>
                    <a:pt x="65" y="9"/>
                    <a:pt x="65" y="9"/>
                    <a:pt x="66" y="9"/>
                  </a:cubicBezTo>
                  <a:cubicBezTo>
                    <a:pt x="66" y="8"/>
                    <a:pt x="66" y="8"/>
                    <a:pt x="67" y="8"/>
                  </a:cubicBezTo>
                  <a:cubicBezTo>
                    <a:pt x="68" y="8"/>
                    <a:pt x="69" y="8"/>
                    <a:pt x="69" y="8"/>
                  </a:cubicBezTo>
                  <a:cubicBezTo>
                    <a:pt x="69" y="8"/>
                    <a:pt x="69" y="8"/>
                    <a:pt x="69" y="8"/>
                  </a:cubicBezTo>
                  <a:cubicBezTo>
                    <a:pt x="69" y="7"/>
                    <a:pt x="69" y="7"/>
                    <a:pt x="69" y="6"/>
                  </a:cubicBezTo>
                  <a:cubicBezTo>
                    <a:pt x="69" y="6"/>
                    <a:pt x="68" y="6"/>
                    <a:pt x="68" y="6"/>
                  </a:cubicBezTo>
                  <a:cubicBezTo>
                    <a:pt x="67" y="6"/>
                    <a:pt x="66" y="6"/>
                    <a:pt x="66" y="6"/>
                  </a:cubicBezTo>
                  <a:cubicBezTo>
                    <a:pt x="66" y="6"/>
                    <a:pt x="65" y="7"/>
                    <a:pt x="65" y="7"/>
                  </a:cubicBezTo>
                  <a:lnTo>
                    <a:pt x="64" y="7"/>
                  </a:lnTo>
                  <a:cubicBezTo>
                    <a:pt x="64" y="7"/>
                    <a:pt x="64" y="6"/>
                    <a:pt x="65" y="6"/>
                  </a:cubicBezTo>
                  <a:cubicBezTo>
                    <a:pt x="65" y="5"/>
                    <a:pt x="65" y="5"/>
                    <a:pt x="66" y="5"/>
                  </a:cubicBezTo>
                  <a:cubicBezTo>
                    <a:pt x="66" y="5"/>
                    <a:pt x="67" y="5"/>
                    <a:pt x="68" y="5"/>
                  </a:cubicBezTo>
                  <a:cubicBezTo>
                    <a:pt x="68" y="5"/>
                    <a:pt x="69" y="5"/>
                    <a:pt x="69" y="5"/>
                  </a:cubicBezTo>
                  <a:cubicBezTo>
                    <a:pt x="70" y="5"/>
                    <a:pt x="70" y="5"/>
                    <a:pt x="70" y="6"/>
                  </a:cubicBezTo>
                  <a:cubicBezTo>
                    <a:pt x="71" y="6"/>
                    <a:pt x="71" y="6"/>
                    <a:pt x="71" y="7"/>
                  </a:cubicBezTo>
                  <a:cubicBezTo>
                    <a:pt x="71" y="7"/>
                    <a:pt x="71" y="7"/>
                    <a:pt x="71" y="8"/>
                  </a:cubicBezTo>
                  <a:lnTo>
                    <a:pt x="71" y="10"/>
                  </a:lnTo>
                  <a:cubicBezTo>
                    <a:pt x="71" y="11"/>
                    <a:pt x="71" y="12"/>
                    <a:pt x="71" y="12"/>
                  </a:cubicBezTo>
                  <a:cubicBezTo>
                    <a:pt x="71" y="13"/>
                    <a:pt x="71" y="13"/>
                    <a:pt x="71" y="13"/>
                  </a:cubicBezTo>
                  <a:lnTo>
                    <a:pt x="70" y="13"/>
                  </a:lnTo>
                  <a:cubicBezTo>
                    <a:pt x="69" y="13"/>
                    <a:pt x="69" y="13"/>
                    <a:pt x="69" y="12"/>
                  </a:cubicBezTo>
                  <a:close/>
                  <a:moveTo>
                    <a:pt x="69" y="9"/>
                  </a:moveTo>
                  <a:cubicBezTo>
                    <a:pt x="69" y="9"/>
                    <a:pt x="68" y="9"/>
                    <a:pt x="67" y="10"/>
                  </a:cubicBezTo>
                  <a:cubicBezTo>
                    <a:pt x="66" y="10"/>
                    <a:pt x="66" y="10"/>
                    <a:pt x="66" y="10"/>
                  </a:cubicBezTo>
                  <a:cubicBezTo>
                    <a:pt x="66" y="10"/>
                    <a:pt x="65" y="10"/>
                    <a:pt x="65" y="10"/>
                  </a:cubicBezTo>
                  <a:cubicBezTo>
                    <a:pt x="65" y="10"/>
                    <a:pt x="65" y="11"/>
                    <a:pt x="65" y="11"/>
                  </a:cubicBezTo>
                  <a:cubicBezTo>
                    <a:pt x="65" y="11"/>
                    <a:pt x="65" y="12"/>
                    <a:pt x="65" y="12"/>
                  </a:cubicBezTo>
                  <a:cubicBezTo>
                    <a:pt x="66" y="12"/>
                    <a:pt x="66" y="12"/>
                    <a:pt x="67" y="12"/>
                  </a:cubicBezTo>
                  <a:cubicBezTo>
                    <a:pt x="67" y="12"/>
                    <a:pt x="68" y="12"/>
                    <a:pt x="68" y="12"/>
                  </a:cubicBezTo>
                  <a:cubicBezTo>
                    <a:pt x="69" y="12"/>
                    <a:pt x="69" y="11"/>
                    <a:pt x="69" y="11"/>
                  </a:cubicBezTo>
                  <a:cubicBezTo>
                    <a:pt x="69" y="11"/>
                    <a:pt x="69" y="10"/>
                    <a:pt x="69" y="10"/>
                  </a:cubicBezTo>
                  <a:lnTo>
                    <a:pt x="69" y="9"/>
                  </a:lnTo>
                  <a:close/>
                  <a:moveTo>
                    <a:pt x="80" y="14"/>
                  </a:moveTo>
                  <a:lnTo>
                    <a:pt x="81" y="7"/>
                  </a:lnTo>
                  <a:lnTo>
                    <a:pt x="79" y="7"/>
                  </a:lnTo>
                  <a:lnTo>
                    <a:pt x="79" y="5"/>
                  </a:lnTo>
                  <a:lnTo>
                    <a:pt x="81" y="5"/>
                  </a:lnTo>
                  <a:lnTo>
                    <a:pt x="81" y="5"/>
                  </a:lnTo>
                  <a:cubicBezTo>
                    <a:pt x="81" y="4"/>
                    <a:pt x="81" y="4"/>
                    <a:pt x="81" y="3"/>
                  </a:cubicBezTo>
                  <a:cubicBezTo>
                    <a:pt x="81" y="3"/>
                    <a:pt x="81" y="3"/>
                    <a:pt x="82" y="2"/>
                  </a:cubicBezTo>
                  <a:cubicBezTo>
                    <a:pt x="82" y="2"/>
                    <a:pt x="82" y="2"/>
                    <a:pt x="83" y="2"/>
                  </a:cubicBezTo>
                  <a:cubicBezTo>
                    <a:pt x="83" y="2"/>
                    <a:pt x="84" y="2"/>
                    <a:pt x="84" y="2"/>
                  </a:cubicBezTo>
                  <a:lnTo>
                    <a:pt x="84" y="4"/>
                  </a:lnTo>
                  <a:cubicBezTo>
                    <a:pt x="84" y="4"/>
                    <a:pt x="84" y="4"/>
                    <a:pt x="83" y="4"/>
                  </a:cubicBezTo>
                  <a:cubicBezTo>
                    <a:pt x="83" y="4"/>
                    <a:pt x="83" y="4"/>
                    <a:pt x="82" y="4"/>
                  </a:cubicBezTo>
                  <a:cubicBezTo>
                    <a:pt x="82" y="4"/>
                    <a:pt x="82" y="4"/>
                    <a:pt x="82" y="5"/>
                  </a:cubicBezTo>
                  <a:lnTo>
                    <a:pt x="82" y="6"/>
                  </a:lnTo>
                  <a:lnTo>
                    <a:pt x="84" y="6"/>
                  </a:lnTo>
                  <a:lnTo>
                    <a:pt x="84" y="7"/>
                  </a:lnTo>
                  <a:lnTo>
                    <a:pt x="82" y="7"/>
                  </a:lnTo>
                  <a:lnTo>
                    <a:pt x="82" y="14"/>
                  </a:lnTo>
                  <a:lnTo>
                    <a:pt x="80" y="1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160" name="Freeform 80"/>
            <p:cNvSpPr>
              <a:spLocks noEditPoints="1"/>
            </p:cNvSpPr>
            <p:nvPr/>
          </p:nvSpPr>
          <p:spPr bwMode="auto">
            <a:xfrm>
              <a:off x="2635" y="1433"/>
              <a:ext cx="75" cy="8"/>
            </a:xfrm>
            <a:custGeom>
              <a:avLst/>
              <a:gdLst/>
              <a:ahLst/>
              <a:cxnLst>
                <a:cxn ang="0">
                  <a:pos x="1" y="2"/>
                </a:cxn>
                <a:cxn ang="0">
                  <a:pos x="6" y="2"/>
                </a:cxn>
                <a:cxn ang="0">
                  <a:pos x="11" y="10"/>
                </a:cxn>
                <a:cxn ang="0">
                  <a:pos x="9" y="2"/>
                </a:cxn>
                <a:cxn ang="0">
                  <a:pos x="6" y="9"/>
                </a:cxn>
                <a:cxn ang="0">
                  <a:pos x="3" y="2"/>
                </a:cxn>
                <a:cxn ang="0">
                  <a:pos x="1" y="9"/>
                </a:cxn>
                <a:cxn ang="0">
                  <a:pos x="34" y="11"/>
                </a:cxn>
                <a:cxn ang="0">
                  <a:pos x="32" y="6"/>
                </a:cxn>
                <a:cxn ang="0">
                  <a:pos x="37" y="5"/>
                </a:cxn>
                <a:cxn ang="0">
                  <a:pos x="33" y="5"/>
                </a:cxn>
                <a:cxn ang="0">
                  <a:pos x="35" y="2"/>
                </a:cxn>
                <a:cxn ang="0">
                  <a:pos x="39" y="5"/>
                </a:cxn>
                <a:cxn ang="0">
                  <a:pos x="37" y="11"/>
                </a:cxn>
                <a:cxn ang="0">
                  <a:pos x="33" y="7"/>
                </a:cxn>
                <a:cxn ang="0">
                  <a:pos x="34" y="10"/>
                </a:cxn>
                <a:cxn ang="0">
                  <a:pos x="51" y="10"/>
                </a:cxn>
                <a:cxn ang="0">
                  <a:pos x="48" y="10"/>
                </a:cxn>
                <a:cxn ang="0">
                  <a:pos x="47" y="3"/>
                </a:cxn>
                <a:cxn ang="0">
                  <a:pos x="50" y="3"/>
                </a:cxn>
                <a:cxn ang="0">
                  <a:pos x="49" y="9"/>
                </a:cxn>
                <a:cxn ang="0">
                  <a:pos x="51" y="10"/>
                </a:cxn>
                <a:cxn ang="0">
                  <a:pos x="67" y="12"/>
                </a:cxn>
                <a:cxn ang="0">
                  <a:pos x="67" y="4"/>
                </a:cxn>
                <a:cxn ang="0">
                  <a:pos x="65" y="8"/>
                </a:cxn>
                <a:cxn ang="0">
                  <a:pos x="69" y="9"/>
                </a:cxn>
                <a:cxn ang="0">
                  <a:pos x="67" y="5"/>
                </a:cxn>
                <a:cxn ang="0">
                  <a:pos x="80" y="4"/>
                </a:cxn>
                <a:cxn ang="0">
                  <a:pos x="83" y="4"/>
                </a:cxn>
                <a:cxn ang="0">
                  <a:pos x="82" y="6"/>
                </a:cxn>
                <a:cxn ang="0">
                  <a:pos x="80" y="13"/>
                </a:cxn>
                <a:cxn ang="0">
                  <a:pos x="97" y="4"/>
                </a:cxn>
                <a:cxn ang="0">
                  <a:pos x="97" y="5"/>
                </a:cxn>
                <a:cxn ang="0">
                  <a:pos x="99" y="13"/>
                </a:cxn>
                <a:cxn ang="0">
                  <a:pos x="95" y="10"/>
                </a:cxn>
                <a:cxn ang="0">
                  <a:pos x="101" y="8"/>
                </a:cxn>
                <a:cxn ang="0">
                  <a:pos x="98" y="6"/>
                </a:cxn>
                <a:cxn ang="0">
                  <a:pos x="97" y="5"/>
                </a:cxn>
                <a:cxn ang="0">
                  <a:pos x="102" y="7"/>
                </a:cxn>
                <a:cxn ang="0">
                  <a:pos x="103" y="14"/>
                </a:cxn>
                <a:cxn ang="0">
                  <a:pos x="99" y="10"/>
                </a:cxn>
                <a:cxn ang="0">
                  <a:pos x="97" y="12"/>
                </a:cxn>
                <a:cxn ang="0">
                  <a:pos x="101" y="10"/>
                </a:cxn>
                <a:cxn ang="0">
                  <a:pos x="113" y="3"/>
                </a:cxn>
                <a:cxn ang="0">
                  <a:pos x="119" y="12"/>
                </a:cxn>
                <a:cxn ang="0">
                  <a:pos x="111" y="10"/>
                </a:cxn>
                <a:cxn ang="0">
                  <a:pos x="119" y="10"/>
                </a:cxn>
                <a:cxn ang="0">
                  <a:pos x="115" y="13"/>
                </a:cxn>
                <a:cxn ang="0">
                  <a:pos x="117" y="9"/>
                </a:cxn>
                <a:cxn ang="0">
                  <a:pos x="113" y="9"/>
                </a:cxn>
                <a:cxn ang="0">
                  <a:pos x="130" y="3"/>
                </a:cxn>
                <a:cxn ang="0">
                  <a:pos x="128" y="15"/>
                </a:cxn>
                <a:cxn ang="0">
                  <a:pos x="128" y="15"/>
                </a:cxn>
              </a:cxnLst>
              <a:rect l="0" t="0" r="r" b="b"/>
              <a:pathLst>
                <a:path w="130" h="15">
                  <a:moveTo>
                    <a:pt x="0" y="9"/>
                  </a:moveTo>
                  <a:lnTo>
                    <a:pt x="0" y="1"/>
                  </a:lnTo>
                  <a:lnTo>
                    <a:pt x="1" y="1"/>
                  </a:lnTo>
                  <a:lnTo>
                    <a:pt x="1" y="2"/>
                  </a:lnTo>
                  <a:cubicBezTo>
                    <a:pt x="1" y="2"/>
                    <a:pt x="2" y="1"/>
                    <a:pt x="2" y="1"/>
                  </a:cubicBezTo>
                  <a:cubicBezTo>
                    <a:pt x="3" y="1"/>
                    <a:pt x="3" y="1"/>
                    <a:pt x="4" y="1"/>
                  </a:cubicBezTo>
                  <a:cubicBezTo>
                    <a:pt x="4" y="1"/>
                    <a:pt x="5" y="1"/>
                    <a:pt x="5" y="1"/>
                  </a:cubicBezTo>
                  <a:cubicBezTo>
                    <a:pt x="6" y="1"/>
                    <a:pt x="6" y="2"/>
                    <a:pt x="6" y="2"/>
                  </a:cubicBezTo>
                  <a:cubicBezTo>
                    <a:pt x="7" y="1"/>
                    <a:pt x="8" y="1"/>
                    <a:pt x="9" y="1"/>
                  </a:cubicBezTo>
                  <a:cubicBezTo>
                    <a:pt x="9" y="1"/>
                    <a:pt x="10" y="1"/>
                    <a:pt x="11" y="2"/>
                  </a:cubicBezTo>
                  <a:cubicBezTo>
                    <a:pt x="11" y="2"/>
                    <a:pt x="11" y="3"/>
                    <a:pt x="11" y="4"/>
                  </a:cubicBezTo>
                  <a:lnTo>
                    <a:pt x="11" y="10"/>
                  </a:lnTo>
                  <a:lnTo>
                    <a:pt x="9" y="9"/>
                  </a:lnTo>
                  <a:lnTo>
                    <a:pt x="10" y="4"/>
                  </a:lnTo>
                  <a:cubicBezTo>
                    <a:pt x="10" y="4"/>
                    <a:pt x="10" y="3"/>
                    <a:pt x="10" y="3"/>
                  </a:cubicBezTo>
                  <a:cubicBezTo>
                    <a:pt x="9" y="3"/>
                    <a:pt x="9" y="3"/>
                    <a:pt x="9" y="2"/>
                  </a:cubicBezTo>
                  <a:cubicBezTo>
                    <a:pt x="9" y="2"/>
                    <a:pt x="9" y="2"/>
                    <a:pt x="8" y="2"/>
                  </a:cubicBezTo>
                  <a:cubicBezTo>
                    <a:pt x="8" y="2"/>
                    <a:pt x="7" y="2"/>
                    <a:pt x="7" y="3"/>
                  </a:cubicBezTo>
                  <a:cubicBezTo>
                    <a:pt x="6" y="3"/>
                    <a:pt x="6" y="4"/>
                    <a:pt x="6" y="5"/>
                  </a:cubicBezTo>
                  <a:lnTo>
                    <a:pt x="6" y="9"/>
                  </a:lnTo>
                  <a:lnTo>
                    <a:pt x="5" y="9"/>
                  </a:lnTo>
                  <a:lnTo>
                    <a:pt x="5" y="4"/>
                  </a:lnTo>
                  <a:cubicBezTo>
                    <a:pt x="5" y="3"/>
                    <a:pt x="5" y="3"/>
                    <a:pt x="4" y="2"/>
                  </a:cubicBezTo>
                  <a:cubicBezTo>
                    <a:pt x="4" y="2"/>
                    <a:pt x="4" y="2"/>
                    <a:pt x="3" y="2"/>
                  </a:cubicBezTo>
                  <a:cubicBezTo>
                    <a:pt x="3" y="2"/>
                    <a:pt x="3" y="2"/>
                    <a:pt x="2" y="2"/>
                  </a:cubicBezTo>
                  <a:cubicBezTo>
                    <a:pt x="2" y="2"/>
                    <a:pt x="2" y="3"/>
                    <a:pt x="1" y="3"/>
                  </a:cubicBezTo>
                  <a:cubicBezTo>
                    <a:pt x="1" y="3"/>
                    <a:pt x="1" y="4"/>
                    <a:pt x="1" y="5"/>
                  </a:cubicBezTo>
                  <a:lnTo>
                    <a:pt x="1" y="9"/>
                  </a:lnTo>
                  <a:lnTo>
                    <a:pt x="0" y="9"/>
                  </a:lnTo>
                  <a:close/>
                  <a:moveTo>
                    <a:pt x="37" y="10"/>
                  </a:moveTo>
                  <a:cubicBezTo>
                    <a:pt x="36" y="10"/>
                    <a:pt x="36" y="10"/>
                    <a:pt x="35" y="11"/>
                  </a:cubicBezTo>
                  <a:cubicBezTo>
                    <a:pt x="35" y="11"/>
                    <a:pt x="34" y="11"/>
                    <a:pt x="34" y="11"/>
                  </a:cubicBezTo>
                  <a:cubicBezTo>
                    <a:pt x="33" y="11"/>
                    <a:pt x="32" y="10"/>
                    <a:pt x="32" y="10"/>
                  </a:cubicBezTo>
                  <a:cubicBezTo>
                    <a:pt x="31" y="10"/>
                    <a:pt x="31" y="9"/>
                    <a:pt x="31" y="8"/>
                  </a:cubicBezTo>
                  <a:cubicBezTo>
                    <a:pt x="31" y="8"/>
                    <a:pt x="31" y="7"/>
                    <a:pt x="32" y="7"/>
                  </a:cubicBezTo>
                  <a:cubicBezTo>
                    <a:pt x="32" y="7"/>
                    <a:pt x="32" y="7"/>
                    <a:pt x="32" y="6"/>
                  </a:cubicBezTo>
                  <a:cubicBezTo>
                    <a:pt x="33" y="6"/>
                    <a:pt x="33" y="6"/>
                    <a:pt x="33" y="6"/>
                  </a:cubicBezTo>
                  <a:cubicBezTo>
                    <a:pt x="34" y="6"/>
                    <a:pt x="34" y="6"/>
                    <a:pt x="35" y="6"/>
                  </a:cubicBezTo>
                  <a:cubicBezTo>
                    <a:pt x="36" y="6"/>
                    <a:pt x="37" y="6"/>
                    <a:pt x="37" y="5"/>
                  </a:cubicBezTo>
                  <a:cubicBezTo>
                    <a:pt x="37" y="5"/>
                    <a:pt x="37" y="5"/>
                    <a:pt x="37" y="5"/>
                  </a:cubicBezTo>
                  <a:cubicBezTo>
                    <a:pt x="37" y="5"/>
                    <a:pt x="37" y="4"/>
                    <a:pt x="37" y="4"/>
                  </a:cubicBezTo>
                  <a:cubicBezTo>
                    <a:pt x="36" y="4"/>
                    <a:pt x="36" y="3"/>
                    <a:pt x="35" y="3"/>
                  </a:cubicBezTo>
                  <a:cubicBezTo>
                    <a:pt x="35" y="3"/>
                    <a:pt x="34" y="3"/>
                    <a:pt x="34" y="4"/>
                  </a:cubicBezTo>
                  <a:cubicBezTo>
                    <a:pt x="33" y="4"/>
                    <a:pt x="33" y="4"/>
                    <a:pt x="33" y="5"/>
                  </a:cubicBezTo>
                  <a:lnTo>
                    <a:pt x="32" y="5"/>
                  </a:lnTo>
                  <a:cubicBezTo>
                    <a:pt x="32" y="4"/>
                    <a:pt x="32" y="3"/>
                    <a:pt x="32" y="3"/>
                  </a:cubicBezTo>
                  <a:cubicBezTo>
                    <a:pt x="33" y="3"/>
                    <a:pt x="33" y="3"/>
                    <a:pt x="34" y="2"/>
                  </a:cubicBezTo>
                  <a:cubicBezTo>
                    <a:pt x="34" y="2"/>
                    <a:pt x="35" y="2"/>
                    <a:pt x="35" y="2"/>
                  </a:cubicBezTo>
                  <a:cubicBezTo>
                    <a:pt x="36" y="2"/>
                    <a:pt x="37" y="2"/>
                    <a:pt x="37" y="2"/>
                  </a:cubicBezTo>
                  <a:cubicBezTo>
                    <a:pt x="38" y="3"/>
                    <a:pt x="38" y="3"/>
                    <a:pt x="38" y="3"/>
                  </a:cubicBezTo>
                  <a:cubicBezTo>
                    <a:pt x="38" y="3"/>
                    <a:pt x="38" y="4"/>
                    <a:pt x="38" y="4"/>
                  </a:cubicBezTo>
                  <a:cubicBezTo>
                    <a:pt x="39" y="4"/>
                    <a:pt x="39" y="5"/>
                    <a:pt x="39" y="5"/>
                  </a:cubicBezTo>
                  <a:lnTo>
                    <a:pt x="38" y="7"/>
                  </a:lnTo>
                  <a:cubicBezTo>
                    <a:pt x="38" y="9"/>
                    <a:pt x="38" y="9"/>
                    <a:pt x="38" y="10"/>
                  </a:cubicBezTo>
                  <a:cubicBezTo>
                    <a:pt x="38" y="10"/>
                    <a:pt x="39" y="10"/>
                    <a:pt x="39" y="11"/>
                  </a:cubicBezTo>
                  <a:lnTo>
                    <a:pt x="37" y="11"/>
                  </a:lnTo>
                  <a:cubicBezTo>
                    <a:pt x="37" y="10"/>
                    <a:pt x="37" y="10"/>
                    <a:pt x="37" y="10"/>
                  </a:cubicBezTo>
                  <a:close/>
                  <a:moveTo>
                    <a:pt x="37" y="7"/>
                  </a:moveTo>
                  <a:cubicBezTo>
                    <a:pt x="37" y="7"/>
                    <a:pt x="36" y="7"/>
                    <a:pt x="35" y="7"/>
                  </a:cubicBezTo>
                  <a:cubicBezTo>
                    <a:pt x="34" y="7"/>
                    <a:pt x="34" y="7"/>
                    <a:pt x="33" y="7"/>
                  </a:cubicBezTo>
                  <a:cubicBezTo>
                    <a:pt x="33" y="7"/>
                    <a:pt x="33" y="7"/>
                    <a:pt x="33" y="8"/>
                  </a:cubicBezTo>
                  <a:cubicBezTo>
                    <a:pt x="33" y="8"/>
                    <a:pt x="33" y="8"/>
                    <a:pt x="33" y="8"/>
                  </a:cubicBezTo>
                  <a:cubicBezTo>
                    <a:pt x="33" y="9"/>
                    <a:pt x="33" y="9"/>
                    <a:pt x="33" y="9"/>
                  </a:cubicBezTo>
                  <a:cubicBezTo>
                    <a:pt x="33" y="10"/>
                    <a:pt x="34" y="10"/>
                    <a:pt x="34" y="10"/>
                  </a:cubicBezTo>
                  <a:cubicBezTo>
                    <a:pt x="35" y="10"/>
                    <a:pt x="35" y="10"/>
                    <a:pt x="36" y="9"/>
                  </a:cubicBezTo>
                  <a:cubicBezTo>
                    <a:pt x="36" y="9"/>
                    <a:pt x="37" y="9"/>
                    <a:pt x="37" y="8"/>
                  </a:cubicBezTo>
                  <a:cubicBezTo>
                    <a:pt x="37" y="8"/>
                    <a:pt x="37" y="8"/>
                    <a:pt x="37" y="7"/>
                  </a:cubicBezTo>
                  <a:close/>
                  <a:moveTo>
                    <a:pt x="51" y="10"/>
                  </a:moveTo>
                  <a:lnTo>
                    <a:pt x="51" y="11"/>
                  </a:lnTo>
                  <a:cubicBezTo>
                    <a:pt x="50" y="11"/>
                    <a:pt x="50" y="11"/>
                    <a:pt x="50" y="11"/>
                  </a:cubicBezTo>
                  <a:cubicBezTo>
                    <a:pt x="49" y="11"/>
                    <a:pt x="49" y="11"/>
                    <a:pt x="49" y="11"/>
                  </a:cubicBezTo>
                  <a:cubicBezTo>
                    <a:pt x="48" y="11"/>
                    <a:pt x="48" y="11"/>
                    <a:pt x="48" y="10"/>
                  </a:cubicBezTo>
                  <a:cubicBezTo>
                    <a:pt x="48" y="10"/>
                    <a:pt x="48" y="10"/>
                    <a:pt x="48" y="9"/>
                  </a:cubicBezTo>
                  <a:lnTo>
                    <a:pt x="48" y="4"/>
                  </a:lnTo>
                  <a:lnTo>
                    <a:pt x="47" y="4"/>
                  </a:lnTo>
                  <a:lnTo>
                    <a:pt x="47" y="3"/>
                  </a:lnTo>
                  <a:lnTo>
                    <a:pt x="48" y="3"/>
                  </a:lnTo>
                  <a:lnTo>
                    <a:pt x="48" y="1"/>
                  </a:lnTo>
                  <a:lnTo>
                    <a:pt x="50" y="0"/>
                  </a:lnTo>
                  <a:lnTo>
                    <a:pt x="50" y="3"/>
                  </a:lnTo>
                  <a:lnTo>
                    <a:pt x="51" y="3"/>
                  </a:lnTo>
                  <a:lnTo>
                    <a:pt x="51" y="4"/>
                  </a:lnTo>
                  <a:lnTo>
                    <a:pt x="50" y="4"/>
                  </a:lnTo>
                  <a:lnTo>
                    <a:pt x="49" y="9"/>
                  </a:lnTo>
                  <a:cubicBezTo>
                    <a:pt x="49" y="9"/>
                    <a:pt x="49" y="10"/>
                    <a:pt x="49" y="10"/>
                  </a:cubicBezTo>
                  <a:cubicBezTo>
                    <a:pt x="49" y="10"/>
                    <a:pt x="49" y="10"/>
                    <a:pt x="50" y="10"/>
                  </a:cubicBezTo>
                  <a:cubicBezTo>
                    <a:pt x="50" y="10"/>
                    <a:pt x="50" y="10"/>
                    <a:pt x="50" y="10"/>
                  </a:cubicBezTo>
                  <a:cubicBezTo>
                    <a:pt x="50" y="10"/>
                    <a:pt x="50" y="10"/>
                    <a:pt x="51" y="10"/>
                  </a:cubicBezTo>
                  <a:close/>
                  <a:moveTo>
                    <a:pt x="69" y="9"/>
                  </a:moveTo>
                  <a:lnTo>
                    <a:pt x="71" y="10"/>
                  </a:lnTo>
                  <a:cubicBezTo>
                    <a:pt x="71" y="11"/>
                    <a:pt x="70" y="11"/>
                    <a:pt x="69" y="12"/>
                  </a:cubicBezTo>
                  <a:cubicBezTo>
                    <a:pt x="69" y="12"/>
                    <a:pt x="68" y="12"/>
                    <a:pt x="67" y="12"/>
                  </a:cubicBezTo>
                  <a:cubicBezTo>
                    <a:pt x="66" y="12"/>
                    <a:pt x="65" y="12"/>
                    <a:pt x="64" y="11"/>
                  </a:cubicBezTo>
                  <a:cubicBezTo>
                    <a:pt x="63" y="10"/>
                    <a:pt x="63" y="9"/>
                    <a:pt x="63" y="8"/>
                  </a:cubicBezTo>
                  <a:cubicBezTo>
                    <a:pt x="63" y="6"/>
                    <a:pt x="64" y="5"/>
                    <a:pt x="64" y="5"/>
                  </a:cubicBezTo>
                  <a:cubicBezTo>
                    <a:pt x="65" y="4"/>
                    <a:pt x="66" y="4"/>
                    <a:pt x="67" y="4"/>
                  </a:cubicBezTo>
                  <a:cubicBezTo>
                    <a:pt x="68" y="4"/>
                    <a:pt x="69" y="4"/>
                    <a:pt x="70" y="5"/>
                  </a:cubicBezTo>
                  <a:cubicBezTo>
                    <a:pt x="71" y="6"/>
                    <a:pt x="71" y="7"/>
                    <a:pt x="71" y="8"/>
                  </a:cubicBezTo>
                  <a:cubicBezTo>
                    <a:pt x="71" y="8"/>
                    <a:pt x="71" y="8"/>
                    <a:pt x="71" y="8"/>
                  </a:cubicBezTo>
                  <a:lnTo>
                    <a:pt x="65" y="8"/>
                  </a:lnTo>
                  <a:cubicBezTo>
                    <a:pt x="65" y="9"/>
                    <a:pt x="65" y="10"/>
                    <a:pt x="65" y="10"/>
                  </a:cubicBezTo>
                  <a:cubicBezTo>
                    <a:pt x="66" y="11"/>
                    <a:pt x="66" y="11"/>
                    <a:pt x="67" y="11"/>
                  </a:cubicBezTo>
                  <a:cubicBezTo>
                    <a:pt x="68" y="11"/>
                    <a:pt x="68" y="11"/>
                    <a:pt x="68" y="11"/>
                  </a:cubicBezTo>
                  <a:cubicBezTo>
                    <a:pt x="69" y="10"/>
                    <a:pt x="69" y="10"/>
                    <a:pt x="69" y="9"/>
                  </a:cubicBezTo>
                  <a:close/>
                  <a:moveTo>
                    <a:pt x="65" y="7"/>
                  </a:moveTo>
                  <a:lnTo>
                    <a:pt x="69" y="7"/>
                  </a:lnTo>
                  <a:cubicBezTo>
                    <a:pt x="69" y="6"/>
                    <a:pt x="69" y="6"/>
                    <a:pt x="69" y="6"/>
                  </a:cubicBezTo>
                  <a:cubicBezTo>
                    <a:pt x="69" y="5"/>
                    <a:pt x="68" y="5"/>
                    <a:pt x="67" y="5"/>
                  </a:cubicBezTo>
                  <a:cubicBezTo>
                    <a:pt x="67" y="5"/>
                    <a:pt x="66" y="5"/>
                    <a:pt x="66" y="5"/>
                  </a:cubicBezTo>
                  <a:cubicBezTo>
                    <a:pt x="65" y="6"/>
                    <a:pt x="65" y="6"/>
                    <a:pt x="65" y="7"/>
                  </a:cubicBezTo>
                  <a:close/>
                  <a:moveTo>
                    <a:pt x="80" y="13"/>
                  </a:moveTo>
                  <a:lnTo>
                    <a:pt x="80" y="4"/>
                  </a:lnTo>
                  <a:lnTo>
                    <a:pt x="81" y="4"/>
                  </a:lnTo>
                  <a:lnTo>
                    <a:pt x="81" y="6"/>
                  </a:lnTo>
                  <a:cubicBezTo>
                    <a:pt x="81" y="5"/>
                    <a:pt x="82" y="5"/>
                    <a:pt x="82" y="4"/>
                  </a:cubicBezTo>
                  <a:cubicBezTo>
                    <a:pt x="82" y="4"/>
                    <a:pt x="83" y="4"/>
                    <a:pt x="83" y="4"/>
                  </a:cubicBezTo>
                  <a:cubicBezTo>
                    <a:pt x="83" y="4"/>
                    <a:pt x="84" y="4"/>
                    <a:pt x="84" y="5"/>
                  </a:cubicBezTo>
                  <a:lnTo>
                    <a:pt x="84" y="6"/>
                  </a:lnTo>
                  <a:cubicBezTo>
                    <a:pt x="83" y="6"/>
                    <a:pt x="83" y="6"/>
                    <a:pt x="83" y="6"/>
                  </a:cubicBezTo>
                  <a:cubicBezTo>
                    <a:pt x="82" y="6"/>
                    <a:pt x="82" y="6"/>
                    <a:pt x="82" y="6"/>
                  </a:cubicBezTo>
                  <a:cubicBezTo>
                    <a:pt x="82" y="6"/>
                    <a:pt x="82" y="6"/>
                    <a:pt x="81" y="7"/>
                  </a:cubicBezTo>
                  <a:cubicBezTo>
                    <a:pt x="81" y="7"/>
                    <a:pt x="81" y="8"/>
                    <a:pt x="81" y="8"/>
                  </a:cubicBezTo>
                  <a:lnTo>
                    <a:pt x="81" y="13"/>
                  </a:lnTo>
                  <a:lnTo>
                    <a:pt x="80" y="13"/>
                  </a:lnTo>
                  <a:close/>
                  <a:moveTo>
                    <a:pt x="96" y="3"/>
                  </a:moveTo>
                  <a:lnTo>
                    <a:pt x="96" y="2"/>
                  </a:lnTo>
                  <a:lnTo>
                    <a:pt x="97" y="2"/>
                  </a:lnTo>
                  <a:lnTo>
                    <a:pt x="97" y="4"/>
                  </a:lnTo>
                  <a:lnTo>
                    <a:pt x="96" y="3"/>
                  </a:lnTo>
                  <a:close/>
                  <a:moveTo>
                    <a:pt x="96" y="13"/>
                  </a:moveTo>
                  <a:lnTo>
                    <a:pt x="96" y="5"/>
                  </a:lnTo>
                  <a:lnTo>
                    <a:pt x="97" y="5"/>
                  </a:lnTo>
                  <a:lnTo>
                    <a:pt x="97" y="13"/>
                  </a:lnTo>
                  <a:lnTo>
                    <a:pt x="96" y="13"/>
                  </a:lnTo>
                  <a:close/>
                  <a:moveTo>
                    <a:pt x="101" y="13"/>
                  </a:moveTo>
                  <a:cubicBezTo>
                    <a:pt x="100" y="13"/>
                    <a:pt x="100" y="13"/>
                    <a:pt x="99" y="13"/>
                  </a:cubicBezTo>
                  <a:cubicBezTo>
                    <a:pt x="99" y="14"/>
                    <a:pt x="98" y="14"/>
                    <a:pt x="98" y="14"/>
                  </a:cubicBezTo>
                  <a:cubicBezTo>
                    <a:pt x="97" y="14"/>
                    <a:pt x="96" y="13"/>
                    <a:pt x="96" y="13"/>
                  </a:cubicBezTo>
                  <a:cubicBezTo>
                    <a:pt x="95" y="12"/>
                    <a:pt x="95" y="12"/>
                    <a:pt x="95" y="11"/>
                  </a:cubicBezTo>
                  <a:cubicBezTo>
                    <a:pt x="95" y="11"/>
                    <a:pt x="95" y="10"/>
                    <a:pt x="95" y="10"/>
                  </a:cubicBezTo>
                  <a:cubicBezTo>
                    <a:pt x="96" y="10"/>
                    <a:pt x="96" y="9"/>
                    <a:pt x="96" y="9"/>
                  </a:cubicBezTo>
                  <a:cubicBezTo>
                    <a:pt x="97" y="9"/>
                    <a:pt x="97" y="9"/>
                    <a:pt x="97" y="9"/>
                  </a:cubicBezTo>
                  <a:cubicBezTo>
                    <a:pt x="98" y="9"/>
                    <a:pt x="98" y="9"/>
                    <a:pt x="98" y="9"/>
                  </a:cubicBezTo>
                  <a:cubicBezTo>
                    <a:pt x="100" y="9"/>
                    <a:pt x="100" y="8"/>
                    <a:pt x="101" y="8"/>
                  </a:cubicBezTo>
                  <a:cubicBezTo>
                    <a:pt x="101" y="8"/>
                    <a:pt x="101" y="8"/>
                    <a:pt x="101" y="8"/>
                  </a:cubicBezTo>
                  <a:cubicBezTo>
                    <a:pt x="101" y="7"/>
                    <a:pt x="101" y="7"/>
                    <a:pt x="101" y="7"/>
                  </a:cubicBezTo>
                  <a:cubicBezTo>
                    <a:pt x="100" y="6"/>
                    <a:pt x="100" y="6"/>
                    <a:pt x="99" y="6"/>
                  </a:cubicBezTo>
                  <a:cubicBezTo>
                    <a:pt x="98" y="6"/>
                    <a:pt x="98" y="6"/>
                    <a:pt x="98" y="6"/>
                  </a:cubicBezTo>
                  <a:cubicBezTo>
                    <a:pt x="97" y="7"/>
                    <a:pt x="97" y="7"/>
                    <a:pt x="97" y="8"/>
                  </a:cubicBezTo>
                  <a:lnTo>
                    <a:pt x="96" y="7"/>
                  </a:lnTo>
                  <a:cubicBezTo>
                    <a:pt x="96" y="7"/>
                    <a:pt x="96" y="6"/>
                    <a:pt x="96" y="6"/>
                  </a:cubicBezTo>
                  <a:cubicBezTo>
                    <a:pt x="97" y="6"/>
                    <a:pt x="97" y="5"/>
                    <a:pt x="97" y="5"/>
                  </a:cubicBezTo>
                  <a:cubicBezTo>
                    <a:pt x="98" y="5"/>
                    <a:pt x="99" y="5"/>
                    <a:pt x="99" y="5"/>
                  </a:cubicBezTo>
                  <a:cubicBezTo>
                    <a:pt x="100" y="5"/>
                    <a:pt x="101" y="5"/>
                    <a:pt x="101" y="5"/>
                  </a:cubicBezTo>
                  <a:cubicBezTo>
                    <a:pt x="102" y="5"/>
                    <a:pt x="102" y="6"/>
                    <a:pt x="102" y="6"/>
                  </a:cubicBezTo>
                  <a:cubicBezTo>
                    <a:pt x="102" y="6"/>
                    <a:pt x="102" y="7"/>
                    <a:pt x="102" y="7"/>
                  </a:cubicBezTo>
                  <a:cubicBezTo>
                    <a:pt x="102" y="7"/>
                    <a:pt x="102" y="8"/>
                    <a:pt x="102" y="8"/>
                  </a:cubicBezTo>
                  <a:lnTo>
                    <a:pt x="102" y="10"/>
                  </a:lnTo>
                  <a:cubicBezTo>
                    <a:pt x="102" y="11"/>
                    <a:pt x="102" y="12"/>
                    <a:pt x="102" y="13"/>
                  </a:cubicBezTo>
                  <a:cubicBezTo>
                    <a:pt x="102" y="13"/>
                    <a:pt x="102" y="13"/>
                    <a:pt x="103" y="14"/>
                  </a:cubicBezTo>
                  <a:lnTo>
                    <a:pt x="101" y="14"/>
                  </a:lnTo>
                  <a:cubicBezTo>
                    <a:pt x="101" y="13"/>
                    <a:pt x="101" y="13"/>
                    <a:pt x="101" y="13"/>
                  </a:cubicBezTo>
                  <a:close/>
                  <a:moveTo>
                    <a:pt x="101" y="9"/>
                  </a:moveTo>
                  <a:cubicBezTo>
                    <a:pt x="100" y="10"/>
                    <a:pt x="100" y="10"/>
                    <a:pt x="99" y="10"/>
                  </a:cubicBezTo>
                  <a:cubicBezTo>
                    <a:pt x="98" y="10"/>
                    <a:pt x="98" y="10"/>
                    <a:pt x="97" y="10"/>
                  </a:cubicBezTo>
                  <a:cubicBezTo>
                    <a:pt x="97" y="10"/>
                    <a:pt x="97" y="10"/>
                    <a:pt x="97" y="10"/>
                  </a:cubicBezTo>
                  <a:cubicBezTo>
                    <a:pt x="97" y="11"/>
                    <a:pt x="97" y="11"/>
                    <a:pt x="97" y="11"/>
                  </a:cubicBezTo>
                  <a:cubicBezTo>
                    <a:pt x="97" y="11"/>
                    <a:pt x="97" y="12"/>
                    <a:pt x="97" y="12"/>
                  </a:cubicBezTo>
                  <a:cubicBezTo>
                    <a:pt x="97" y="12"/>
                    <a:pt x="98" y="12"/>
                    <a:pt x="98" y="13"/>
                  </a:cubicBezTo>
                  <a:cubicBezTo>
                    <a:pt x="99" y="13"/>
                    <a:pt x="99" y="12"/>
                    <a:pt x="100" y="12"/>
                  </a:cubicBezTo>
                  <a:cubicBezTo>
                    <a:pt x="100" y="12"/>
                    <a:pt x="100" y="12"/>
                    <a:pt x="101" y="11"/>
                  </a:cubicBezTo>
                  <a:cubicBezTo>
                    <a:pt x="101" y="11"/>
                    <a:pt x="101" y="11"/>
                    <a:pt x="101" y="10"/>
                  </a:cubicBezTo>
                  <a:lnTo>
                    <a:pt x="101" y="9"/>
                  </a:lnTo>
                  <a:close/>
                  <a:moveTo>
                    <a:pt x="111" y="14"/>
                  </a:moveTo>
                  <a:lnTo>
                    <a:pt x="112" y="3"/>
                  </a:lnTo>
                  <a:lnTo>
                    <a:pt x="113" y="3"/>
                  </a:lnTo>
                  <a:lnTo>
                    <a:pt x="113" y="14"/>
                  </a:lnTo>
                  <a:lnTo>
                    <a:pt x="111" y="14"/>
                  </a:lnTo>
                  <a:close/>
                  <a:moveTo>
                    <a:pt x="117" y="12"/>
                  </a:moveTo>
                  <a:lnTo>
                    <a:pt x="119" y="12"/>
                  </a:lnTo>
                  <a:cubicBezTo>
                    <a:pt x="118" y="13"/>
                    <a:pt x="118" y="13"/>
                    <a:pt x="117" y="14"/>
                  </a:cubicBezTo>
                  <a:cubicBezTo>
                    <a:pt x="117" y="14"/>
                    <a:pt x="116" y="14"/>
                    <a:pt x="115" y="14"/>
                  </a:cubicBezTo>
                  <a:cubicBezTo>
                    <a:pt x="114" y="14"/>
                    <a:pt x="113" y="14"/>
                    <a:pt x="112" y="13"/>
                  </a:cubicBezTo>
                  <a:cubicBezTo>
                    <a:pt x="111" y="12"/>
                    <a:pt x="111" y="11"/>
                    <a:pt x="111" y="10"/>
                  </a:cubicBezTo>
                  <a:cubicBezTo>
                    <a:pt x="111" y="9"/>
                    <a:pt x="112" y="7"/>
                    <a:pt x="112" y="7"/>
                  </a:cubicBezTo>
                  <a:cubicBezTo>
                    <a:pt x="113" y="6"/>
                    <a:pt x="114" y="6"/>
                    <a:pt x="115" y="6"/>
                  </a:cubicBezTo>
                  <a:cubicBezTo>
                    <a:pt x="116" y="6"/>
                    <a:pt x="117" y="6"/>
                    <a:pt x="118" y="7"/>
                  </a:cubicBezTo>
                  <a:cubicBezTo>
                    <a:pt x="119" y="8"/>
                    <a:pt x="119" y="9"/>
                    <a:pt x="119" y="10"/>
                  </a:cubicBezTo>
                  <a:cubicBezTo>
                    <a:pt x="119" y="10"/>
                    <a:pt x="119" y="10"/>
                    <a:pt x="119" y="11"/>
                  </a:cubicBezTo>
                  <a:lnTo>
                    <a:pt x="113" y="10"/>
                  </a:lnTo>
                  <a:cubicBezTo>
                    <a:pt x="113" y="11"/>
                    <a:pt x="113" y="12"/>
                    <a:pt x="113" y="12"/>
                  </a:cubicBezTo>
                  <a:cubicBezTo>
                    <a:pt x="114" y="13"/>
                    <a:pt x="114" y="13"/>
                    <a:pt x="115" y="13"/>
                  </a:cubicBezTo>
                  <a:cubicBezTo>
                    <a:pt x="116" y="13"/>
                    <a:pt x="116" y="13"/>
                    <a:pt x="116" y="13"/>
                  </a:cubicBezTo>
                  <a:cubicBezTo>
                    <a:pt x="117" y="13"/>
                    <a:pt x="117" y="12"/>
                    <a:pt x="117" y="12"/>
                  </a:cubicBezTo>
                  <a:close/>
                  <a:moveTo>
                    <a:pt x="113" y="9"/>
                  </a:moveTo>
                  <a:lnTo>
                    <a:pt x="117" y="9"/>
                  </a:lnTo>
                  <a:cubicBezTo>
                    <a:pt x="117" y="9"/>
                    <a:pt x="117" y="8"/>
                    <a:pt x="117" y="8"/>
                  </a:cubicBezTo>
                  <a:cubicBezTo>
                    <a:pt x="117" y="7"/>
                    <a:pt x="116" y="7"/>
                    <a:pt x="115" y="7"/>
                  </a:cubicBezTo>
                  <a:cubicBezTo>
                    <a:pt x="115" y="7"/>
                    <a:pt x="114" y="7"/>
                    <a:pt x="114" y="7"/>
                  </a:cubicBezTo>
                  <a:cubicBezTo>
                    <a:pt x="113" y="8"/>
                    <a:pt x="113" y="8"/>
                    <a:pt x="113" y="9"/>
                  </a:cubicBezTo>
                  <a:close/>
                  <a:moveTo>
                    <a:pt x="128" y="12"/>
                  </a:moveTo>
                  <a:lnTo>
                    <a:pt x="128" y="6"/>
                  </a:lnTo>
                  <a:lnTo>
                    <a:pt x="128" y="3"/>
                  </a:lnTo>
                  <a:lnTo>
                    <a:pt x="130" y="3"/>
                  </a:lnTo>
                  <a:lnTo>
                    <a:pt x="130" y="6"/>
                  </a:lnTo>
                  <a:lnTo>
                    <a:pt x="129" y="12"/>
                  </a:lnTo>
                  <a:lnTo>
                    <a:pt x="128" y="12"/>
                  </a:lnTo>
                  <a:close/>
                  <a:moveTo>
                    <a:pt x="128" y="15"/>
                  </a:moveTo>
                  <a:lnTo>
                    <a:pt x="128" y="13"/>
                  </a:lnTo>
                  <a:lnTo>
                    <a:pt x="130" y="13"/>
                  </a:lnTo>
                  <a:lnTo>
                    <a:pt x="129" y="15"/>
                  </a:lnTo>
                  <a:lnTo>
                    <a:pt x="128" y="15"/>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161" name="Rectangle 81"/>
            <p:cNvSpPr>
              <a:spLocks noChangeArrowheads="1"/>
            </p:cNvSpPr>
            <p:nvPr/>
          </p:nvSpPr>
          <p:spPr bwMode="auto">
            <a:xfrm>
              <a:off x="2269" y="1308"/>
              <a:ext cx="59" cy="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00" b="0" i="0" u="none" strike="noStrike" cap="none" normalizeH="0" baseline="0" smtClean="0">
                  <a:ln>
                    <a:noFill/>
                  </a:ln>
                  <a:solidFill>
                    <a:srgbClr val="000000"/>
                  </a:solidFill>
                  <a:effectLst/>
                  <a:latin typeface="Arial" pitchFamily="34" charset="0"/>
                  <a:ea typeface="SimSun" pitchFamily="2" charset="-122"/>
                  <a:cs typeface="Arial" pitchFamily="34" charset="0"/>
                </a:rPr>
                <a:t>Mindst </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sp>
          <p:nvSpPr>
            <p:cNvPr id="430162" name="Rectangle 82"/>
            <p:cNvSpPr>
              <a:spLocks noChangeArrowheads="1"/>
            </p:cNvSpPr>
            <p:nvPr/>
          </p:nvSpPr>
          <p:spPr bwMode="auto">
            <a:xfrm>
              <a:off x="2278" y="1335"/>
              <a:ext cx="54" cy="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00" b="0" i="0" u="none" strike="noStrike" cap="none" normalizeH="0" baseline="0" smtClean="0">
                  <a:ln>
                    <a:noFill/>
                  </a:ln>
                  <a:solidFill>
                    <a:srgbClr val="000000"/>
                  </a:solidFill>
                  <a:effectLst/>
                  <a:latin typeface="Arial" pitchFamily="34" charset="0"/>
                  <a:ea typeface="SimSun" pitchFamily="2" charset="-122"/>
                  <a:cs typeface="Arial" pitchFamily="34" charset="0"/>
                </a:rPr>
                <a:t>muligt </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sp>
          <p:nvSpPr>
            <p:cNvPr id="430163" name="Rectangle 83"/>
            <p:cNvSpPr>
              <a:spLocks noChangeArrowheads="1"/>
            </p:cNvSpPr>
            <p:nvPr/>
          </p:nvSpPr>
          <p:spPr bwMode="auto">
            <a:xfrm>
              <a:off x="2269" y="1363"/>
              <a:ext cx="83" cy="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00" b="0" i="0" u="none" strike="noStrike" cap="none" normalizeH="0" baseline="0" smtClean="0">
                  <a:ln>
                    <a:noFill/>
                  </a:ln>
                  <a:solidFill>
                    <a:srgbClr val="000000"/>
                  </a:solidFill>
                  <a:effectLst/>
                  <a:latin typeface="Arial" pitchFamily="34" charset="0"/>
                  <a:ea typeface="SimSun" pitchFamily="2" charset="-122"/>
                  <a:cs typeface="Arial" pitchFamily="34" charset="0"/>
                </a:rPr>
                <a:t>materiale</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sp>
          <p:nvSpPr>
            <p:cNvPr id="430164" name="Rectangle 84"/>
            <p:cNvSpPr>
              <a:spLocks noChangeArrowheads="1"/>
            </p:cNvSpPr>
            <p:nvPr/>
          </p:nvSpPr>
          <p:spPr bwMode="auto">
            <a:xfrm>
              <a:off x="2269" y="1391"/>
              <a:ext cx="7" cy="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00" b="0" i="0" u="none" strike="noStrike" cap="none" normalizeH="0" baseline="0" smtClean="0">
                  <a:ln>
                    <a:noFill/>
                  </a:ln>
                  <a:solidFill>
                    <a:srgbClr val="000000"/>
                  </a:solidFill>
                  <a:effectLst/>
                  <a:latin typeface="Arial" pitchFamily="34" charset="0"/>
                  <a:ea typeface="SimSun" pitchFamily="2" charset="-122"/>
                  <a:cs typeface="Arial" pitchFamily="34" charset="0"/>
                </a:rPr>
                <a:t>-</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sp>
          <p:nvSpPr>
            <p:cNvPr id="430165" name="Rectangle 85"/>
            <p:cNvSpPr>
              <a:spLocks noChangeArrowheads="1"/>
            </p:cNvSpPr>
            <p:nvPr/>
          </p:nvSpPr>
          <p:spPr bwMode="auto">
            <a:xfrm>
              <a:off x="2278" y="1391"/>
              <a:ext cx="64" cy="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00" b="0" i="0" u="none" strike="noStrike" cap="none" normalizeH="0" baseline="0" smtClean="0">
                  <a:ln>
                    <a:noFill/>
                  </a:ln>
                  <a:solidFill>
                    <a:srgbClr val="000000"/>
                  </a:solidFill>
                  <a:effectLst/>
                  <a:latin typeface="Arial" pitchFamily="34" charset="0"/>
                  <a:ea typeface="SimSun" pitchFamily="2" charset="-122"/>
                  <a:cs typeface="Arial" pitchFamily="34" charset="0"/>
                </a:rPr>
                <a:t>indsats</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sp>
          <p:nvSpPr>
            <p:cNvPr id="430166" name="Rectangle 86"/>
            <p:cNvSpPr>
              <a:spLocks noChangeArrowheads="1"/>
            </p:cNvSpPr>
            <p:nvPr/>
          </p:nvSpPr>
          <p:spPr bwMode="auto">
            <a:xfrm>
              <a:off x="1956" y="1308"/>
              <a:ext cx="31" cy="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00" b="0" i="0" u="none" strike="noStrike" cap="none" normalizeH="0" baseline="0" smtClean="0">
                  <a:ln>
                    <a:noFill/>
                  </a:ln>
                  <a:solidFill>
                    <a:srgbClr val="000000"/>
                  </a:solidFill>
                  <a:effectLst/>
                  <a:latin typeface="Arial" pitchFamily="34" charset="0"/>
                  <a:ea typeface="SimSun" pitchFamily="2" charset="-122"/>
                  <a:cs typeface="Arial" pitchFamily="34" charset="0"/>
                </a:rPr>
                <a:t>For </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sp>
          <p:nvSpPr>
            <p:cNvPr id="430167" name="Rectangle 87"/>
            <p:cNvSpPr>
              <a:spLocks noChangeArrowheads="1"/>
            </p:cNvSpPr>
            <p:nvPr/>
          </p:nvSpPr>
          <p:spPr bwMode="auto">
            <a:xfrm>
              <a:off x="1937" y="1335"/>
              <a:ext cx="56" cy="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00" b="0" i="0" u="none" strike="noStrike" cap="none" normalizeH="0" baseline="0" smtClean="0">
                  <a:ln>
                    <a:noFill/>
                  </a:ln>
                  <a:solidFill>
                    <a:srgbClr val="000000"/>
                  </a:solidFill>
                  <a:effectLst/>
                  <a:latin typeface="Arial" pitchFamily="34" charset="0"/>
                  <a:ea typeface="SimSun" pitchFamily="2" charset="-122"/>
                  <a:cs typeface="Arial" pitchFamily="34" charset="0"/>
                </a:rPr>
                <a:t>meget </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sp>
          <p:nvSpPr>
            <p:cNvPr id="430168" name="Rectangle 88"/>
            <p:cNvSpPr>
              <a:spLocks noChangeArrowheads="1"/>
            </p:cNvSpPr>
            <p:nvPr/>
          </p:nvSpPr>
          <p:spPr bwMode="auto">
            <a:xfrm>
              <a:off x="1947" y="1363"/>
              <a:ext cx="45" cy="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00" b="0" i="0" u="none" strike="noStrike" cap="none" normalizeH="0" baseline="0" smtClean="0">
                  <a:ln>
                    <a:noFill/>
                  </a:ln>
                  <a:solidFill>
                    <a:srgbClr val="000000"/>
                  </a:solidFill>
                  <a:effectLst/>
                  <a:latin typeface="Arial" pitchFamily="34" charset="0"/>
                  <a:ea typeface="SimSun" pitchFamily="2" charset="-122"/>
                  <a:cs typeface="Arial" pitchFamily="34" charset="0"/>
                </a:rPr>
                <a:t>vægt </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sp>
          <p:nvSpPr>
            <p:cNvPr id="430169" name="Rectangle 89"/>
            <p:cNvSpPr>
              <a:spLocks noChangeArrowheads="1"/>
            </p:cNvSpPr>
            <p:nvPr/>
          </p:nvSpPr>
          <p:spPr bwMode="auto">
            <a:xfrm>
              <a:off x="1928" y="1391"/>
              <a:ext cx="79" cy="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00" b="0" i="0" u="none" strike="noStrike" cap="none" normalizeH="0" baseline="0" smtClean="0">
                  <a:ln>
                    <a:noFill/>
                  </a:ln>
                  <a:solidFill>
                    <a:srgbClr val="000000"/>
                  </a:solidFill>
                  <a:effectLst/>
                  <a:latin typeface="Arial" pitchFamily="34" charset="0"/>
                  <a:ea typeface="SimSun" pitchFamily="2" charset="-122"/>
                  <a:cs typeface="Arial" pitchFamily="34" charset="0"/>
                </a:rPr>
                <a:t>(støbejer</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sp>
          <p:nvSpPr>
            <p:cNvPr id="430170" name="Rectangle 90"/>
            <p:cNvSpPr>
              <a:spLocks noChangeArrowheads="1"/>
            </p:cNvSpPr>
            <p:nvPr/>
          </p:nvSpPr>
          <p:spPr bwMode="auto">
            <a:xfrm>
              <a:off x="1965" y="1418"/>
              <a:ext cx="18" cy="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00" b="0" i="0" u="none" strike="noStrike" cap="none" normalizeH="0" baseline="0" smtClean="0">
                  <a:ln>
                    <a:noFill/>
                  </a:ln>
                  <a:solidFill>
                    <a:srgbClr val="000000"/>
                  </a:solidFill>
                  <a:effectLst/>
                  <a:latin typeface="Arial" pitchFamily="34" charset="0"/>
                  <a:ea typeface="SimSun" pitchFamily="2" charset="-122"/>
                  <a:cs typeface="Arial" pitchFamily="34" charset="0"/>
                </a:rPr>
                <a:t>n)</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sp>
          <p:nvSpPr>
            <p:cNvPr id="430171" name="Rectangle 91"/>
            <p:cNvSpPr>
              <a:spLocks noChangeArrowheads="1"/>
            </p:cNvSpPr>
            <p:nvPr/>
          </p:nvSpPr>
          <p:spPr bwMode="auto">
            <a:xfrm>
              <a:off x="1599" y="1294"/>
              <a:ext cx="84" cy="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00" b="0" i="0" u="none" strike="noStrike" cap="none" normalizeH="0" baseline="0" smtClean="0">
                  <a:ln>
                    <a:noFill/>
                  </a:ln>
                  <a:solidFill>
                    <a:srgbClr val="000000"/>
                  </a:solidFill>
                  <a:effectLst/>
                  <a:latin typeface="Arial" pitchFamily="34" charset="0"/>
                  <a:ea typeface="SimSun" pitchFamily="2" charset="-122"/>
                  <a:cs typeface="Arial" pitchFamily="34" charset="0"/>
                </a:rPr>
                <a:t>Miljøvenli</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sp>
          <p:nvSpPr>
            <p:cNvPr id="430172" name="Rectangle 92"/>
            <p:cNvSpPr>
              <a:spLocks noChangeArrowheads="1"/>
            </p:cNvSpPr>
            <p:nvPr/>
          </p:nvSpPr>
          <p:spPr bwMode="auto">
            <a:xfrm>
              <a:off x="1636" y="1322"/>
              <a:ext cx="23" cy="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00" b="0" i="0" u="none" strike="noStrike" cap="none" normalizeH="0" baseline="0" smtClean="0">
                  <a:ln>
                    <a:noFill/>
                  </a:ln>
                  <a:solidFill>
                    <a:srgbClr val="000000"/>
                  </a:solidFill>
                  <a:effectLst/>
                  <a:latin typeface="Arial" pitchFamily="34" charset="0"/>
                  <a:ea typeface="SimSun" pitchFamily="2" charset="-122"/>
                  <a:cs typeface="Arial" pitchFamily="34" charset="0"/>
                </a:rPr>
                <a:t>ge </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sp>
          <p:nvSpPr>
            <p:cNvPr id="430173" name="Rectangle 93"/>
            <p:cNvSpPr>
              <a:spLocks noChangeArrowheads="1"/>
            </p:cNvSpPr>
            <p:nvPr/>
          </p:nvSpPr>
          <p:spPr bwMode="auto">
            <a:xfrm>
              <a:off x="1599" y="1349"/>
              <a:ext cx="83" cy="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00" b="0" i="0" u="none" strike="noStrike" cap="none" normalizeH="0" baseline="0" smtClean="0">
                  <a:ln>
                    <a:noFill/>
                  </a:ln>
                  <a:solidFill>
                    <a:srgbClr val="000000"/>
                  </a:solidFill>
                  <a:effectLst/>
                  <a:latin typeface="Arial" pitchFamily="34" charset="0"/>
                  <a:ea typeface="SimSun" pitchFamily="2" charset="-122"/>
                  <a:cs typeface="Arial" pitchFamily="34" charset="0"/>
                </a:rPr>
                <a:t>materiale</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sp>
          <p:nvSpPr>
            <p:cNvPr id="430174" name="Rectangle 94"/>
            <p:cNvSpPr>
              <a:spLocks noChangeArrowheads="1"/>
            </p:cNvSpPr>
            <p:nvPr/>
          </p:nvSpPr>
          <p:spPr bwMode="auto">
            <a:xfrm>
              <a:off x="1645" y="1377"/>
              <a:ext cx="7" cy="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00" b="0" i="0" u="none" strike="noStrike" cap="none" normalizeH="0" baseline="0" smtClean="0">
                  <a:ln>
                    <a:noFill/>
                  </a:ln>
                  <a:solidFill>
                    <a:srgbClr val="000000"/>
                  </a:solidFill>
                  <a:effectLst/>
                  <a:latin typeface="Arial" pitchFamily="34" charset="0"/>
                  <a:ea typeface="SimSun" pitchFamily="2" charset="-122"/>
                  <a:cs typeface="Arial" pitchFamily="34" charset="0"/>
                </a:rPr>
                <a:t>r</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pic>
          <p:nvPicPr>
            <p:cNvPr id="430175" name="Picture 95"/>
            <p:cNvPicPr>
              <a:picLocks noChangeAspect="1" noChangeArrowheads="1"/>
            </p:cNvPicPr>
            <p:nvPr/>
          </p:nvPicPr>
          <p:blipFill>
            <a:blip r:embed="rId18"/>
            <a:srcRect/>
            <a:stretch>
              <a:fillRect/>
            </a:stretch>
          </p:blipFill>
          <p:spPr bwMode="auto">
            <a:xfrm>
              <a:off x="1664" y="1827"/>
              <a:ext cx="480" cy="488"/>
            </a:xfrm>
            <a:prstGeom prst="rect">
              <a:avLst/>
            </a:prstGeom>
            <a:noFill/>
            <a:ln w="9525">
              <a:noFill/>
              <a:miter lim="800000"/>
              <a:headEnd/>
              <a:tailEnd/>
            </a:ln>
          </p:spPr>
        </p:pic>
        <p:pic>
          <p:nvPicPr>
            <p:cNvPr id="430176" name="Picture 96"/>
            <p:cNvPicPr>
              <a:picLocks noChangeAspect="1" noChangeArrowheads="1"/>
            </p:cNvPicPr>
            <p:nvPr/>
          </p:nvPicPr>
          <p:blipFill>
            <a:blip r:embed="rId19"/>
            <a:srcRect/>
            <a:stretch>
              <a:fillRect/>
            </a:stretch>
          </p:blipFill>
          <p:spPr bwMode="auto">
            <a:xfrm>
              <a:off x="1664" y="1827"/>
              <a:ext cx="480" cy="488"/>
            </a:xfrm>
            <a:prstGeom prst="rect">
              <a:avLst/>
            </a:prstGeom>
            <a:noFill/>
            <a:ln w="9525">
              <a:noFill/>
              <a:miter lim="800000"/>
              <a:headEnd/>
              <a:tailEnd/>
            </a:ln>
          </p:spPr>
        </p:pic>
        <p:sp>
          <p:nvSpPr>
            <p:cNvPr id="430177" name="Freeform 97"/>
            <p:cNvSpPr>
              <a:spLocks noEditPoints="1"/>
            </p:cNvSpPr>
            <p:nvPr/>
          </p:nvSpPr>
          <p:spPr bwMode="auto">
            <a:xfrm>
              <a:off x="1927" y="1930"/>
              <a:ext cx="104" cy="73"/>
            </a:xfrm>
            <a:custGeom>
              <a:avLst/>
              <a:gdLst/>
              <a:ahLst/>
              <a:cxnLst>
                <a:cxn ang="0">
                  <a:pos x="24" y="4"/>
                </a:cxn>
                <a:cxn ang="0">
                  <a:pos x="22" y="30"/>
                </a:cxn>
                <a:cxn ang="0">
                  <a:pos x="29" y="47"/>
                </a:cxn>
                <a:cxn ang="0">
                  <a:pos x="16" y="39"/>
                </a:cxn>
                <a:cxn ang="0">
                  <a:pos x="4" y="32"/>
                </a:cxn>
                <a:cxn ang="0">
                  <a:pos x="59" y="25"/>
                </a:cxn>
                <a:cxn ang="0">
                  <a:pos x="56" y="29"/>
                </a:cxn>
                <a:cxn ang="0">
                  <a:pos x="58" y="35"/>
                </a:cxn>
                <a:cxn ang="0">
                  <a:pos x="55" y="62"/>
                </a:cxn>
                <a:cxn ang="0">
                  <a:pos x="59" y="64"/>
                </a:cxn>
                <a:cxn ang="0">
                  <a:pos x="86" y="41"/>
                </a:cxn>
                <a:cxn ang="0">
                  <a:pos x="84" y="45"/>
                </a:cxn>
                <a:cxn ang="0">
                  <a:pos x="63" y="75"/>
                </a:cxn>
                <a:cxn ang="0">
                  <a:pos x="81" y="49"/>
                </a:cxn>
                <a:cxn ang="0">
                  <a:pos x="67" y="79"/>
                </a:cxn>
                <a:cxn ang="0">
                  <a:pos x="110" y="68"/>
                </a:cxn>
                <a:cxn ang="0">
                  <a:pos x="111" y="71"/>
                </a:cxn>
                <a:cxn ang="0">
                  <a:pos x="100" y="87"/>
                </a:cxn>
                <a:cxn ang="0">
                  <a:pos x="84" y="82"/>
                </a:cxn>
                <a:cxn ang="0">
                  <a:pos x="86" y="74"/>
                </a:cxn>
                <a:cxn ang="0">
                  <a:pos x="105" y="63"/>
                </a:cxn>
                <a:cxn ang="0">
                  <a:pos x="107" y="69"/>
                </a:cxn>
                <a:cxn ang="0">
                  <a:pos x="93" y="70"/>
                </a:cxn>
                <a:cxn ang="0">
                  <a:pos x="107" y="72"/>
                </a:cxn>
                <a:cxn ang="0">
                  <a:pos x="100" y="83"/>
                </a:cxn>
                <a:cxn ang="0">
                  <a:pos x="107" y="72"/>
                </a:cxn>
                <a:cxn ang="0">
                  <a:pos x="126" y="75"/>
                </a:cxn>
                <a:cxn ang="0">
                  <a:pos x="133" y="79"/>
                </a:cxn>
                <a:cxn ang="0">
                  <a:pos x="145" y="86"/>
                </a:cxn>
                <a:cxn ang="0">
                  <a:pos x="139" y="112"/>
                </a:cxn>
                <a:cxn ang="0">
                  <a:pos x="145" y="93"/>
                </a:cxn>
                <a:cxn ang="0">
                  <a:pos x="138" y="88"/>
                </a:cxn>
                <a:cxn ang="0">
                  <a:pos x="123" y="103"/>
                </a:cxn>
                <a:cxn ang="0">
                  <a:pos x="130" y="82"/>
                </a:cxn>
                <a:cxn ang="0">
                  <a:pos x="120" y="86"/>
                </a:cxn>
                <a:cxn ang="0">
                  <a:pos x="174" y="124"/>
                </a:cxn>
                <a:cxn ang="0">
                  <a:pos x="156" y="122"/>
                </a:cxn>
                <a:cxn ang="0">
                  <a:pos x="143" y="115"/>
                </a:cxn>
                <a:cxn ang="0">
                  <a:pos x="143" y="102"/>
                </a:cxn>
                <a:cxn ang="0">
                  <a:pos x="159" y="106"/>
                </a:cxn>
                <a:cxn ang="0">
                  <a:pos x="157" y="97"/>
                </a:cxn>
                <a:cxn ang="0">
                  <a:pos x="149" y="98"/>
                </a:cxn>
                <a:cxn ang="0">
                  <a:pos x="154" y="92"/>
                </a:cxn>
                <a:cxn ang="0">
                  <a:pos x="165" y="102"/>
                </a:cxn>
                <a:cxn ang="0">
                  <a:pos x="178" y="108"/>
                </a:cxn>
                <a:cxn ang="0">
                  <a:pos x="176" y="121"/>
                </a:cxn>
                <a:cxn ang="0">
                  <a:pos x="159" y="120"/>
                </a:cxn>
                <a:cxn ang="0">
                  <a:pos x="170" y="121"/>
                </a:cxn>
                <a:cxn ang="0">
                  <a:pos x="174" y="115"/>
                </a:cxn>
                <a:cxn ang="0">
                  <a:pos x="166" y="105"/>
                </a:cxn>
                <a:cxn ang="0">
                  <a:pos x="150" y="106"/>
                </a:cxn>
                <a:cxn ang="0">
                  <a:pos x="143" y="110"/>
                </a:cxn>
                <a:cxn ang="0">
                  <a:pos x="154" y="113"/>
                </a:cxn>
              </a:cxnLst>
              <a:rect l="0" t="0" r="r" b="b"/>
              <a:pathLst>
                <a:path w="179" h="127">
                  <a:moveTo>
                    <a:pt x="0" y="30"/>
                  </a:moveTo>
                  <a:lnTo>
                    <a:pt x="18" y="0"/>
                  </a:lnTo>
                  <a:lnTo>
                    <a:pt x="24" y="4"/>
                  </a:lnTo>
                  <a:lnTo>
                    <a:pt x="18" y="29"/>
                  </a:lnTo>
                  <a:cubicBezTo>
                    <a:pt x="18" y="31"/>
                    <a:pt x="17" y="33"/>
                    <a:pt x="17" y="34"/>
                  </a:cubicBezTo>
                  <a:cubicBezTo>
                    <a:pt x="18" y="33"/>
                    <a:pt x="20" y="32"/>
                    <a:pt x="22" y="30"/>
                  </a:cubicBezTo>
                  <a:lnTo>
                    <a:pt x="41" y="14"/>
                  </a:lnTo>
                  <a:lnTo>
                    <a:pt x="46" y="17"/>
                  </a:lnTo>
                  <a:lnTo>
                    <a:pt x="29" y="47"/>
                  </a:lnTo>
                  <a:lnTo>
                    <a:pt x="25" y="44"/>
                  </a:lnTo>
                  <a:lnTo>
                    <a:pt x="39" y="20"/>
                  </a:lnTo>
                  <a:lnTo>
                    <a:pt x="16" y="39"/>
                  </a:lnTo>
                  <a:lnTo>
                    <a:pt x="13" y="37"/>
                  </a:lnTo>
                  <a:lnTo>
                    <a:pt x="19" y="7"/>
                  </a:lnTo>
                  <a:lnTo>
                    <a:pt x="4" y="32"/>
                  </a:lnTo>
                  <a:lnTo>
                    <a:pt x="0" y="30"/>
                  </a:lnTo>
                  <a:close/>
                  <a:moveTo>
                    <a:pt x="56" y="29"/>
                  </a:moveTo>
                  <a:lnTo>
                    <a:pt x="59" y="25"/>
                  </a:lnTo>
                  <a:lnTo>
                    <a:pt x="62" y="27"/>
                  </a:lnTo>
                  <a:lnTo>
                    <a:pt x="60" y="31"/>
                  </a:lnTo>
                  <a:lnTo>
                    <a:pt x="56" y="29"/>
                  </a:lnTo>
                  <a:close/>
                  <a:moveTo>
                    <a:pt x="41" y="54"/>
                  </a:moveTo>
                  <a:lnTo>
                    <a:pt x="54" y="33"/>
                  </a:lnTo>
                  <a:lnTo>
                    <a:pt x="58" y="35"/>
                  </a:lnTo>
                  <a:lnTo>
                    <a:pt x="45" y="56"/>
                  </a:lnTo>
                  <a:lnTo>
                    <a:pt x="41" y="54"/>
                  </a:lnTo>
                  <a:close/>
                  <a:moveTo>
                    <a:pt x="55" y="62"/>
                  </a:moveTo>
                  <a:lnTo>
                    <a:pt x="72" y="33"/>
                  </a:lnTo>
                  <a:lnTo>
                    <a:pt x="76" y="35"/>
                  </a:lnTo>
                  <a:lnTo>
                    <a:pt x="59" y="64"/>
                  </a:lnTo>
                  <a:lnTo>
                    <a:pt x="55" y="62"/>
                  </a:lnTo>
                  <a:close/>
                  <a:moveTo>
                    <a:pt x="84" y="45"/>
                  </a:moveTo>
                  <a:lnTo>
                    <a:pt x="86" y="41"/>
                  </a:lnTo>
                  <a:lnTo>
                    <a:pt x="90" y="43"/>
                  </a:lnTo>
                  <a:lnTo>
                    <a:pt x="87" y="47"/>
                  </a:lnTo>
                  <a:lnTo>
                    <a:pt x="84" y="45"/>
                  </a:lnTo>
                  <a:close/>
                  <a:moveTo>
                    <a:pt x="59" y="76"/>
                  </a:moveTo>
                  <a:lnTo>
                    <a:pt x="62" y="73"/>
                  </a:lnTo>
                  <a:cubicBezTo>
                    <a:pt x="62" y="74"/>
                    <a:pt x="63" y="74"/>
                    <a:pt x="63" y="75"/>
                  </a:cubicBezTo>
                  <a:cubicBezTo>
                    <a:pt x="64" y="75"/>
                    <a:pt x="65" y="75"/>
                    <a:pt x="65" y="75"/>
                  </a:cubicBezTo>
                  <a:cubicBezTo>
                    <a:pt x="66" y="75"/>
                    <a:pt x="67" y="74"/>
                    <a:pt x="68" y="72"/>
                  </a:cubicBezTo>
                  <a:lnTo>
                    <a:pt x="81" y="49"/>
                  </a:lnTo>
                  <a:lnTo>
                    <a:pt x="85" y="51"/>
                  </a:lnTo>
                  <a:lnTo>
                    <a:pt x="72" y="74"/>
                  </a:lnTo>
                  <a:cubicBezTo>
                    <a:pt x="70" y="76"/>
                    <a:pt x="69" y="78"/>
                    <a:pt x="67" y="79"/>
                  </a:cubicBezTo>
                  <a:cubicBezTo>
                    <a:pt x="66" y="80"/>
                    <a:pt x="64" y="79"/>
                    <a:pt x="62" y="78"/>
                  </a:cubicBezTo>
                  <a:cubicBezTo>
                    <a:pt x="61" y="78"/>
                    <a:pt x="60" y="77"/>
                    <a:pt x="59" y="76"/>
                  </a:cubicBezTo>
                  <a:close/>
                  <a:moveTo>
                    <a:pt x="110" y="68"/>
                  </a:moveTo>
                  <a:lnTo>
                    <a:pt x="114" y="67"/>
                  </a:lnTo>
                  <a:lnTo>
                    <a:pt x="115" y="69"/>
                  </a:lnTo>
                  <a:lnTo>
                    <a:pt x="111" y="71"/>
                  </a:lnTo>
                  <a:cubicBezTo>
                    <a:pt x="111" y="72"/>
                    <a:pt x="111" y="74"/>
                    <a:pt x="111" y="75"/>
                  </a:cubicBezTo>
                  <a:cubicBezTo>
                    <a:pt x="111" y="76"/>
                    <a:pt x="110" y="78"/>
                    <a:pt x="109" y="80"/>
                  </a:cubicBezTo>
                  <a:cubicBezTo>
                    <a:pt x="106" y="84"/>
                    <a:pt x="104" y="86"/>
                    <a:pt x="100" y="87"/>
                  </a:cubicBezTo>
                  <a:cubicBezTo>
                    <a:pt x="97" y="87"/>
                    <a:pt x="95" y="87"/>
                    <a:pt x="92" y="85"/>
                  </a:cubicBezTo>
                  <a:cubicBezTo>
                    <a:pt x="90" y="84"/>
                    <a:pt x="88" y="82"/>
                    <a:pt x="87" y="80"/>
                  </a:cubicBezTo>
                  <a:lnTo>
                    <a:pt x="84" y="82"/>
                  </a:lnTo>
                  <a:lnTo>
                    <a:pt x="83" y="79"/>
                  </a:lnTo>
                  <a:lnTo>
                    <a:pt x="87" y="77"/>
                  </a:lnTo>
                  <a:cubicBezTo>
                    <a:pt x="86" y="76"/>
                    <a:pt x="86" y="75"/>
                    <a:pt x="86" y="74"/>
                  </a:cubicBezTo>
                  <a:cubicBezTo>
                    <a:pt x="87" y="72"/>
                    <a:pt x="88" y="70"/>
                    <a:pt x="89" y="68"/>
                  </a:cubicBezTo>
                  <a:cubicBezTo>
                    <a:pt x="91" y="64"/>
                    <a:pt x="94" y="62"/>
                    <a:pt x="97" y="61"/>
                  </a:cubicBezTo>
                  <a:cubicBezTo>
                    <a:pt x="100" y="61"/>
                    <a:pt x="103" y="61"/>
                    <a:pt x="105" y="63"/>
                  </a:cubicBezTo>
                  <a:cubicBezTo>
                    <a:pt x="106" y="63"/>
                    <a:pt x="107" y="64"/>
                    <a:pt x="108" y="65"/>
                  </a:cubicBezTo>
                  <a:cubicBezTo>
                    <a:pt x="109" y="66"/>
                    <a:pt x="110" y="67"/>
                    <a:pt x="110" y="68"/>
                  </a:cubicBezTo>
                  <a:close/>
                  <a:moveTo>
                    <a:pt x="107" y="69"/>
                  </a:moveTo>
                  <a:cubicBezTo>
                    <a:pt x="106" y="68"/>
                    <a:pt x="105" y="66"/>
                    <a:pt x="104" y="66"/>
                  </a:cubicBezTo>
                  <a:cubicBezTo>
                    <a:pt x="102" y="65"/>
                    <a:pt x="100" y="64"/>
                    <a:pt x="98" y="65"/>
                  </a:cubicBezTo>
                  <a:cubicBezTo>
                    <a:pt x="96" y="66"/>
                    <a:pt x="94" y="67"/>
                    <a:pt x="93" y="70"/>
                  </a:cubicBezTo>
                  <a:cubicBezTo>
                    <a:pt x="91" y="72"/>
                    <a:pt x="91" y="74"/>
                    <a:pt x="91" y="76"/>
                  </a:cubicBezTo>
                  <a:lnTo>
                    <a:pt x="107" y="69"/>
                  </a:lnTo>
                  <a:close/>
                  <a:moveTo>
                    <a:pt x="107" y="72"/>
                  </a:moveTo>
                  <a:lnTo>
                    <a:pt x="91" y="79"/>
                  </a:lnTo>
                  <a:cubicBezTo>
                    <a:pt x="92" y="80"/>
                    <a:pt x="93" y="81"/>
                    <a:pt x="94" y="82"/>
                  </a:cubicBezTo>
                  <a:cubicBezTo>
                    <a:pt x="96" y="83"/>
                    <a:pt x="98" y="83"/>
                    <a:pt x="100" y="83"/>
                  </a:cubicBezTo>
                  <a:cubicBezTo>
                    <a:pt x="102" y="82"/>
                    <a:pt x="104" y="80"/>
                    <a:pt x="105" y="78"/>
                  </a:cubicBezTo>
                  <a:cubicBezTo>
                    <a:pt x="106" y="77"/>
                    <a:pt x="106" y="76"/>
                    <a:pt x="107" y="75"/>
                  </a:cubicBezTo>
                  <a:cubicBezTo>
                    <a:pt x="107" y="74"/>
                    <a:pt x="107" y="73"/>
                    <a:pt x="107" y="72"/>
                  </a:cubicBezTo>
                  <a:close/>
                  <a:moveTo>
                    <a:pt x="110" y="95"/>
                  </a:moveTo>
                  <a:lnTo>
                    <a:pt x="123" y="74"/>
                  </a:lnTo>
                  <a:lnTo>
                    <a:pt x="126" y="75"/>
                  </a:lnTo>
                  <a:lnTo>
                    <a:pt x="124" y="79"/>
                  </a:lnTo>
                  <a:cubicBezTo>
                    <a:pt x="126" y="78"/>
                    <a:pt x="127" y="78"/>
                    <a:pt x="128" y="78"/>
                  </a:cubicBezTo>
                  <a:cubicBezTo>
                    <a:pt x="130" y="78"/>
                    <a:pt x="131" y="78"/>
                    <a:pt x="133" y="79"/>
                  </a:cubicBezTo>
                  <a:cubicBezTo>
                    <a:pt x="134" y="80"/>
                    <a:pt x="136" y="81"/>
                    <a:pt x="136" y="82"/>
                  </a:cubicBezTo>
                  <a:cubicBezTo>
                    <a:pt x="137" y="83"/>
                    <a:pt x="137" y="85"/>
                    <a:pt x="137" y="86"/>
                  </a:cubicBezTo>
                  <a:cubicBezTo>
                    <a:pt x="140" y="85"/>
                    <a:pt x="143" y="85"/>
                    <a:pt x="145" y="86"/>
                  </a:cubicBezTo>
                  <a:cubicBezTo>
                    <a:pt x="148" y="88"/>
                    <a:pt x="149" y="89"/>
                    <a:pt x="149" y="91"/>
                  </a:cubicBezTo>
                  <a:cubicBezTo>
                    <a:pt x="150" y="93"/>
                    <a:pt x="149" y="95"/>
                    <a:pt x="148" y="97"/>
                  </a:cubicBezTo>
                  <a:lnTo>
                    <a:pt x="139" y="112"/>
                  </a:lnTo>
                  <a:lnTo>
                    <a:pt x="136" y="110"/>
                  </a:lnTo>
                  <a:lnTo>
                    <a:pt x="144" y="97"/>
                  </a:lnTo>
                  <a:cubicBezTo>
                    <a:pt x="144" y="95"/>
                    <a:pt x="145" y="94"/>
                    <a:pt x="145" y="93"/>
                  </a:cubicBezTo>
                  <a:cubicBezTo>
                    <a:pt x="145" y="92"/>
                    <a:pt x="145" y="92"/>
                    <a:pt x="145" y="91"/>
                  </a:cubicBezTo>
                  <a:cubicBezTo>
                    <a:pt x="144" y="90"/>
                    <a:pt x="144" y="90"/>
                    <a:pt x="143" y="89"/>
                  </a:cubicBezTo>
                  <a:cubicBezTo>
                    <a:pt x="141" y="88"/>
                    <a:pt x="140" y="88"/>
                    <a:pt x="138" y="88"/>
                  </a:cubicBezTo>
                  <a:cubicBezTo>
                    <a:pt x="137" y="89"/>
                    <a:pt x="135" y="90"/>
                    <a:pt x="134" y="92"/>
                  </a:cubicBezTo>
                  <a:lnTo>
                    <a:pt x="126" y="105"/>
                  </a:lnTo>
                  <a:lnTo>
                    <a:pt x="123" y="103"/>
                  </a:lnTo>
                  <a:lnTo>
                    <a:pt x="131" y="89"/>
                  </a:lnTo>
                  <a:cubicBezTo>
                    <a:pt x="132" y="87"/>
                    <a:pt x="132" y="86"/>
                    <a:pt x="132" y="84"/>
                  </a:cubicBezTo>
                  <a:cubicBezTo>
                    <a:pt x="132" y="83"/>
                    <a:pt x="131" y="82"/>
                    <a:pt x="130" y="82"/>
                  </a:cubicBezTo>
                  <a:cubicBezTo>
                    <a:pt x="129" y="81"/>
                    <a:pt x="128" y="81"/>
                    <a:pt x="127" y="81"/>
                  </a:cubicBezTo>
                  <a:cubicBezTo>
                    <a:pt x="126" y="81"/>
                    <a:pt x="125" y="81"/>
                    <a:pt x="124" y="82"/>
                  </a:cubicBezTo>
                  <a:cubicBezTo>
                    <a:pt x="123" y="83"/>
                    <a:pt x="121" y="84"/>
                    <a:pt x="120" y="86"/>
                  </a:cubicBezTo>
                  <a:lnTo>
                    <a:pt x="114" y="97"/>
                  </a:lnTo>
                  <a:lnTo>
                    <a:pt x="110" y="95"/>
                  </a:lnTo>
                  <a:close/>
                  <a:moveTo>
                    <a:pt x="174" y="124"/>
                  </a:moveTo>
                  <a:cubicBezTo>
                    <a:pt x="172" y="126"/>
                    <a:pt x="170" y="127"/>
                    <a:pt x="167" y="127"/>
                  </a:cubicBezTo>
                  <a:cubicBezTo>
                    <a:pt x="165" y="127"/>
                    <a:pt x="163" y="127"/>
                    <a:pt x="160" y="125"/>
                  </a:cubicBezTo>
                  <a:cubicBezTo>
                    <a:pt x="158" y="124"/>
                    <a:pt x="157" y="123"/>
                    <a:pt x="156" y="122"/>
                  </a:cubicBezTo>
                  <a:cubicBezTo>
                    <a:pt x="155" y="120"/>
                    <a:pt x="155" y="119"/>
                    <a:pt x="155" y="117"/>
                  </a:cubicBezTo>
                  <a:cubicBezTo>
                    <a:pt x="152" y="117"/>
                    <a:pt x="150" y="117"/>
                    <a:pt x="149" y="117"/>
                  </a:cubicBezTo>
                  <a:cubicBezTo>
                    <a:pt x="147" y="117"/>
                    <a:pt x="145" y="116"/>
                    <a:pt x="143" y="115"/>
                  </a:cubicBezTo>
                  <a:cubicBezTo>
                    <a:pt x="141" y="114"/>
                    <a:pt x="140" y="112"/>
                    <a:pt x="139" y="110"/>
                  </a:cubicBezTo>
                  <a:cubicBezTo>
                    <a:pt x="138" y="108"/>
                    <a:pt x="139" y="107"/>
                    <a:pt x="140" y="105"/>
                  </a:cubicBezTo>
                  <a:cubicBezTo>
                    <a:pt x="140" y="104"/>
                    <a:pt x="141" y="103"/>
                    <a:pt x="143" y="102"/>
                  </a:cubicBezTo>
                  <a:cubicBezTo>
                    <a:pt x="144" y="102"/>
                    <a:pt x="145" y="101"/>
                    <a:pt x="147" y="102"/>
                  </a:cubicBezTo>
                  <a:cubicBezTo>
                    <a:pt x="148" y="102"/>
                    <a:pt x="150" y="102"/>
                    <a:pt x="153" y="104"/>
                  </a:cubicBezTo>
                  <a:cubicBezTo>
                    <a:pt x="155" y="105"/>
                    <a:pt x="157" y="105"/>
                    <a:pt x="159" y="106"/>
                  </a:cubicBezTo>
                  <a:cubicBezTo>
                    <a:pt x="159" y="105"/>
                    <a:pt x="159" y="105"/>
                    <a:pt x="159" y="105"/>
                  </a:cubicBezTo>
                  <a:cubicBezTo>
                    <a:pt x="160" y="103"/>
                    <a:pt x="161" y="102"/>
                    <a:pt x="160" y="101"/>
                  </a:cubicBezTo>
                  <a:cubicBezTo>
                    <a:pt x="160" y="100"/>
                    <a:pt x="159" y="98"/>
                    <a:pt x="157" y="97"/>
                  </a:cubicBezTo>
                  <a:cubicBezTo>
                    <a:pt x="156" y="97"/>
                    <a:pt x="155" y="96"/>
                    <a:pt x="154" y="96"/>
                  </a:cubicBezTo>
                  <a:cubicBezTo>
                    <a:pt x="153" y="96"/>
                    <a:pt x="152" y="96"/>
                    <a:pt x="152" y="96"/>
                  </a:cubicBezTo>
                  <a:cubicBezTo>
                    <a:pt x="151" y="97"/>
                    <a:pt x="150" y="97"/>
                    <a:pt x="149" y="98"/>
                  </a:cubicBezTo>
                  <a:lnTo>
                    <a:pt x="146" y="96"/>
                  </a:lnTo>
                  <a:cubicBezTo>
                    <a:pt x="147" y="94"/>
                    <a:pt x="148" y="93"/>
                    <a:pt x="150" y="93"/>
                  </a:cubicBezTo>
                  <a:cubicBezTo>
                    <a:pt x="151" y="92"/>
                    <a:pt x="152" y="92"/>
                    <a:pt x="154" y="92"/>
                  </a:cubicBezTo>
                  <a:cubicBezTo>
                    <a:pt x="156" y="93"/>
                    <a:pt x="157" y="93"/>
                    <a:pt x="159" y="94"/>
                  </a:cubicBezTo>
                  <a:cubicBezTo>
                    <a:pt x="161" y="96"/>
                    <a:pt x="163" y="97"/>
                    <a:pt x="164" y="99"/>
                  </a:cubicBezTo>
                  <a:cubicBezTo>
                    <a:pt x="165" y="100"/>
                    <a:pt x="165" y="101"/>
                    <a:pt x="165" y="102"/>
                  </a:cubicBezTo>
                  <a:cubicBezTo>
                    <a:pt x="166" y="101"/>
                    <a:pt x="168" y="101"/>
                    <a:pt x="169" y="101"/>
                  </a:cubicBezTo>
                  <a:cubicBezTo>
                    <a:pt x="170" y="101"/>
                    <a:pt x="172" y="102"/>
                    <a:pt x="173" y="103"/>
                  </a:cubicBezTo>
                  <a:cubicBezTo>
                    <a:pt x="176" y="104"/>
                    <a:pt x="177" y="106"/>
                    <a:pt x="178" y="108"/>
                  </a:cubicBezTo>
                  <a:cubicBezTo>
                    <a:pt x="179" y="110"/>
                    <a:pt x="179" y="112"/>
                    <a:pt x="179" y="114"/>
                  </a:cubicBezTo>
                  <a:cubicBezTo>
                    <a:pt x="178" y="116"/>
                    <a:pt x="177" y="118"/>
                    <a:pt x="176" y="119"/>
                  </a:cubicBezTo>
                  <a:cubicBezTo>
                    <a:pt x="176" y="120"/>
                    <a:pt x="176" y="120"/>
                    <a:pt x="176" y="121"/>
                  </a:cubicBezTo>
                  <a:lnTo>
                    <a:pt x="160" y="111"/>
                  </a:lnTo>
                  <a:cubicBezTo>
                    <a:pt x="159" y="113"/>
                    <a:pt x="159" y="115"/>
                    <a:pt x="158" y="116"/>
                  </a:cubicBezTo>
                  <a:cubicBezTo>
                    <a:pt x="158" y="117"/>
                    <a:pt x="159" y="118"/>
                    <a:pt x="159" y="120"/>
                  </a:cubicBezTo>
                  <a:cubicBezTo>
                    <a:pt x="160" y="121"/>
                    <a:pt x="161" y="122"/>
                    <a:pt x="162" y="122"/>
                  </a:cubicBezTo>
                  <a:cubicBezTo>
                    <a:pt x="163" y="123"/>
                    <a:pt x="165" y="124"/>
                    <a:pt x="166" y="123"/>
                  </a:cubicBezTo>
                  <a:cubicBezTo>
                    <a:pt x="168" y="123"/>
                    <a:pt x="169" y="122"/>
                    <a:pt x="170" y="121"/>
                  </a:cubicBezTo>
                  <a:lnTo>
                    <a:pt x="174" y="124"/>
                  </a:lnTo>
                  <a:close/>
                  <a:moveTo>
                    <a:pt x="162" y="108"/>
                  </a:moveTo>
                  <a:lnTo>
                    <a:pt x="174" y="115"/>
                  </a:lnTo>
                  <a:cubicBezTo>
                    <a:pt x="175" y="113"/>
                    <a:pt x="175" y="111"/>
                    <a:pt x="175" y="110"/>
                  </a:cubicBezTo>
                  <a:cubicBezTo>
                    <a:pt x="174" y="108"/>
                    <a:pt x="173" y="107"/>
                    <a:pt x="172" y="106"/>
                  </a:cubicBezTo>
                  <a:cubicBezTo>
                    <a:pt x="170" y="105"/>
                    <a:pt x="168" y="105"/>
                    <a:pt x="166" y="105"/>
                  </a:cubicBezTo>
                  <a:cubicBezTo>
                    <a:pt x="165" y="105"/>
                    <a:pt x="163" y="107"/>
                    <a:pt x="162" y="108"/>
                  </a:cubicBezTo>
                  <a:close/>
                  <a:moveTo>
                    <a:pt x="157" y="108"/>
                  </a:moveTo>
                  <a:cubicBezTo>
                    <a:pt x="156" y="108"/>
                    <a:pt x="153" y="107"/>
                    <a:pt x="150" y="106"/>
                  </a:cubicBezTo>
                  <a:cubicBezTo>
                    <a:pt x="148" y="105"/>
                    <a:pt x="147" y="105"/>
                    <a:pt x="146" y="105"/>
                  </a:cubicBezTo>
                  <a:cubicBezTo>
                    <a:pt x="145" y="105"/>
                    <a:pt x="144" y="106"/>
                    <a:pt x="144" y="107"/>
                  </a:cubicBezTo>
                  <a:cubicBezTo>
                    <a:pt x="143" y="108"/>
                    <a:pt x="143" y="109"/>
                    <a:pt x="143" y="110"/>
                  </a:cubicBezTo>
                  <a:cubicBezTo>
                    <a:pt x="144" y="111"/>
                    <a:pt x="144" y="112"/>
                    <a:pt x="146" y="113"/>
                  </a:cubicBezTo>
                  <a:cubicBezTo>
                    <a:pt x="147" y="114"/>
                    <a:pt x="149" y="114"/>
                    <a:pt x="150" y="114"/>
                  </a:cubicBezTo>
                  <a:cubicBezTo>
                    <a:pt x="152" y="114"/>
                    <a:pt x="153" y="114"/>
                    <a:pt x="154" y="113"/>
                  </a:cubicBezTo>
                  <a:cubicBezTo>
                    <a:pt x="155" y="112"/>
                    <a:pt x="156" y="111"/>
                    <a:pt x="157" y="108"/>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178" name="Freeform 98"/>
            <p:cNvSpPr>
              <a:spLocks noEditPoints="1"/>
            </p:cNvSpPr>
            <p:nvPr/>
          </p:nvSpPr>
          <p:spPr bwMode="auto">
            <a:xfrm>
              <a:off x="1930" y="1969"/>
              <a:ext cx="56" cy="44"/>
            </a:xfrm>
            <a:custGeom>
              <a:avLst/>
              <a:gdLst/>
              <a:ahLst/>
              <a:cxnLst>
                <a:cxn ang="0">
                  <a:pos x="5" y="14"/>
                </a:cxn>
                <a:cxn ang="0">
                  <a:pos x="8" y="21"/>
                </a:cxn>
                <a:cxn ang="0">
                  <a:pos x="15" y="21"/>
                </a:cxn>
                <a:cxn ang="0">
                  <a:pos x="12" y="15"/>
                </a:cxn>
                <a:cxn ang="0">
                  <a:pos x="7" y="6"/>
                </a:cxn>
                <a:cxn ang="0">
                  <a:pos x="10" y="1"/>
                </a:cxn>
                <a:cxn ang="0">
                  <a:pos x="16" y="0"/>
                </a:cxn>
                <a:cxn ang="0">
                  <a:pos x="23" y="5"/>
                </a:cxn>
                <a:cxn ang="0">
                  <a:pos x="24" y="13"/>
                </a:cxn>
                <a:cxn ang="0">
                  <a:pos x="20" y="8"/>
                </a:cxn>
                <a:cxn ang="0">
                  <a:pos x="13" y="3"/>
                </a:cxn>
                <a:cxn ang="0">
                  <a:pos x="11" y="6"/>
                </a:cxn>
                <a:cxn ang="0">
                  <a:pos x="14" y="11"/>
                </a:cxn>
                <a:cxn ang="0">
                  <a:pos x="20" y="19"/>
                </a:cxn>
                <a:cxn ang="0">
                  <a:pos x="16" y="26"/>
                </a:cxn>
                <a:cxn ang="0">
                  <a:pos x="6" y="24"/>
                </a:cxn>
                <a:cxn ang="0">
                  <a:pos x="1" y="12"/>
                </a:cxn>
                <a:cxn ang="0">
                  <a:pos x="33" y="30"/>
                </a:cxn>
                <a:cxn ang="0">
                  <a:pos x="36" y="38"/>
                </a:cxn>
                <a:cxn ang="0">
                  <a:pos x="43" y="37"/>
                </a:cxn>
                <a:cxn ang="0">
                  <a:pos x="40" y="31"/>
                </a:cxn>
                <a:cxn ang="0">
                  <a:pos x="34" y="23"/>
                </a:cxn>
                <a:cxn ang="0">
                  <a:pos x="37" y="17"/>
                </a:cxn>
                <a:cxn ang="0">
                  <a:pos x="43" y="17"/>
                </a:cxn>
                <a:cxn ang="0">
                  <a:pos x="51" y="21"/>
                </a:cxn>
                <a:cxn ang="0">
                  <a:pos x="52" y="29"/>
                </a:cxn>
                <a:cxn ang="0">
                  <a:pos x="48" y="24"/>
                </a:cxn>
                <a:cxn ang="0">
                  <a:pos x="41" y="20"/>
                </a:cxn>
                <a:cxn ang="0">
                  <a:pos x="38" y="23"/>
                </a:cxn>
                <a:cxn ang="0">
                  <a:pos x="42" y="27"/>
                </a:cxn>
                <a:cxn ang="0">
                  <a:pos x="48" y="35"/>
                </a:cxn>
                <a:cxn ang="0">
                  <a:pos x="44" y="42"/>
                </a:cxn>
                <a:cxn ang="0">
                  <a:pos x="34" y="41"/>
                </a:cxn>
                <a:cxn ang="0">
                  <a:pos x="29" y="28"/>
                </a:cxn>
                <a:cxn ang="0">
                  <a:pos x="72" y="22"/>
                </a:cxn>
                <a:cxn ang="0">
                  <a:pos x="73" y="29"/>
                </a:cxn>
                <a:cxn ang="0">
                  <a:pos x="54" y="52"/>
                </a:cxn>
                <a:cxn ang="0">
                  <a:pos x="70" y="33"/>
                </a:cxn>
                <a:cxn ang="0">
                  <a:pos x="54" y="52"/>
                </a:cxn>
                <a:cxn ang="0">
                  <a:pos x="69" y="64"/>
                </a:cxn>
                <a:cxn ang="0">
                  <a:pos x="72" y="70"/>
                </a:cxn>
                <a:cxn ang="0">
                  <a:pos x="80" y="70"/>
                </a:cxn>
                <a:cxn ang="0">
                  <a:pos x="76" y="65"/>
                </a:cxn>
                <a:cxn ang="0">
                  <a:pos x="73" y="48"/>
                </a:cxn>
                <a:cxn ang="0">
                  <a:pos x="83" y="41"/>
                </a:cxn>
                <a:cxn ang="0">
                  <a:pos x="93" y="50"/>
                </a:cxn>
                <a:cxn ang="0">
                  <a:pos x="98" y="49"/>
                </a:cxn>
                <a:cxn ang="0">
                  <a:pos x="82" y="74"/>
                </a:cxn>
                <a:cxn ang="0">
                  <a:pos x="71" y="73"/>
                </a:cxn>
                <a:cxn ang="0">
                  <a:pos x="66" y="62"/>
                </a:cxn>
                <a:cxn ang="0">
                  <a:pos x="75" y="58"/>
                </a:cxn>
                <a:cxn ang="0">
                  <a:pos x="83" y="63"/>
                </a:cxn>
                <a:cxn ang="0">
                  <a:pos x="90" y="51"/>
                </a:cxn>
                <a:cxn ang="0">
                  <a:pos x="82" y="46"/>
                </a:cxn>
              </a:cxnLst>
              <a:rect l="0" t="0" r="r" b="b"/>
              <a:pathLst>
                <a:path w="98" h="76">
                  <a:moveTo>
                    <a:pt x="1" y="12"/>
                  </a:moveTo>
                  <a:lnTo>
                    <a:pt x="5" y="14"/>
                  </a:lnTo>
                  <a:cubicBezTo>
                    <a:pt x="5" y="15"/>
                    <a:pt x="5" y="17"/>
                    <a:pt x="5" y="18"/>
                  </a:cubicBezTo>
                  <a:cubicBezTo>
                    <a:pt x="5" y="19"/>
                    <a:pt x="7" y="20"/>
                    <a:pt x="8" y="21"/>
                  </a:cubicBezTo>
                  <a:cubicBezTo>
                    <a:pt x="10" y="22"/>
                    <a:pt x="11" y="23"/>
                    <a:pt x="13" y="23"/>
                  </a:cubicBezTo>
                  <a:cubicBezTo>
                    <a:pt x="14" y="22"/>
                    <a:pt x="15" y="22"/>
                    <a:pt x="15" y="21"/>
                  </a:cubicBezTo>
                  <a:cubicBezTo>
                    <a:pt x="16" y="20"/>
                    <a:pt x="16" y="19"/>
                    <a:pt x="15" y="18"/>
                  </a:cubicBezTo>
                  <a:cubicBezTo>
                    <a:pt x="15" y="18"/>
                    <a:pt x="14" y="17"/>
                    <a:pt x="12" y="15"/>
                  </a:cubicBezTo>
                  <a:cubicBezTo>
                    <a:pt x="10" y="13"/>
                    <a:pt x="8" y="11"/>
                    <a:pt x="8" y="10"/>
                  </a:cubicBezTo>
                  <a:cubicBezTo>
                    <a:pt x="7" y="9"/>
                    <a:pt x="7" y="8"/>
                    <a:pt x="7" y="6"/>
                  </a:cubicBezTo>
                  <a:cubicBezTo>
                    <a:pt x="7" y="5"/>
                    <a:pt x="7" y="4"/>
                    <a:pt x="8" y="3"/>
                  </a:cubicBezTo>
                  <a:cubicBezTo>
                    <a:pt x="8" y="2"/>
                    <a:pt x="9" y="1"/>
                    <a:pt x="10" y="1"/>
                  </a:cubicBezTo>
                  <a:cubicBezTo>
                    <a:pt x="11" y="0"/>
                    <a:pt x="12" y="0"/>
                    <a:pt x="13" y="0"/>
                  </a:cubicBezTo>
                  <a:cubicBezTo>
                    <a:pt x="14" y="0"/>
                    <a:pt x="15" y="0"/>
                    <a:pt x="16" y="0"/>
                  </a:cubicBezTo>
                  <a:cubicBezTo>
                    <a:pt x="17" y="1"/>
                    <a:pt x="18" y="1"/>
                    <a:pt x="19" y="2"/>
                  </a:cubicBezTo>
                  <a:cubicBezTo>
                    <a:pt x="21" y="3"/>
                    <a:pt x="22" y="4"/>
                    <a:pt x="23" y="5"/>
                  </a:cubicBezTo>
                  <a:cubicBezTo>
                    <a:pt x="24" y="6"/>
                    <a:pt x="25" y="7"/>
                    <a:pt x="25" y="9"/>
                  </a:cubicBezTo>
                  <a:cubicBezTo>
                    <a:pt x="25" y="10"/>
                    <a:pt x="25" y="11"/>
                    <a:pt x="24" y="13"/>
                  </a:cubicBezTo>
                  <a:lnTo>
                    <a:pt x="20" y="11"/>
                  </a:lnTo>
                  <a:cubicBezTo>
                    <a:pt x="21" y="10"/>
                    <a:pt x="21" y="9"/>
                    <a:pt x="20" y="8"/>
                  </a:cubicBezTo>
                  <a:cubicBezTo>
                    <a:pt x="20" y="7"/>
                    <a:pt x="19" y="6"/>
                    <a:pt x="18" y="5"/>
                  </a:cubicBezTo>
                  <a:cubicBezTo>
                    <a:pt x="16" y="4"/>
                    <a:pt x="15" y="3"/>
                    <a:pt x="13" y="3"/>
                  </a:cubicBezTo>
                  <a:cubicBezTo>
                    <a:pt x="12" y="4"/>
                    <a:pt x="12" y="4"/>
                    <a:pt x="11" y="5"/>
                  </a:cubicBezTo>
                  <a:cubicBezTo>
                    <a:pt x="11" y="5"/>
                    <a:pt x="11" y="6"/>
                    <a:pt x="11" y="6"/>
                  </a:cubicBezTo>
                  <a:cubicBezTo>
                    <a:pt x="11" y="7"/>
                    <a:pt x="11" y="7"/>
                    <a:pt x="12" y="8"/>
                  </a:cubicBezTo>
                  <a:cubicBezTo>
                    <a:pt x="12" y="8"/>
                    <a:pt x="13" y="9"/>
                    <a:pt x="14" y="11"/>
                  </a:cubicBezTo>
                  <a:cubicBezTo>
                    <a:pt x="17" y="13"/>
                    <a:pt x="18" y="15"/>
                    <a:pt x="19" y="16"/>
                  </a:cubicBezTo>
                  <a:cubicBezTo>
                    <a:pt x="20" y="17"/>
                    <a:pt x="20" y="18"/>
                    <a:pt x="20" y="19"/>
                  </a:cubicBezTo>
                  <a:cubicBezTo>
                    <a:pt x="20" y="20"/>
                    <a:pt x="20" y="22"/>
                    <a:pt x="19" y="23"/>
                  </a:cubicBezTo>
                  <a:cubicBezTo>
                    <a:pt x="18" y="24"/>
                    <a:pt x="17" y="25"/>
                    <a:pt x="16" y="26"/>
                  </a:cubicBezTo>
                  <a:cubicBezTo>
                    <a:pt x="15" y="26"/>
                    <a:pt x="13" y="26"/>
                    <a:pt x="11" y="26"/>
                  </a:cubicBezTo>
                  <a:cubicBezTo>
                    <a:pt x="10" y="26"/>
                    <a:pt x="8" y="25"/>
                    <a:pt x="6" y="24"/>
                  </a:cubicBezTo>
                  <a:cubicBezTo>
                    <a:pt x="4" y="23"/>
                    <a:pt x="2" y="21"/>
                    <a:pt x="1" y="19"/>
                  </a:cubicBezTo>
                  <a:cubicBezTo>
                    <a:pt x="0" y="17"/>
                    <a:pt x="0" y="15"/>
                    <a:pt x="1" y="12"/>
                  </a:cubicBezTo>
                  <a:close/>
                  <a:moveTo>
                    <a:pt x="29" y="28"/>
                  </a:moveTo>
                  <a:lnTo>
                    <a:pt x="33" y="30"/>
                  </a:lnTo>
                  <a:cubicBezTo>
                    <a:pt x="32" y="32"/>
                    <a:pt x="32" y="33"/>
                    <a:pt x="33" y="34"/>
                  </a:cubicBezTo>
                  <a:cubicBezTo>
                    <a:pt x="33" y="36"/>
                    <a:pt x="34" y="37"/>
                    <a:pt x="36" y="38"/>
                  </a:cubicBezTo>
                  <a:cubicBezTo>
                    <a:pt x="37" y="39"/>
                    <a:pt x="39" y="39"/>
                    <a:pt x="40" y="39"/>
                  </a:cubicBezTo>
                  <a:cubicBezTo>
                    <a:pt x="41" y="39"/>
                    <a:pt x="42" y="38"/>
                    <a:pt x="43" y="37"/>
                  </a:cubicBezTo>
                  <a:cubicBezTo>
                    <a:pt x="43" y="36"/>
                    <a:pt x="43" y="36"/>
                    <a:pt x="43" y="35"/>
                  </a:cubicBezTo>
                  <a:cubicBezTo>
                    <a:pt x="42" y="34"/>
                    <a:pt x="41" y="33"/>
                    <a:pt x="40" y="31"/>
                  </a:cubicBezTo>
                  <a:cubicBezTo>
                    <a:pt x="38" y="29"/>
                    <a:pt x="36" y="27"/>
                    <a:pt x="35" y="26"/>
                  </a:cubicBezTo>
                  <a:cubicBezTo>
                    <a:pt x="35" y="25"/>
                    <a:pt x="34" y="24"/>
                    <a:pt x="34" y="23"/>
                  </a:cubicBezTo>
                  <a:cubicBezTo>
                    <a:pt x="34" y="22"/>
                    <a:pt x="34" y="20"/>
                    <a:pt x="35" y="19"/>
                  </a:cubicBezTo>
                  <a:cubicBezTo>
                    <a:pt x="36" y="18"/>
                    <a:pt x="36" y="18"/>
                    <a:pt x="37" y="17"/>
                  </a:cubicBezTo>
                  <a:cubicBezTo>
                    <a:pt x="38" y="17"/>
                    <a:pt x="39" y="16"/>
                    <a:pt x="40" y="16"/>
                  </a:cubicBezTo>
                  <a:cubicBezTo>
                    <a:pt x="41" y="16"/>
                    <a:pt x="42" y="16"/>
                    <a:pt x="43" y="17"/>
                  </a:cubicBezTo>
                  <a:cubicBezTo>
                    <a:pt x="44" y="17"/>
                    <a:pt x="45" y="17"/>
                    <a:pt x="47" y="18"/>
                  </a:cubicBezTo>
                  <a:cubicBezTo>
                    <a:pt x="48" y="19"/>
                    <a:pt x="50" y="20"/>
                    <a:pt x="51" y="21"/>
                  </a:cubicBezTo>
                  <a:cubicBezTo>
                    <a:pt x="52" y="23"/>
                    <a:pt x="52" y="24"/>
                    <a:pt x="52" y="25"/>
                  </a:cubicBezTo>
                  <a:cubicBezTo>
                    <a:pt x="52" y="26"/>
                    <a:pt x="52" y="27"/>
                    <a:pt x="52" y="29"/>
                  </a:cubicBezTo>
                  <a:lnTo>
                    <a:pt x="48" y="27"/>
                  </a:lnTo>
                  <a:cubicBezTo>
                    <a:pt x="48" y="26"/>
                    <a:pt x="48" y="25"/>
                    <a:pt x="48" y="24"/>
                  </a:cubicBezTo>
                  <a:cubicBezTo>
                    <a:pt x="47" y="23"/>
                    <a:pt x="46" y="22"/>
                    <a:pt x="45" y="21"/>
                  </a:cubicBezTo>
                  <a:cubicBezTo>
                    <a:pt x="43" y="20"/>
                    <a:pt x="42" y="20"/>
                    <a:pt x="41" y="20"/>
                  </a:cubicBezTo>
                  <a:cubicBezTo>
                    <a:pt x="40" y="20"/>
                    <a:pt x="39" y="20"/>
                    <a:pt x="39" y="21"/>
                  </a:cubicBezTo>
                  <a:cubicBezTo>
                    <a:pt x="39" y="22"/>
                    <a:pt x="38" y="22"/>
                    <a:pt x="38" y="23"/>
                  </a:cubicBezTo>
                  <a:cubicBezTo>
                    <a:pt x="39" y="23"/>
                    <a:pt x="39" y="24"/>
                    <a:pt x="39" y="24"/>
                  </a:cubicBezTo>
                  <a:cubicBezTo>
                    <a:pt x="40" y="25"/>
                    <a:pt x="40" y="26"/>
                    <a:pt x="42" y="27"/>
                  </a:cubicBezTo>
                  <a:cubicBezTo>
                    <a:pt x="44" y="29"/>
                    <a:pt x="46" y="31"/>
                    <a:pt x="46" y="32"/>
                  </a:cubicBezTo>
                  <a:cubicBezTo>
                    <a:pt x="47" y="33"/>
                    <a:pt x="48" y="34"/>
                    <a:pt x="48" y="35"/>
                  </a:cubicBezTo>
                  <a:cubicBezTo>
                    <a:pt x="48" y="37"/>
                    <a:pt x="47" y="38"/>
                    <a:pt x="47" y="39"/>
                  </a:cubicBezTo>
                  <a:cubicBezTo>
                    <a:pt x="46" y="40"/>
                    <a:pt x="45" y="41"/>
                    <a:pt x="44" y="42"/>
                  </a:cubicBezTo>
                  <a:cubicBezTo>
                    <a:pt x="42" y="42"/>
                    <a:pt x="41" y="43"/>
                    <a:pt x="39" y="43"/>
                  </a:cubicBezTo>
                  <a:cubicBezTo>
                    <a:pt x="37" y="42"/>
                    <a:pt x="36" y="42"/>
                    <a:pt x="34" y="41"/>
                  </a:cubicBezTo>
                  <a:cubicBezTo>
                    <a:pt x="31" y="39"/>
                    <a:pt x="29" y="37"/>
                    <a:pt x="29" y="35"/>
                  </a:cubicBezTo>
                  <a:cubicBezTo>
                    <a:pt x="28" y="33"/>
                    <a:pt x="28" y="31"/>
                    <a:pt x="29" y="28"/>
                  </a:cubicBezTo>
                  <a:close/>
                  <a:moveTo>
                    <a:pt x="69" y="27"/>
                  </a:moveTo>
                  <a:lnTo>
                    <a:pt x="72" y="22"/>
                  </a:lnTo>
                  <a:lnTo>
                    <a:pt x="75" y="25"/>
                  </a:lnTo>
                  <a:lnTo>
                    <a:pt x="73" y="29"/>
                  </a:lnTo>
                  <a:lnTo>
                    <a:pt x="69" y="27"/>
                  </a:lnTo>
                  <a:close/>
                  <a:moveTo>
                    <a:pt x="54" y="52"/>
                  </a:moveTo>
                  <a:lnTo>
                    <a:pt x="67" y="31"/>
                  </a:lnTo>
                  <a:lnTo>
                    <a:pt x="70" y="33"/>
                  </a:lnTo>
                  <a:lnTo>
                    <a:pt x="58" y="54"/>
                  </a:lnTo>
                  <a:lnTo>
                    <a:pt x="54" y="52"/>
                  </a:lnTo>
                  <a:close/>
                  <a:moveTo>
                    <a:pt x="66" y="62"/>
                  </a:moveTo>
                  <a:lnTo>
                    <a:pt x="69" y="64"/>
                  </a:lnTo>
                  <a:cubicBezTo>
                    <a:pt x="69" y="65"/>
                    <a:pt x="69" y="66"/>
                    <a:pt x="69" y="67"/>
                  </a:cubicBezTo>
                  <a:cubicBezTo>
                    <a:pt x="70" y="68"/>
                    <a:pt x="71" y="70"/>
                    <a:pt x="72" y="70"/>
                  </a:cubicBezTo>
                  <a:cubicBezTo>
                    <a:pt x="74" y="71"/>
                    <a:pt x="75" y="72"/>
                    <a:pt x="77" y="72"/>
                  </a:cubicBezTo>
                  <a:cubicBezTo>
                    <a:pt x="78" y="72"/>
                    <a:pt x="79" y="71"/>
                    <a:pt x="80" y="70"/>
                  </a:cubicBezTo>
                  <a:cubicBezTo>
                    <a:pt x="81" y="69"/>
                    <a:pt x="82" y="68"/>
                    <a:pt x="83" y="66"/>
                  </a:cubicBezTo>
                  <a:cubicBezTo>
                    <a:pt x="81" y="66"/>
                    <a:pt x="78" y="66"/>
                    <a:pt x="76" y="65"/>
                  </a:cubicBezTo>
                  <a:cubicBezTo>
                    <a:pt x="73" y="63"/>
                    <a:pt x="71" y="61"/>
                    <a:pt x="71" y="58"/>
                  </a:cubicBezTo>
                  <a:cubicBezTo>
                    <a:pt x="70" y="54"/>
                    <a:pt x="71" y="51"/>
                    <a:pt x="73" y="48"/>
                  </a:cubicBezTo>
                  <a:cubicBezTo>
                    <a:pt x="74" y="46"/>
                    <a:pt x="76" y="45"/>
                    <a:pt x="77" y="43"/>
                  </a:cubicBezTo>
                  <a:cubicBezTo>
                    <a:pt x="79" y="42"/>
                    <a:pt x="81" y="41"/>
                    <a:pt x="83" y="41"/>
                  </a:cubicBezTo>
                  <a:cubicBezTo>
                    <a:pt x="85" y="41"/>
                    <a:pt x="87" y="42"/>
                    <a:pt x="89" y="43"/>
                  </a:cubicBezTo>
                  <a:cubicBezTo>
                    <a:pt x="91" y="44"/>
                    <a:pt x="93" y="47"/>
                    <a:pt x="93" y="50"/>
                  </a:cubicBezTo>
                  <a:lnTo>
                    <a:pt x="95" y="47"/>
                  </a:lnTo>
                  <a:lnTo>
                    <a:pt x="98" y="49"/>
                  </a:lnTo>
                  <a:lnTo>
                    <a:pt x="87" y="68"/>
                  </a:lnTo>
                  <a:cubicBezTo>
                    <a:pt x="85" y="71"/>
                    <a:pt x="83" y="73"/>
                    <a:pt x="82" y="74"/>
                  </a:cubicBezTo>
                  <a:cubicBezTo>
                    <a:pt x="80" y="75"/>
                    <a:pt x="79" y="76"/>
                    <a:pt x="77" y="75"/>
                  </a:cubicBezTo>
                  <a:cubicBezTo>
                    <a:pt x="75" y="75"/>
                    <a:pt x="73" y="75"/>
                    <a:pt x="71" y="73"/>
                  </a:cubicBezTo>
                  <a:cubicBezTo>
                    <a:pt x="68" y="72"/>
                    <a:pt x="66" y="70"/>
                    <a:pt x="65" y="68"/>
                  </a:cubicBezTo>
                  <a:cubicBezTo>
                    <a:pt x="64" y="66"/>
                    <a:pt x="65" y="64"/>
                    <a:pt x="66" y="62"/>
                  </a:cubicBezTo>
                  <a:close/>
                  <a:moveTo>
                    <a:pt x="77" y="50"/>
                  </a:moveTo>
                  <a:cubicBezTo>
                    <a:pt x="75" y="53"/>
                    <a:pt x="74" y="56"/>
                    <a:pt x="75" y="58"/>
                  </a:cubicBezTo>
                  <a:cubicBezTo>
                    <a:pt x="75" y="60"/>
                    <a:pt x="76" y="61"/>
                    <a:pt x="78" y="62"/>
                  </a:cubicBezTo>
                  <a:cubicBezTo>
                    <a:pt x="80" y="63"/>
                    <a:pt x="81" y="63"/>
                    <a:pt x="83" y="63"/>
                  </a:cubicBezTo>
                  <a:cubicBezTo>
                    <a:pt x="85" y="62"/>
                    <a:pt x="87" y="60"/>
                    <a:pt x="88" y="58"/>
                  </a:cubicBezTo>
                  <a:cubicBezTo>
                    <a:pt x="90" y="55"/>
                    <a:pt x="91" y="53"/>
                    <a:pt x="90" y="51"/>
                  </a:cubicBezTo>
                  <a:cubicBezTo>
                    <a:pt x="90" y="49"/>
                    <a:pt x="89" y="47"/>
                    <a:pt x="87" y="46"/>
                  </a:cubicBezTo>
                  <a:cubicBezTo>
                    <a:pt x="86" y="45"/>
                    <a:pt x="84" y="45"/>
                    <a:pt x="82" y="46"/>
                  </a:cubicBezTo>
                  <a:cubicBezTo>
                    <a:pt x="80" y="46"/>
                    <a:pt x="78" y="48"/>
                    <a:pt x="77" y="5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179" name="Freeform 99"/>
            <p:cNvSpPr>
              <a:spLocks noEditPoints="1"/>
            </p:cNvSpPr>
            <p:nvPr/>
          </p:nvSpPr>
          <p:spPr bwMode="auto">
            <a:xfrm>
              <a:off x="1900" y="1983"/>
              <a:ext cx="106" cy="69"/>
            </a:xfrm>
            <a:custGeom>
              <a:avLst/>
              <a:gdLst/>
              <a:ahLst/>
              <a:cxnLst>
                <a:cxn ang="0">
                  <a:pos x="5" y="18"/>
                </a:cxn>
                <a:cxn ang="0">
                  <a:pos x="15" y="21"/>
                </a:cxn>
                <a:cxn ang="0">
                  <a:pos x="8" y="10"/>
                </a:cxn>
                <a:cxn ang="0">
                  <a:pos x="10" y="1"/>
                </a:cxn>
                <a:cxn ang="0">
                  <a:pos x="19" y="2"/>
                </a:cxn>
                <a:cxn ang="0">
                  <a:pos x="24" y="13"/>
                </a:cxn>
                <a:cxn ang="0">
                  <a:pos x="18" y="5"/>
                </a:cxn>
                <a:cxn ang="0">
                  <a:pos x="11" y="6"/>
                </a:cxn>
                <a:cxn ang="0">
                  <a:pos x="19" y="16"/>
                </a:cxn>
                <a:cxn ang="0">
                  <a:pos x="16" y="26"/>
                </a:cxn>
                <a:cxn ang="0">
                  <a:pos x="1" y="19"/>
                </a:cxn>
                <a:cxn ang="0">
                  <a:pos x="37" y="41"/>
                </a:cxn>
                <a:cxn ang="0">
                  <a:pos x="29" y="29"/>
                </a:cxn>
                <a:cxn ang="0">
                  <a:pos x="38" y="26"/>
                </a:cxn>
                <a:cxn ang="0">
                  <a:pos x="49" y="29"/>
                </a:cxn>
                <a:cxn ang="0">
                  <a:pos x="42" y="20"/>
                </a:cxn>
                <a:cxn ang="0">
                  <a:pos x="39" y="17"/>
                </a:cxn>
                <a:cxn ang="0">
                  <a:pos x="53" y="22"/>
                </a:cxn>
                <a:cxn ang="0">
                  <a:pos x="52" y="32"/>
                </a:cxn>
                <a:cxn ang="0">
                  <a:pos x="45" y="47"/>
                </a:cxn>
                <a:cxn ang="0">
                  <a:pos x="47" y="33"/>
                </a:cxn>
                <a:cxn ang="0">
                  <a:pos x="34" y="30"/>
                </a:cxn>
                <a:cxn ang="0">
                  <a:pos x="35" y="37"/>
                </a:cxn>
                <a:cxn ang="0">
                  <a:pos x="46" y="34"/>
                </a:cxn>
                <a:cxn ang="0">
                  <a:pos x="67" y="31"/>
                </a:cxn>
                <a:cxn ang="0">
                  <a:pos x="72" y="35"/>
                </a:cxn>
                <a:cxn ang="0">
                  <a:pos x="81" y="43"/>
                </a:cxn>
                <a:cxn ang="0">
                  <a:pos x="92" y="54"/>
                </a:cxn>
                <a:cxn ang="0">
                  <a:pos x="88" y="54"/>
                </a:cxn>
                <a:cxn ang="0">
                  <a:pos x="87" y="46"/>
                </a:cxn>
                <a:cxn ang="0">
                  <a:pos x="70" y="62"/>
                </a:cxn>
                <a:cxn ang="0">
                  <a:pos x="76" y="41"/>
                </a:cxn>
                <a:cxn ang="0">
                  <a:pos x="68" y="39"/>
                </a:cxn>
                <a:cxn ang="0">
                  <a:pos x="54" y="52"/>
                </a:cxn>
                <a:cxn ang="0">
                  <a:pos x="111" y="57"/>
                </a:cxn>
                <a:cxn ang="0">
                  <a:pos x="118" y="60"/>
                </a:cxn>
                <a:cxn ang="0">
                  <a:pos x="131" y="68"/>
                </a:cxn>
                <a:cxn ang="0">
                  <a:pos x="124" y="94"/>
                </a:cxn>
                <a:cxn ang="0">
                  <a:pos x="130" y="75"/>
                </a:cxn>
                <a:cxn ang="0">
                  <a:pos x="123" y="70"/>
                </a:cxn>
                <a:cxn ang="0">
                  <a:pos x="108" y="84"/>
                </a:cxn>
                <a:cxn ang="0">
                  <a:pos x="115" y="63"/>
                </a:cxn>
                <a:cxn ang="0">
                  <a:pos x="106" y="67"/>
                </a:cxn>
                <a:cxn ang="0">
                  <a:pos x="142" y="95"/>
                </a:cxn>
                <a:cxn ang="0">
                  <a:pos x="132" y="99"/>
                </a:cxn>
                <a:cxn ang="0">
                  <a:pos x="136" y="75"/>
                </a:cxn>
                <a:cxn ang="0">
                  <a:pos x="148" y="93"/>
                </a:cxn>
                <a:cxn ang="0">
                  <a:pos x="130" y="91"/>
                </a:cxn>
                <a:cxn ang="0">
                  <a:pos x="142" y="95"/>
                </a:cxn>
                <a:cxn ang="0">
                  <a:pos x="146" y="84"/>
                </a:cxn>
                <a:cxn ang="0">
                  <a:pos x="133" y="82"/>
                </a:cxn>
                <a:cxn ang="0">
                  <a:pos x="153" y="81"/>
                </a:cxn>
                <a:cxn ang="0">
                  <a:pos x="163" y="88"/>
                </a:cxn>
                <a:cxn ang="0">
                  <a:pos x="162" y="98"/>
                </a:cxn>
                <a:cxn ang="0">
                  <a:pos x="158" y="96"/>
                </a:cxn>
                <a:cxn ang="0">
                  <a:pos x="157" y="88"/>
                </a:cxn>
                <a:cxn ang="0">
                  <a:pos x="140" y="103"/>
                </a:cxn>
                <a:cxn ang="0">
                  <a:pos x="168" y="79"/>
                </a:cxn>
                <a:cxn ang="0">
                  <a:pos x="150" y="109"/>
                </a:cxn>
                <a:cxn ang="0">
                  <a:pos x="185" y="90"/>
                </a:cxn>
                <a:cxn ang="0">
                  <a:pos x="164" y="117"/>
                </a:cxn>
                <a:cxn ang="0">
                  <a:pos x="168" y="119"/>
                </a:cxn>
              </a:cxnLst>
              <a:rect l="0" t="0" r="r" b="b"/>
              <a:pathLst>
                <a:path w="185" h="119">
                  <a:moveTo>
                    <a:pt x="1" y="12"/>
                  </a:moveTo>
                  <a:lnTo>
                    <a:pt x="5" y="14"/>
                  </a:lnTo>
                  <a:cubicBezTo>
                    <a:pt x="5" y="15"/>
                    <a:pt x="5" y="17"/>
                    <a:pt x="5" y="18"/>
                  </a:cubicBezTo>
                  <a:cubicBezTo>
                    <a:pt x="6" y="19"/>
                    <a:pt x="7" y="20"/>
                    <a:pt x="8" y="21"/>
                  </a:cubicBezTo>
                  <a:cubicBezTo>
                    <a:pt x="10" y="22"/>
                    <a:pt x="11" y="23"/>
                    <a:pt x="13" y="23"/>
                  </a:cubicBezTo>
                  <a:cubicBezTo>
                    <a:pt x="14" y="22"/>
                    <a:pt x="15" y="22"/>
                    <a:pt x="15" y="21"/>
                  </a:cubicBezTo>
                  <a:cubicBezTo>
                    <a:pt x="16" y="20"/>
                    <a:pt x="16" y="19"/>
                    <a:pt x="15" y="18"/>
                  </a:cubicBezTo>
                  <a:cubicBezTo>
                    <a:pt x="15" y="18"/>
                    <a:pt x="14" y="17"/>
                    <a:pt x="12" y="15"/>
                  </a:cubicBezTo>
                  <a:cubicBezTo>
                    <a:pt x="10" y="13"/>
                    <a:pt x="8" y="11"/>
                    <a:pt x="8" y="10"/>
                  </a:cubicBezTo>
                  <a:cubicBezTo>
                    <a:pt x="7" y="9"/>
                    <a:pt x="7" y="8"/>
                    <a:pt x="7" y="6"/>
                  </a:cubicBezTo>
                  <a:cubicBezTo>
                    <a:pt x="7" y="5"/>
                    <a:pt x="7" y="4"/>
                    <a:pt x="8" y="3"/>
                  </a:cubicBezTo>
                  <a:cubicBezTo>
                    <a:pt x="8" y="2"/>
                    <a:pt x="9" y="1"/>
                    <a:pt x="10" y="1"/>
                  </a:cubicBezTo>
                  <a:cubicBezTo>
                    <a:pt x="11" y="0"/>
                    <a:pt x="12" y="0"/>
                    <a:pt x="13" y="0"/>
                  </a:cubicBezTo>
                  <a:cubicBezTo>
                    <a:pt x="14" y="0"/>
                    <a:pt x="15" y="0"/>
                    <a:pt x="16" y="0"/>
                  </a:cubicBezTo>
                  <a:cubicBezTo>
                    <a:pt x="17" y="0"/>
                    <a:pt x="18" y="1"/>
                    <a:pt x="19" y="2"/>
                  </a:cubicBezTo>
                  <a:cubicBezTo>
                    <a:pt x="21" y="3"/>
                    <a:pt x="22" y="4"/>
                    <a:pt x="23" y="5"/>
                  </a:cubicBezTo>
                  <a:cubicBezTo>
                    <a:pt x="24" y="6"/>
                    <a:pt x="25" y="7"/>
                    <a:pt x="25" y="9"/>
                  </a:cubicBezTo>
                  <a:cubicBezTo>
                    <a:pt x="25" y="10"/>
                    <a:pt x="25" y="11"/>
                    <a:pt x="24" y="13"/>
                  </a:cubicBezTo>
                  <a:lnTo>
                    <a:pt x="20" y="11"/>
                  </a:lnTo>
                  <a:cubicBezTo>
                    <a:pt x="21" y="10"/>
                    <a:pt x="21" y="9"/>
                    <a:pt x="20" y="8"/>
                  </a:cubicBezTo>
                  <a:cubicBezTo>
                    <a:pt x="20" y="7"/>
                    <a:pt x="19" y="6"/>
                    <a:pt x="18" y="5"/>
                  </a:cubicBezTo>
                  <a:cubicBezTo>
                    <a:pt x="16" y="4"/>
                    <a:pt x="15" y="3"/>
                    <a:pt x="13" y="3"/>
                  </a:cubicBezTo>
                  <a:cubicBezTo>
                    <a:pt x="12" y="4"/>
                    <a:pt x="12" y="4"/>
                    <a:pt x="11" y="5"/>
                  </a:cubicBezTo>
                  <a:cubicBezTo>
                    <a:pt x="11" y="5"/>
                    <a:pt x="11" y="6"/>
                    <a:pt x="11" y="6"/>
                  </a:cubicBezTo>
                  <a:cubicBezTo>
                    <a:pt x="11" y="7"/>
                    <a:pt x="11" y="7"/>
                    <a:pt x="12" y="8"/>
                  </a:cubicBezTo>
                  <a:cubicBezTo>
                    <a:pt x="12" y="8"/>
                    <a:pt x="13" y="9"/>
                    <a:pt x="14" y="11"/>
                  </a:cubicBezTo>
                  <a:cubicBezTo>
                    <a:pt x="17" y="13"/>
                    <a:pt x="18" y="15"/>
                    <a:pt x="19" y="16"/>
                  </a:cubicBezTo>
                  <a:cubicBezTo>
                    <a:pt x="20" y="17"/>
                    <a:pt x="20" y="18"/>
                    <a:pt x="20" y="19"/>
                  </a:cubicBezTo>
                  <a:cubicBezTo>
                    <a:pt x="20" y="20"/>
                    <a:pt x="20" y="22"/>
                    <a:pt x="19" y="23"/>
                  </a:cubicBezTo>
                  <a:cubicBezTo>
                    <a:pt x="18" y="24"/>
                    <a:pt x="17" y="25"/>
                    <a:pt x="16" y="26"/>
                  </a:cubicBezTo>
                  <a:cubicBezTo>
                    <a:pt x="15" y="26"/>
                    <a:pt x="13" y="26"/>
                    <a:pt x="12" y="26"/>
                  </a:cubicBezTo>
                  <a:cubicBezTo>
                    <a:pt x="10" y="26"/>
                    <a:pt x="8" y="25"/>
                    <a:pt x="6" y="24"/>
                  </a:cubicBezTo>
                  <a:cubicBezTo>
                    <a:pt x="4" y="23"/>
                    <a:pt x="2" y="21"/>
                    <a:pt x="1" y="19"/>
                  </a:cubicBezTo>
                  <a:cubicBezTo>
                    <a:pt x="0" y="17"/>
                    <a:pt x="0" y="15"/>
                    <a:pt x="1" y="12"/>
                  </a:cubicBezTo>
                  <a:close/>
                  <a:moveTo>
                    <a:pt x="42" y="41"/>
                  </a:moveTo>
                  <a:cubicBezTo>
                    <a:pt x="40" y="42"/>
                    <a:pt x="38" y="42"/>
                    <a:pt x="37" y="41"/>
                  </a:cubicBezTo>
                  <a:cubicBezTo>
                    <a:pt x="35" y="41"/>
                    <a:pt x="34" y="41"/>
                    <a:pt x="32" y="40"/>
                  </a:cubicBezTo>
                  <a:cubicBezTo>
                    <a:pt x="30" y="38"/>
                    <a:pt x="29" y="37"/>
                    <a:pt x="28" y="35"/>
                  </a:cubicBezTo>
                  <a:cubicBezTo>
                    <a:pt x="27" y="33"/>
                    <a:pt x="28" y="31"/>
                    <a:pt x="29" y="29"/>
                  </a:cubicBezTo>
                  <a:cubicBezTo>
                    <a:pt x="29" y="28"/>
                    <a:pt x="30" y="27"/>
                    <a:pt x="31" y="27"/>
                  </a:cubicBezTo>
                  <a:cubicBezTo>
                    <a:pt x="32" y="26"/>
                    <a:pt x="33" y="26"/>
                    <a:pt x="34" y="26"/>
                  </a:cubicBezTo>
                  <a:cubicBezTo>
                    <a:pt x="35" y="26"/>
                    <a:pt x="36" y="26"/>
                    <a:pt x="38" y="26"/>
                  </a:cubicBezTo>
                  <a:cubicBezTo>
                    <a:pt x="38" y="26"/>
                    <a:pt x="40" y="27"/>
                    <a:pt x="41" y="28"/>
                  </a:cubicBezTo>
                  <a:cubicBezTo>
                    <a:pt x="44" y="29"/>
                    <a:pt x="47" y="30"/>
                    <a:pt x="48" y="30"/>
                  </a:cubicBezTo>
                  <a:cubicBezTo>
                    <a:pt x="49" y="30"/>
                    <a:pt x="49" y="29"/>
                    <a:pt x="49" y="29"/>
                  </a:cubicBezTo>
                  <a:cubicBezTo>
                    <a:pt x="50" y="28"/>
                    <a:pt x="50" y="27"/>
                    <a:pt x="50" y="26"/>
                  </a:cubicBezTo>
                  <a:cubicBezTo>
                    <a:pt x="49" y="24"/>
                    <a:pt x="48" y="23"/>
                    <a:pt x="46" y="22"/>
                  </a:cubicBezTo>
                  <a:cubicBezTo>
                    <a:pt x="45" y="21"/>
                    <a:pt x="43" y="20"/>
                    <a:pt x="42" y="20"/>
                  </a:cubicBezTo>
                  <a:cubicBezTo>
                    <a:pt x="41" y="21"/>
                    <a:pt x="40" y="21"/>
                    <a:pt x="38" y="23"/>
                  </a:cubicBezTo>
                  <a:lnTo>
                    <a:pt x="35" y="20"/>
                  </a:lnTo>
                  <a:cubicBezTo>
                    <a:pt x="36" y="19"/>
                    <a:pt x="38" y="18"/>
                    <a:pt x="39" y="17"/>
                  </a:cubicBezTo>
                  <a:cubicBezTo>
                    <a:pt x="40" y="17"/>
                    <a:pt x="42" y="17"/>
                    <a:pt x="43" y="17"/>
                  </a:cubicBezTo>
                  <a:cubicBezTo>
                    <a:pt x="45" y="17"/>
                    <a:pt x="47" y="18"/>
                    <a:pt x="49" y="19"/>
                  </a:cubicBezTo>
                  <a:cubicBezTo>
                    <a:pt x="50" y="20"/>
                    <a:pt x="52" y="21"/>
                    <a:pt x="53" y="22"/>
                  </a:cubicBezTo>
                  <a:cubicBezTo>
                    <a:pt x="54" y="24"/>
                    <a:pt x="54" y="25"/>
                    <a:pt x="54" y="26"/>
                  </a:cubicBezTo>
                  <a:cubicBezTo>
                    <a:pt x="54" y="27"/>
                    <a:pt x="54" y="28"/>
                    <a:pt x="54" y="29"/>
                  </a:cubicBezTo>
                  <a:cubicBezTo>
                    <a:pt x="54" y="29"/>
                    <a:pt x="53" y="31"/>
                    <a:pt x="52" y="32"/>
                  </a:cubicBezTo>
                  <a:lnTo>
                    <a:pt x="49" y="37"/>
                  </a:lnTo>
                  <a:cubicBezTo>
                    <a:pt x="47" y="40"/>
                    <a:pt x="46" y="43"/>
                    <a:pt x="46" y="44"/>
                  </a:cubicBezTo>
                  <a:cubicBezTo>
                    <a:pt x="45" y="44"/>
                    <a:pt x="45" y="46"/>
                    <a:pt x="45" y="47"/>
                  </a:cubicBezTo>
                  <a:lnTo>
                    <a:pt x="41" y="44"/>
                  </a:lnTo>
                  <a:cubicBezTo>
                    <a:pt x="41" y="43"/>
                    <a:pt x="42" y="42"/>
                    <a:pt x="42" y="41"/>
                  </a:cubicBezTo>
                  <a:close/>
                  <a:moveTo>
                    <a:pt x="47" y="33"/>
                  </a:moveTo>
                  <a:cubicBezTo>
                    <a:pt x="45" y="33"/>
                    <a:pt x="43" y="32"/>
                    <a:pt x="40" y="31"/>
                  </a:cubicBezTo>
                  <a:cubicBezTo>
                    <a:pt x="38" y="30"/>
                    <a:pt x="37" y="30"/>
                    <a:pt x="36" y="30"/>
                  </a:cubicBezTo>
                  <a:cubicBezTo>
                    <a:pt x="36" y="30"/>
                    <a:pt x="35" y="30"/>
                    <a:pt x="34" y="30"/>
                  </a:cubicBezTo>
                  <a:cubicBezTo>
                    <a:pt x="34" y="30"/>
                    <a:pt x="33" y="31"/>
                    <a:pt x="33" y="31"/>
                  </a:cubicBezTo>
                  <a:cubicBezTo>
                    <a:pt x="32" y="32"/>
                    <a:pt x="32" y="33"/>
                    <a:pt x="32" y="35"/>
                  </a:cubicBezTo>
                  <a:cubicBezTo>
                    <a:pt x="33" y="36"/>
                    <a:pt x="34" y="37"/>
                    <a:pt x="35" y="37"/>
                  </a:cubicBezTo>
                  <a:cubicBezTo>
                    <a:pt x="36" y="38"/>
                    <a:pt x="38" y="39"/>
                    <a:pt x="39" y="39"/>
                  </a:cubicBezTo>
                  <a:cubicBezTo>
                    <a:pt x="41" y="39"/>
                    <a:pt x="42" y="38"/>
                    <a:pt x="43" y="38"/>
                  </a:cubicBezTo>
                  <a:cubicBezTo>
                    <a:pt x="44" y="37"/>
                    <a:pt x="45" y="36"/>
                    <a:pt x="46" y="34"/>
                  </a:cubicBezTo>
                  <a:lnTo>
                    <a:pt x="47" y="33"/>
                  </a:lnTo>
                  <a:close/>
                  <a:moveTo>
                    <a:pt x="54" y="52"/>
                  </a:moveTo>
                  <a:lnTo>
                    <a:pt x="67" y="31"/>
                  </a:lnTo>
                  <a:lnTo>
                    <a:pt x="70" y="32"/>
                  </a:lnTo>
                  <a:lnTo>
                    <a:pt x="68" y="35"/>
                  </a:lnTo>
                  <a:cubicBezTo>
                    <a:pt x="70" y="35"/>
                    <a:pt x="71" y="35"/>
                    <a:pt x="72" y="35"/>
                  </a:cubicBezTo>
                  <a:cubicBezTo>
                    <a:pt x="74" y="35"/>
                    <a:pt x="75" y="35"/>
                    <a:pt x="77" y="36"/>
                  </a:cubicBezTo>
                  <a:cubicBezTo>
                    <a:pt x="78" y="37"/>
                    <a:pt x="80" y="38"/>
                    <a:pt x="80" y="39"/>
                  </a:cubicBezTo>
                  <a:cubicBezTo>
                    <a:pt x="81" y="40"/>
                    <a:pt x="81" y="42"/>
                    <a:pt x="81" y="43"/>
                  </a:cubicBezTo>
                  <a:cubicBezTo>
                    <a:pt x="84" y="42"/>
                    <a:pt x="87" y="42"/>
                    <a:pt x="89" y="43"/>
                  </a:cubicBezTo>
                  <a:cubicBezTo>
                    <a:pt x="92" y="45"/>
                    <a:pt x="93" y="46"/>
                    <a:pt x="93" y="48"/>
                  </a:cubicBezTo>
                  <a:cubicBezTo>
                    <a:pt x="94" y="50"/>
                    <a:pt x="93" y="52"/>
                    <a:pt x="92" y="54"/>
                  </a:cubicBezTo>
                  <a:lnTo>
                    <a:pt x="83" y="69"/>
                  </a:lnTo>
                  <a:lnTo>
                    <a:pt x="80" y="67"/>
                  </a:lnTo>
                  <a:lnTo>
                    <a:pt x="88" y="54"/>
                  </a:lnTo>
                  <a:cubicBezTo>
                    <a:pt x="88" y="52"/>
                    <a:pt x="89" y="51"/>
                    <a:pt x="89" y="50"/>
                  </a:cubicBezTo>
                  <a:cubicBezTo>
                    <a:pt x="89" y="49"/>
                    <a:pt x="89" y="49"/>
                    <a:pt x="89" y="48"/>
                  </a:cubicBezTo>
                  <a:cubicBezTo>
                    <a:pt x="88" y="47"/>
                    <a:pt x="88" y="47"/>
                    <a:pt x="87" y="46"/>
                  </a:cubicBezTo>
                  <a:cubicBezTo>
                    <a:pt x="85" y="45"/>
                    <a:pt x="84" y="45"/>
                    <a:pt x="82" y="45"/>
                  </a:cubicBezTo>
                  <a:cubicBezTo>
                    <a:pt x="81" y="46"/>
                    <a:pt x="79" y="47"/>
                    <a:pt x="78" y="49"/>
                  </a:cubicBezTo>
                  <a:lnTo>
                    <a:pt x="70" y="62"/>
                  </a:lnTo>
                  <a:lnTo>
                    <a:pt x="67" y="60"/>
                  </a:lnTo>
                  <a:lnTo>
                    <a:pt x="75" y="46"/>
                  </a:lnTo>
                  <a:cubicBezTo>
                    <a:pt x="76" y="44"/>
                    <a:pt x="76" y="43"/>
                    <a:pt x="76" y="41"/>
                  </a:cubicBezTo>
                  <a:cubicBezTo>
                    <a:pt x="76" y="40"/>
                    <a:pt x="76" y="39"/>
                    <a:pt x="74" y="39"/>
                  </a:cubicBezTo>
                  <a:cubicBezTo>
                    <a:pt x="73" y="38"/>
                    <a:pt x="72" y="38"/>
                    <a:pt x="71" y="38"/>
                  </a:cubicBezTo>
                  <a:cubicBezTo>
                    <a:pt x="70" y="38"/>
                    <a:pt x="69" y="38"/>
                    <a:pt x="68" y="39"/>
                  </a:cubicBezTo>
                  <a:cubicBezTo>
                    <a:pt x="67" y="40"/>
                    <a:pt x="65" y="41"/>
                    <a:pt x="64" y="43"/>
                  </a:cubicBezTo>
                  <a:lnTo>
                    <a:pt x="58" y="54"/>
                  </a:lnTo>
                  <a:lnTo>
                    <a:pt x="54" y="52"/>
                  </a:lnTo>
                  <a:close/>
                  <a:moveTo>
                    <a:pt x="95" y="76"/>
                  </a:moveTo>
                  <a:lnTo>
                    <a:pt x="108" y="55"/>
                  </a:lnTo>
                  <a:lnTo>
                    <a:pt x="111" y="57"/>
                  </a:lnTo>
                  <a:lnTo>
                    <a:pt x="110" y="60"/>
                  </a:lnTo>
                  <a:cubicBezTo>
                    <a:pt x="111" y="59"/>
                    <a:pt x="112" y="59"/>
                    <a:pt x="114" y="59"/>
                  </a:cubicBezTo>
                  <a:cubicBezTo>
                    <a:pt x="115" y="59"/>
                    <a:pt x="117" y="59"/>
                    <a:pt x="118" y="60"/>
                  </a:cubicBezTo>
                  <a:cubicBezTo>
                    <a:pt x="120" y="61"/>
                    <a:pt x="121" y="62"/>
                    <a:pt x="121" y="64"/>
                  </a:cubicBezTo>
                  <a:cubicBezTo>
                    <a:pt x="122" y="65"/>
                    <a:pt x="122" y="66"/>
                    <a:pt x="122" y="68"/>
                  </a:cubicBezTo>
                  <a:cubicBezTo>
                    <a:pt x="125" y="66"/>
                    <a:pt x="128" y="66"/>
                    <a:pt x="131" y="68"/>
                  </a:cubicBezTo>
                  <a:cubicBezTo>
                    <a:pt x="133" y="69"/>
                    <a:pt x="134" y="71"/>
                    <a:pt x="135" y="72"/>
                  </a:cubicBezTo>
                  <a:cubicBezTo>
                    <a:pt x="135" y="74"/>
                    <a:pt x="135" y="76"/>
                    <a:pt x="133" y="79"/>
                  </a:cubicBezTo>
                  <a:lnTo>
                    <a:pt x="124" y="94"/>
                  </a:lnTo>
                  <a:lnTo>
                    <a:pt x="121" y="91"/>
                  </a:lnTo>
                  <a:lnTo>
                    <a:pt x="129" y="78"/>
                  </a:lnTo>
                  <a:cubicBezTo>
                    <a:pt x="130" y="77"/>
                    <a:pt x="130" y="75"/>
                    <a:pt x="130" y="75"/>
                  </a:cubicBezTo>
                  <a:cubicBezTo>
                    <a:pt x="130" y="74"/>
                    <a:pt x="130" y="73"/>
                    <a:pt x="130" y="72"/>
                  </a:cubicBezTo>
                  <a:cubicBezTo>
                    <a:pt x="130" y="72"/>
                    <a:pt x="129" y="71"/>
                    <a:pt x="128" y="70"/>
                  </a:cubicBezTo>
                  <a:cubicBezTo>
                    <a:pt x="127" y="70"/>
                    <a:pt x="125" y="69"/>
                    <a:pt x="123" y="70"/>
                  </a:cubicBezTo>
                  <a:cubicBezTo>
                    <a:pt x="122" y="70"/>
                    <a:pt x="120" y="71"/>
                    <a:pt x="119" y="74"/>
                  </a:cubicBezTo>
                  <a:lnTo>
                    <a:pt x="112" y="86"/>
                  </a:lnTo>
                  <a:lnTo>
                    <a:pt x="108" y="84"/>
                  </a:lnTo>
                  <a:lnTo>
                    <a:pt x="116" y="70"/>
                  </a:lnTo>
                  <a:cubicBezTo>
                    <a:pt x="117" y="68"/>
                    <a:pt x="118" y="67"/>
                    <a:pt x="118" y="66"/>
                  </a:cubicBezTo>
                  <a:cubicBezTo>
                    <a:pt x="118" y="65"/>
                    <a:pt x="117" y="64"/>
                    <a:pt x="115" y="63"/>
                  </a:cubicBezTo>
                  <a:cubicBezTo>
                    <a:pt x="114" y="62"/>
                    <a:pt x="113" y="62"/>
                    <a:pt x="112" y="62"/>
                  </a:cubicBezTo>
                  <a:cubicBezTo>
                    <a:pt x="111" y="62"/>
                    <a:pt x="110" y="63"/>
                    <a:pt x="109" y="63"/>
                  </a:cubicBezTo>
                  <a:cubicBezTo>
                    <a:pt x="108" y="64"/>
                    <a:pt x="107" y="66"/>
                    <a:pt x="106" y="67"/>
                  </a:cubicBezTo>
                  <a:lnTo>
                    <a:pt x="99" y="79"/>
                  </a:lnTo>
                  <a:lnTo>
                    <a:pt x="95" y="76"/>
                  </a:lnTo>
                  <a:close/>
                  <a:moveTo>
                    <a:pt x="142" y="95"/>
                  </a:moveTo>
                  <a:lnTo>
                    <a:pt x="145" y="97"/>
                  </a:lnTo>
                  <a:cubicBezTo>
                    <a:pt x="143" y="99"/>
                    <a:pt x="141" y="100"/>
                    <a:pt x="139" y="100"/>
                  </a:cubicBezTo>
                  <a:cubicBezTo>
                    <a:pt x="137" y="101"/>
                    <a:pt x="134" y="100"/>
                    <a:pt x="132" y="99"/>
                  </a:cubicBezTo>
                  <a:cubicBezTo>
                    <a:pt x="129" y="97"/>
                    <a:pt x="127" y="94"/>
                    <a:pt x="126" y="91"/>
                  </a:cubicBezTo>
                  <a:cubicBezTo>
                    <a:pt x="125" y="88"/>
                    <a:pt x="126" y="85"/>
                    <a:pt x="128" y="82"/>
                  </a:cubicBezTo>
                  <a:cubicBezTo>
                    <a:pt x="130" y="78"/>
                    <a:pt x="133" y="76"/>
                    <a:pt x="136" y="75"/>
                  </a:cubicBezTo>
                  <a:cubicBezTo>
                    <a:pt x="139" y="74"/>
                    <a:pt x="142" y="74"/>
                    <a:pt x="145" y="76"/>
                  </a:cubicBezTo>
                  <a:cubicBezTo>
                    <a:pt x="148" y="78"/>
                    <a:pt x="149" y="80"/>
                    <a:pt x="150" y="83"/>
                  </a:cubicBezTo>
                  <a:cubicBezTo>
                    <a:pt x="151" y="86"/>
                    <a:pt x="150" y="89"/>
                    <a:pt x="148" y="93"/>
                  </a:cubicBezTo>
                  <a:cubicBezTo>
                    <a:pt x="148" y="93"/>
                    <a:pt x="148" y="94"/>
                    <a:pt x="147" y="94"/>
                  </a:cubicBezTo>
                  <a:lnTo>
                    <a:pt x="131" y="84"/>
                  </a:lnTo>
                  <a:cubicBezTo>
                    <a:pt x="130" y="87"/>
                    <a:pt x="130" y="89"/>
                    <a:pt x="130" y="91"/>
                  </a:cubicBezTo>
                  <a:cubicBezTo>
                    <a:pt x="131" y="93"/>
                    <a:pt x="132" y="95"/>
                    <a:pt x="133" y="96"/>
                  </a:cubicBezTo>
                  <a:cubicBezTo>
                    <a:pt x="135" y="96"/>
                    <a:pt x="136" y="97"/>
                    <a:pt x="137" y="97"/>
                  </a:cubicBezTo>
                  <a:cubicBezTo>
                    <a:pt x="139" y="96"/>
                    <a:pt x="140" y="96"/>
                    <a:pt x="142" y="95"/>
                  </a:cubicBezTo>
                  <a:close/>
                  <a:moveTo>
                    <a:pt x="133" y="82"/>
                  </a:moveTo>
                  <a:lnTo>
                    <a:pt x="145" y="89"/>
                  </a:lnTo>
                  <a:cubicBezTo>
                    <a:pt x="146" y="87"/>
                    <a:pt x="146" y="85"/>
                    <a:pt x="146" y="84"/>
                  </a:cubicBezTo>
                  <a:cubicBezTo>
                    <a:pt x="146" y="82"/>
                    <a:pt x="145" y="80"/>
                    <a:pt x="143" y="79"/>
                  </a:cubicBezTo>
                  <a:cubicBezTo>
                    <a:pt x="141" y="78"/>
                    <a:pt x="140" y="78"/>
                    <a:pt x="138" y="78"/>
                  </a:cubicBezTo>
                  <a:cubicBezTo>
                    <a:pt x="136" y="79"/>
                    <a:pt x="134" y="80"/>
                    <a:pt x="133" y="82"/>
                  </a:cubicBezTo>
                  <a:close/>
                  <a:moveTo>
                    <a:pt x="137" y="101"/>
                  </a:moveTo>
                  <a:lnTo>
                    <a:pt x="149" y="79"/>
                  </a:lnTo>
                  <a:lnTo>
                    <a:pt x="153" y="81"/>
                  </a:lnTo>
                  <a:lnTo>
                    <a:pt x="151" y="84"/>
                  </a:lnTo>
                  <a:cubicBezTo>
                    <a:pt x="154" y="83"/>
                    <a:pt x="157" y="83"/>
                    <a:pt x="160" y="85"/>
                  </a:cubicBezTo>
                  <a:cubicBezTo>
                    <a:pt x="161" y="86"/>
                    <a:pt x="162" y="87"/>
                    <a:pt x="163" y="88"/>
                  </a:cubicBezTo>
                  <a:cubicBezTo>
                    <a:pt x="164" y="89"/>
                    <a:pt x="164" y="90"/>
                    <a:pt x="164" y="91"/>
                  </a:cubicBezTo>
                  <a:cubicBezTo>
                    <a:pt x="164" y="92"/>
                    <a:pt x="164" y="93"/>
                    <a:pt x="164" y="94"/>
                  </a:cubicBezTo>
                  <a:cubicBezTo>
                    <a:pt x="164" y="95"/>
                    <a:pt x="163" y="96"/>
                    <a:pt x="162" y="98"/>
                  </a:cubicBezTo>
                  <a:lnTo>
                    <a:pt x="154" y="111"/>
                  </a:lnTo>
                  <a:lnTo>
                    <a:pt x="150" y="109"/>
                  </a:lnTo>
                  <a:lnTo>
                    <a:pt x="158" y="96"/>
                  </a:lnTo>
                  <a:cubicBezTo>
                    <a:pt x="159" y="95"/>
                    <a:pt x="160" y="93"/>
                    <a:pt x="160" y="92"/>
                  </a:cubicBezTo>
                  <a:cubicBezTo>
                    <a:pt x="160" y="92"/>
                    <a:pt x="160" y="91"/>
                    <a:pt x="159" y="90"/>
                  </a:cubicBezTo>
                  <a:cubicBezTo>
                    <a:pt x="159" y="89"/>
                    <a:pt x="158" y="88"/>
                    <a:pt x="157" y="88"/>
                  </a:cubicBezTo>
                  <a:cubicBezTo>
                    <a:pt x="156" y="87"/>
                    <a:pt x="154" y="86"/>
                    <a:pt x="152" y="87"/>
                  </a:cubicBezTo>
                  <a:cubicBezTo>
                    <a:pt x="151" y="87"/>
                    <a:pt x="149" y="89"/>
                    <a:pt x="147" y="91"/>
                  </a:cubicBezTo>
                  <a:lnTo>
                    <a:pt x="140" y="103"/>
                  </a:lnTo>
                  <a:lnTo>
                    <a:pt x="137" y="101"/>
                  </a:lnTo>
                  <a:close/>
                  <a:moveTo>
                    <a:pt x="150" y="109"/>
                  </a:moveTo>
                  <a:lnTo>
                    <a:pt x="168" y="79"/>
                  </a:lnTo>
                  <a:lnTo>
                    <a:pt x="172" y="82"/>
                  </a:lnTo>
                  <a:lnTo>
                    <a:pt x="154" y="111"/>
                  </a:lnTo>
                  <a:lnTo>
                    <a:pt x="150" y="109"/>
                  </a:lnTo>
                  <a:close/>
                  <a:moveTo>
                    <a:pt x="179" y="92"/>
                  </a:moveTo>
                  <a:lnTo>
                    <a:pt x="182" y="88"/>
                  </a:lnTo>
                  <a:lnTo>
                    <a:pt x="185" y="90"/>
                  </a:lnTo>
                  <a:lnTo>
                    <a:pt x="183" y="94"/>
                  </a:lnTo>
                  <a:lnTo>
                    <a:pt x="179" y="92"/>
                  </a:lnTo>
                  <a:close/>
                  <a:moveTo>
                    <a:pt x="164" y="117"/>
                  </a:moveTo>
                  <a:lnTo>
                    <a:pt x="177" y="96"/>
                  </a:lnTo>
                  <a:lnTo>
                    <a:pt x="181" y="98"/>
                  </a:lnTo>
                  <a:lnTo>
                    <a:pt x="168" y="119"/>
                  </a:lnTo>
                  <a:lnTo>
                    <a:pt x="164" y="117"/>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180" name="Freeform 100"/>
            <p:cNvSpPr>
              <a:spLocks noEditPoints="1"/>
            </p:cNvSpPr>
            <p:nvPr/>
          </p:nvSpPr>
          <p:spPr bwMode="auto">
            <a:xfrm>
              <a:off x="1883" y="2007"/>
              <a:ext cx="114" cy="69"/>
            </a:xfrm>
            <a:custGeom>
              <a:avLst/>
              <a:gdLst/>
              <a:ahLst/>
              <a:cxnLst>
                <a:cxn ang="0">
                  <a:pos x="5" y="26"/>
                </a:cxn>
                <a:cxn ang="0">
                  <a:pos x="16" y="29"/>
                </a:cxn>
                <a:cxn ang="0">
                  <a:pos x="7" y="16"/>
                </a:cxn>
                <a:cxn ang="0">
                  <a:pos x="19" y="0"/>
                </a:cxn>
                <a:cxn ang="0">
                  <a:pos x="30" y="6"/>
                </a:cxn>
                <a:cxn ang="0">
                  <a:pos x="18" y="33"/>
                </a:cxn>
                <a:cxn ang="0">
                  <a:pos x="1" y="27"/>
                </a:cxn>
                <a:cxn ang="0">
                  <a:pos x="11" y="16"/>
                </a:cxn>
                <a:cxn ang="0">
                  <a:pos x="24" y="16"/>
                </a:cxn>
                <a:cxn ang="0">
                  <a:pos x="18" y="4"/>
                </a:cxn>
                <a:cxn ang="0">
                  <a:pos x="44" y="14"/>
                </a:cxn>
                <a:cxn ang="0">
                  <a:pos x="54" y="19"/>
                </a:cxn>
                <a:cxn ang="0">
                  <a:pos x="58" y="28"/>
                </a:cxn>
                <a:cxn ang="0">
                  <a:pos x="45" y="43"/>
                </a:cxn>
                <a:cxn ang="0">
                  <a:pos x="54" y="24"/>
                </a:cxn>
                <a:cxn ang="0">
                  <a:pos x="42" y="25"/>
                </a:cxn>
                <a:cxn ang="0">
                  <a:pos x="74" y="26"/>
                </a:cxn>
                <a:cxn ang="0">
                  <a:pos x="77" y="28"/>
                </a:cxn>
                <a:cxn ang="0">
                  <a:pos x="71" y="30"/>
                </a:cxn>
                <a:cxn ang="0">
                  <a:pos x="59" y="51"/>
                </a:cxn>
                <a:cxn ang="0">
                  <a:pos x="88" y="40"/>
                </a:cxn>
                <a:cxn ang="0">
                  <a:pos x="99" y="46"/>
                </a:cxn>
                <a:cxn ang="0">
                  <a:pos x="98" y="57"/>
                </a:cxn>
                <a:cxn ang="0">
                  <a:pos x="94" y="55"/>
                </a:cxn>
                <a:cxn ang="0">
                  <a:pos x="93" y="46"/>
                </a:cxn>
                <a:cxn ang="0">
                  <a:pos x="76" y="62"/>
                </a:cxn>
                <a:cxn ang="0">
                  <a:pos x="101" y="80"/>
                </a:cxn>
                <a:cxn ang="0">
                  <a:pos x="109" y="87"/>
                </a:cxn>
                <a:cxn ang="0">
                  <a:pos x="108" y="80"/>
                </a:cxn>
                <a:cxn ang="0">
                  <a:pos x="109" y="59"/>
                </a:cxn>
                <a:cxn ang="0">
                  <a:pos x="125" y="65"/>
                </a:cxn>
                <a:cxn ang="0">
                  <a:pos x="119" y="83"/>
                </a:cxn>
                <a:cxn ang="0">
                  <a:pos x="103" y="89"/>
                </a:cxn>
                <a:cxn ang="0">
                  <a:pos x="109" y="66"/>
                </a:cxn>
                <a:cxn ang="0">
                  <a:pos x="115" y="78"/>
                </a:cxn>
                <a:cxn ang="0">
                  <a:pos x="119" y="62"/>
                </a:cxn>
                <a:cxn ang="0">
                  <a:pos x="157" y="106"/>
                </a:cxn>
                <a:cxn ang="0">
                  <a:pos x="143" y="99"/>
                </a:cxn>
                <a:cxn ang="0">
                  <a:pos x="149" y="90"/>
                </a:cxn>
                <a:cxn ang="0">
                  <a:pos x="163" y="95"/>
                </a:cxn>
                <a:cxn ang="0">
                  <a:pos x="161" y="86"/>
                </a:cxn>
                <a:cxn ang="0">
                  <a:pos x="150" y="85"/>
                </a:cxn>
                <a:cxn ang="0">
                  <a:pos x="163" y="84"/>
                </a:cxn>
                <a:cxn ang="0">
                  <a:pos x="169" y="93"/>
                </a:cxn>
                <a:cxn ang="0">
                  <a:pos x="160" y="108"/>
                </a:cxn>
                <a:cxn ang="0">
                  <a:pos x="157" y="106"/>
                </a:cxn>
                <a:cxn ang="0">
                  <a:pos x="151" y="94"/>
                </a:cxn>
                <a:cxn ang="0">
                  <a:pos x="147" y="99"/>
                </a:cxn>
                <a:cxn ang="0">
                  <a:pos x="158" y="102"/>
                </a:cxn>
                <a:cxn ang="0">
                  <a:pos x="170" y="117"/>
                </a:cxn>
                <a:cxn ang="0">
                  <a:pos x="179" y="94"/>
                </a:cxn>
                <a:cxn ang="0">
                  <a:pos x="186" y="90"/>
                </a:cxn>
                <a:cxn ang="0">
                  <a:pos x="197" y="93"/>
                </a:cxn>
                <a:cxn ang="0">
                  <a:pos x="189" y="94"/>
                </a:cxn>
                <a:cxn ang="0">
                  <a:pos x="190" y="100"/>
                </a:cxn>
                <a:cxn ang="0">
                  <a:pos x="173" y="119"/>
                </a:cxn>
              </a:cxnLst>
              <a:rect l="0" t="0" r="r" b="b"/>
              <a:pathLst>
                <a:path w="197" h="119">
                  <a:moveTo>
                    <a:pt x="2" y="20"/>
                  </a:moveTo>
                  <a:lnTo>
                    <a:pt x="5" y="23"/>
                  </a:lnTo>
                  <a:cubicBezTo>
                    <a:pt x="5" y="24"/>
                    <a:pt x="5" y="25"/>
                    <a:pt x="5" y="26"/>
                  </a:cubicBezTo>
                  <a:cubicBezTo>
                    <a:pt x="5" y="27"/>
                    <a:pt x="6" y="28"/>
                    <a:pt x="8" y="29"/>
                  </a:cubicBezTo>
                  <a:cubicBezTo>
                    <a:pt x="10" y="30"/>
                    <a:pt x="11" y="30"/>
                    <a:pt x="12" y="30"/>
                  </a:cubicBezTo>
                  <a:cubicBezTo>
                    <a:pt x="14" y="30"/>
                    <a:pt x="15" y="30"/>
                    <a:pt x="16" y="29"/>
                  </a:cubicBezTo>
                  <a:cubicBezTo>
                    <a:pt x="17" y="28"/>
                    <a:pt x="18" y="26"/>
                    <a:pt x="19" y="24"/>
                  </a:cubicBezTo>
                  <a:cubicBezTo>
                    <a:pt x="16" y="25"/>
                    <a:pt x="14" y="25"/>
                    <a:pt x="11" y="23"/>
                  </a:cubicBezTo>
                  <a:cubicBezTo>
                    <a:pt x="9" y="22"/>
                    <a:pt x="7" y="19"/>
                    <a:pt x="7" y="16"/>
                  </a:cubicBezTo>
                  <a:cubicBezTo>
                    <a:pt x="6" y="13"/>
                    <a:pt x="7" y="10"/>
                    <a:pt x="9" y="7"/>
                  </a:cubicBezTo>
                  <a:cubicBezTo>
                    <a:pt x="10" y="5"/>
                    <a:pt x="11" y="3"/>
                    <a:pt x="13" y="2"/>
                  </a:cubicBezTo>
                  <a:cubicBezTo>
                    <a:pt x="15" y="1"/>
                    <a:pt x="17" y="0"/>
                    <a:pt x="19" y="0"/>
                  </a:cubicBezTo>
                  <a:cubicBezTo>
                    <a:pt x="21" y="0"/>
                    <a:pt x="23" y="0"/>
                    <a:pt x="24" y="1"/>
                  </a:cubicBezTo>
                  <a:cubicBezTo>
                    <a:pt x="27" y="3"/>
                    <a:pt x="28" y="5"/>
                    <a:pt x="29" y="8"/>
                  </a:cubicBezTo>
                  <a:lnTo>
                    <a:pt x="30" y="6"/>
                  </a:lnTo>
                  <a:lnTo>
                    <a:pt x="34" y="8"/>
                  </a:lnTo>
                  <a:lnTo>
                    <a:pt x="23" y="26"/>
                  </a:lnTo>
                  <a:cubicBezTo>
                    <a:pt x="21" y="29"/>
                    <a:pt x="19" y="32"/>
                    <a:pt x="18" y="33"/>
                  </a:cubicBezTo>
                  <a:cubicBezTo>
                    <a:pt x="16" y="34"/>
                    <a:pt x="14" y="34"/>
                    <a:pt x="12" y="34"/>
                  </a:cubicBezTo>
                  <a:cubicBezTo>
                    <a:pt x="10" y="34"/>
                    <a:pt x="8" y="33"/>
                    <a:pt x="6" y="32"/>
                  </a:cubicBezTo>
                  <a:cubicBezTo>
                    <a:pt x="4" y="30"/>
                    <a:pt x="2" y="29"/>
                    <a:pt x="1" y="27"/>
                  </a:cubicBezTo>
                  <a:cubicBezTo>
                    <a:pt x="0" y="24"/>
                    <a:pt x="0" y="22"/>
                    <a:pt x="2" y="20"/>
                  </a:cubicBezTo>
                  <a:close/>
                  <a:moveTo>
                    <a:pt x="12" y="9"/>
                  </a:moveTo>
                  <a:cubicBezTo>
                    <a:pt x="11" y="12"/>
                    <a:pt x="10" y="14"/>
                    <a:pt x="11" y="16"/>
                  </a:cubicBezTo>
                  <a:cubicBezTo>
                    <a:pt x="11" y="18"/>
                    <a:pt x="12" y="20"/>
                    <a:pt x="14" y="21"/>
                  </a:cubicBezTo>
                  <a:cubicBezTo>
                    <a:pt x="15" y="22"/>
                    <a:pt x="17" y="22"/>
                    <a:pt x="19" y="21"/>
                  </a:cubicBezTo>
                  <a:cubicBezTo>
                    <a:pt x="21" y="20"/>
                    <a:pt x="23" y="19"/>
                    <a:pt x="24" y="16"/>
                  </a:cubicBezTo>
                  <a:cubicBezTo>
                    <a:pt x="26" y="13"/>
                    <a:pt x="26" y="11"/>
                    <a:pt x="26" y="9"/>
                  </a:cubicBezTo>
                  <a:cubicBezTo>
                    <a:pt x="26" y="7"/>
                    <a:pt x="25" y="6"/>
                    <a:pt x="23" y="5"/>
                  </a:cubicBezTo>
                  <a:cubicBezTo>
                    <a:pt x="21" y="4"/>
                    <a:pt x="20" y="3"/>
                    <a:pt x="18" y="4"/>
                  </a:cubicBezTo>
                  <a:cubicBezTo>
                    <a:pt x="16" y="5"/>
                    <a:pt x="14" y="6"/>
                    <a:pt x="12" y="9"/>
                  </a:cubicBezTo>
                  <a:close/>
                  <a:moveTo>
                    <a:pt x="31" y="35"/>
                  </a:moveTo>
                  <a:lnTo>
                    <a:pt x="44" y="14"/>
                  </a:lnTo>
                  <a:lnTo>
                    <a:pt x="47" y="15"/>
                  </a:lnTo>
                  <a:lnTo>
                    <a:pt x="45" y="19"/>
                  </a:lnTo>
                  <a:cubicBezTo>
                    <a:pt x="48" y="17"/>
                    <a:pt x="51" y="17"/>
                    <a:pt x="54" y="19"/>
                  </a:cubicBezTo>
                  <a:cubicBezTo>
                    <a:pt x="55" y="20"/>
                    <a:pt x="57" y="21"/>
                    <a:pt x="57" y="22"/>
                  </a:cubicBezTo>
                  <a:cubicBezTo>
                    <a:pt x="58" y="23"/>
                    <a:pt x="59" y="24"/>
                    <a:pt x="59" y="25"/>
                  </a:cubicBezTo>
                  <a:cubicBezTo>
                    <a:pt x="59" y="26"/>
                    <a:pt x="59" y="27"/>
                    <a:pt x="58" y="28"/>
                  </a:cubicBezTo>
                  <a:cubicBezTo>
                    <a:pt x="58" y="29"/>
                    <a:pt x="57" y="30"/>
                    <a:pt x="56" y="32"/>
                  </a:cubicBezTo>
                  <a:lnTo>
                    <a:pt x="49" y="45"/>
                  </a:lnTo>
                  <a:lnTo>
                    <a:pt x="45" y="43"/>
                  </a:lnTo>
                  <a:lnTo>
                    <a:pt x="53" y="30"/>
                  </a:lnTo>
                  <a:cubicBezTo>
                    <a:pt x="53" y="29"/>
                    <a:pt x="54" y="27"/>
                    <a:pt x="54" y="27"/>
                  </a:cubicBezTo>
                  <a:cubicBezTo>
                    <a:pt x="54" y="26"/>
                    <a:pt x="54" y="25"/>
                    <a:pt x="54" y="24"/>
                  </a:cubicBezTo>
                  <a:cubicBezTo>
                    <a:pt x="53" y="23"/>
                    <a:pt x="53" y="22"/>
                    <a:pt x="52" y="22"/>
                  </a:cubicBezTo>
                  <a:cubicBezTo>
                    <a:pt x="50" y="21"/>
                    <a:pt x="48" y="21"/>
                    <a:pt x="47" y="21"/>
                  </a:cubicBezTo>
                  <a:cubicBezTo>
                    <a:pt x="45" y="21"/>
                    <a:pt x="43" y="23"/>
                    <a:pt x="42" y="25"/>
                  </a:cubicBezTo>
                  <a:lnTo>
                    <a:pt x="35" y="37"/>
                  </a:lnTo>
                  <a:lnTo>
                    <a:pt x="31" y="35"/>
                  </a:lnTo>
                  <a:close/>
                  <a:moveTo>
                    <a:pt x="74" y="26"/>
                  </a:moveTo>
                  <a:lnTo>
                    <a:pt x="76" y="22"/>
                  </a:lnTo>
                  <a:lnTo>
                    <a:pt x="80" y="24"/>
                  </a:lnTo>
                  <a:lnTo>
                    <a:pt x="77" y="28"/>
                  </a:lnTo>
                  <a:lnTo>
                    <a:pt x="74" y="26"/>
                  </a:lnTo>
                  <a:close/>
                  <a:moveTo>
                    <a:pt x="59" y="51"/>
                  </a:moveTo>
                  <a:lnTo>
                    <a:pt x="71" y="30"/>
                  </a:lnTo>
                  <a:lnTo>
                    <a:pt x="75" y="32"/>
                  </a:lnTo>
                  <a:lnTo>
                    <a:pt x="62" y="53"/>
                  </a:lnTo>
                  <a:lnTo>
                    <a:pt x="59" y="51"/>
                  </a:lnTo>
                  <a:close/>
                  <a:moveTo>
                    <a:pt x="72" y="59"/>
                  </a:moveTo>
                  <a:lnTo>
                    <a:pt x="85" y="38"/>
                  </a:lnTo>
                  <a:lnTo>
                    <a:pt x="88" y="40"/>
                  </a:lnTo>
                  <a:lnTo>
                    <a:pt x="87" y="43"/>
                  </a:lnTo>
                  <a:cubicBezTo>
                    <a:pt x="90" y="42"/>
                    <a:pt x="93" y="42"/>
                    <a:pt x="95" y="43"/>
                  </a:cubicBezTo>
                  <a:cubicBezTo>
                    <a:pt x="97" y="44"/>
                    <a:pt x="98" y="45"/>
                    <a:pt x="99" y="46"/>
                  </a:cubicBezTo>
                  <a:cubicBezTo>
                    <a:pt x="99" y="47"/>
                    <a:pt x="100" y="48"/>
                    <a:pt x="100" y="50"/>
                  </a:cubicBezTo>
                  <a:cubicBezTo>
                    <a:pt x="100" y="51"/>
                    <a:pt x="100" y="52"/>
                    <a:pt x="100" y="53"/>
                  </a:cubicBezTo>
                  <a:cubicBezTo>
                    <a:pt x="99" y="54"/>
                    <a:pt x="99" y="55"/>
                    <a:pt x="98" y="57"/>
                  </a:cubicBezTo>
                  <a:lnTo>
                    <a:pt x="90" y="70"/>
                  </a:lnTo>
                  <a:lnTo>
                    <a:pt x="86" y="68"/>
                  </a:lnTo>
                  <a:lnTo>
                    <a:pt x="94" y="55"/>
                  </a:lnTo>
                  <a:cubicBezTo>
                    <a:pt x="95" y="53"/>
                    <a:pt x="95" y="52"/>
                    <a:pt x="95" y="51"/>
                  </a:cubicBezTo>
                  <a:cubicBezTo>
                    <a:pt x="96" y="50"/>
                    <a:pt x="95" y="49"/>
                    <a:pt x="95" y="48"/>
                  </a:cubicBezTo>
                  <a:cubicBezTo>
                    <a:pt x="95" y="47"/>
                    <a:pt x="94" y="47"/>
                    <a:pt x="93" y="46"/>
                  </a:cubicBezTo>
                  <a:cubicBezTo>
                    <a:pt x="91" y="45"/>
                    <a:pt x="90" y="45"/>
                    <a:pt x="88" y="45"/>
                  </a:cubicBezTo>
                  <a:cubicBezTo>
                    <a:pt x="86" y="46"/>
                    <a:pt x="85" y="47"/>
                    <a:pt x="83" y="50"/>
                  </a:cubicBezTo>
                  <a:lnTo>
                    <a:pt x="76" y="62"/>
                  </a:lnTo>
                  <a:lnTo>
                    <a:pt x="72" y="59"/>
                  </a:lnTo>
                  <a:close/>
                  <a:moveTo>
                    <a:pt x="98" y="77"/>
                  </a:moveTo>
                  <a:lnTo>
                    <a:pt x="101" y="80"/>
                  </a:lnTo>
                  <a:cubicBezTo>
                    <a:pt x="101" y="81"/>
                    <a:pt x="101" y="82"/>
                    <a:pt x="101" y="83"/>
                  </a:cubicBezTo>
                  <a:cubicBezTo>
                    <a:pt x="102" y="84"/>
                    <a:pt x="103" y="85"/>
                    <a:pt x="104" y="86"/>
                  </a:cubicBezTo>
                  <a:cubicBezTo>
                    <a:pt x="106" y="87"/>
                    <a:pt x="108" y="87"/>
                    <a:pt x="109" y="87"/>
                  </a:cubicBezTo>
                  <a:cubicBezTo>
                    <a:pt x="110" y="87"/>
                    <a:pt x="111" y="87"/>
                    <a:pt x="112" y="86"/>
                  </a:cubicBezTo>
                  <a:cubicBezTo>
                    <a:pt x="113" y="85"/>
                    <a:pt x="114" y="83"/>
                    <a:pt x="115" y="81"/>
                  </a:cubicBezTo>
                  <a:cubicBezTo>
                    <a:pt x="113" y="82"/>
                    <a:pt x="110" y="82"/>
                    <a:pt x="108" y="80"/>
                  </a:cubicBezTo>
                  <a:cubicBezTo>
                    <a:pt x="105" y="79"/>
                    <a:pt x="103" y="76"/>
                    <a:pt x="103" y="73"/>
                  </a:cubicBezTo>
                  <a:cubicBezTo>
                    <a:pt x="103" y="70"/>
                    <a:pt x="103" y="67"/>
                    <a:pt x="105" y="64"/>
                  </a:cubicBezTo>
                  <a:cubicBezTo>
                    <a:pt x="106" y="62"/>
                    <a:pt x="108" y="60"/>
                    <a:pt x="109" y="59"/>
                  </a:cubicBezTo>
                  <a:cubicBezTo>
                    <a:pt x="111" y="58"/>
                    <a:pt x="113" y="57"/>
                    <a:pt x="115" y="57"/>
                  </a:cubicBezTo>
                  <a:cubicBezTo>
                    <a:pt x="117" y="57"/>
                    <a:pt x="119" y="57"/>
                    <a:pt x="121" y="59"/>
                  </a:cubicBezTo>
                  <a:cubicBezTo>
                    <a:pt x="123" y="60"/>
                    <a:pt x="125" y="62"/>
                    <a:pt x="125" y="65"/>
                  </a:cubicBezTo>
                  <a:lnTo>
                    <a:pt x="127" y="63"/>
                  </a:lnTo>
                  <a:lnTo>
                    <a:pt x="130" y="65"/>
                  </a:lnTo>
                  <a:lnTo>
                    <a:pt x="119" y="83"/>
                  </a:lnTo>
                  <a:cubicBezTo>
                    <a:pt x="117" y="87"/>
                    <a:pt x="115" y="89"/>
                    <a:pt x="114" y="90"/>
                  </a:cubicBezTo>
                  <a:cubicBezTo>
                    <a:pt x="112" y="91"/>
                    <a:pt x="111" y="91"/>
                    <a:pt x="109" y="91"/>
                  </a:cubicBezTo>
                  <a:cubicBezTo>
                    <a:pt x="107" y="91"/>
                    <a:pt x="105" y="90"/>
                    <a:pt x="103" y="89"/>
                  </a:cubicBezTo>
                  <a:cubicBezTo>
                    <a:pt x="100" y="88"/>
                    <a:pt x="98" y="86"/>
                    <a:pt x="97" y="84"/>
                  </a:cubicBezTo>
                  <a:cubicBezTo>
                    <a:pt x="97" y="82"/>
                    <a:pt x="97" y="79"/>
                    <a:pt x="98" y="77"/>
                  </a:cubicBezTo>
                  <a:close/>
                  <a:moveTo>
                    <a:pt x="109" y="66"/>
                  </a:moveTo>
                  <a:cubicBezTo>
                    <a:pt x="107" y="69"/>
                    <a:pt x="107" y="71"/>
                    <a:pt x="107" y="73"/>
                  </a:cubicBezTo>
                  <a:cubicBezTo>
                    <a:pt x="107" y="75"/>
                    <a:pt x="108" y="77"/>
                    <a:pt x="110" y="78"/>
                  </a:cubicBezTo>
                  <a:cubicBezTo>
                    <a:pt x="112" y="79"/>
                    <a:pt x="113" y="79"/>
                    <a:pt x="115" y="78"/>
                  </a:cubicBezTo>
                  <a:cubicBezTo>
                    <a:pt x="117" y="78"/>
                    <a:pt x="119" y="76"/>
                    <a:pt x="121" y="73"/>
                  </a:cubicBezTo>
                  <a:cubicBezTo>
                    <a:pt x="122" y="70"/>
                    <a:pt x="123" y="68"/>
                    <a:pt x="122" y="66"/>
                  </a:cubicBezTo>
                  <a:cubicBezTo>
                    <a:pt x="122" y="64"/>
                    <a:pt x="121" y="63"/>
                    <a:pt x="119" y="62"/>
                  </a:cubicBezTo>
                  <a:cubicBezTo>
                    <a:pt x="118" y="61"/>
                    <a:pt x="116" y="61"/>
                    <a:pt x="114" y="61"/>
                  </a:cubicBezTo>
                  <a:cubicBezTo>
                    <a:pt x="112" y="62"/>
                    <a:pt x="110" y="63"/>
                    <a:pt x="109" y="66"/>
                  </a:cubicBezTo>
                  <a:close/>
                  <a:moveTo>
                    <a:pt x="157" y="106"/>
                  </a:moveTo>
                  <a:cubicBezTo>
                    <a:pt x="155" y="106"/>
                    <a:pt x="153" y="106"/>
                    <a:pt x="151" y="106"/>
                  </a:cubicBezTo>
                  <a:cubicBezTo>
                    <a:pt x="150" y="106"/>
                    <a:pt x="148" y="105"/>
                    <a:pt x="147" y="104"/>
                  </a:cubicBezTo>
                  <a:cubicBezTo>
                    <a:pt x="145" y="103"/>
                    <a:pt x="143" y="101"/>
                    <a:pt x="143" y="99"/>
                  </a:cubicBezTo>
                  <a:cubicBezTo>
                    <a:pt x="142" y="97"/>
                    <a:pt x="142" y="96"/>
                    <a:pt x="143" y="94"/>
                  </a:cubicBezTo>
                  <a:cubicBezTo>
                    <a:pt x="144" y="93"/>
                    <a:pt x="145" y="92"/>
                    <a:pt x="146" y="91"/>
                  </a:cubicBezTo>
                  <a:cubicBezTo>
                    <a:pt x="147" y="91"/>
                    <a:pt x="148" y="90"/>
                    <a:pt x="149" y="90"/>
                  </a:cubicBezTo>
                  <a:cubicBezTo>
                    <a:pt x="150" y="90"/>
                    <a:pt x="151" y="90"/>
                    <a:pt x="152" y="91"/>
                  </a:cubicBezTo>
                  <a:cubicBezTo>
                    <a:pt x="153" y="91"/>
                    <a:pt x="154" y="91"/>
                    <a:pt x="156" y="92"/>
                  </a:cubicBezTo>
                  <a:cubicBezTo>
                    <a:pt x="159" y="94"/>
                    <a:pt x="161" y="94"/>
                    <a:pt x="163" y="95"/>
                  </a:cubicBezTo>
                  <a:cubicBezTo>
                    <a:pt x="163" y="94"/>
                    <a:pt x="163" y="94"/>
                    <a:pt x="164" y="94"/>
                  </a:cubicBezTo>
                  <a:cubicBezTo>
                    <a:pt x="164" y="92"/>
                    <a:pt x="165" y="91"/>
                    <a:pt x="164" y="90"/>
                  </a:cubicBezTo>
                  <a:cubicBezTo>
                    <a:pt x="164" y="89"/>
                    <a:pt x="163" y="87"/>
                    <a:pt x="161" y="86"/>
                  </a:cubicBezTo>
                  <a:cubicBezTo>
                    <a:pt x="159" y="85"/>
                    <a:pt x="158" y="85"/>
                    <a:pt x="157" y="85"/>
                  </a:cubicBezTo>
                  <a:cubicBezTo>
                    <a:pt x="155" y="85"/>
                    <a:pt x="154" y="86"/>
                    <a:pt x="153" y="87"/>
                  </a:cubicBezTo>
                  <a:lnTo>
                    <a:pt x="150" y="85"/>
                  </a:lnTo>
                  <a:cubicBezTo>
                    <a:pt x="151" y="83"/>
                    <a:pt x="152" y="82"/>
                    <a:pt x="153" y="82"/>
                  </a:cubicBezTo>
                  <a:cubicBezTo>
                    <a:pt x="155" y="81"/>
                    <a:pt x="156" y="81"/>
                    <a:pt x="158" y="82"/>
                  </a:cubicBezTo>
                  <a:cubicBezTo>
                    <a:pt x="160" y="82"/>
                    <a:pt x="161" y="83"/>
                    <a:pt x="163" y="84"/>
                  </a:cubicBezTo>
                  <a:cubicBezTo>
                    <a:pt x="165" y="85"/>
                    <a:pt x="166" y="86"/>
                    <a:pt x="167" y="87"/>
                  </a:cubicBezTo>
                  <a:cubicBezTo>
                    <a:pt x="168" y="88"/>
                    <a:pt x="169" y="89"/>
                    <a:pt x="169" y="90"/>
                  </a:cubicBezTo>
                  <a:cubicBezTo>
                    <a:pt x="169" y="91"/>
                    <a:pt x="169" y="92"/>
                    <a:pt x="169" y="93"/>
                  </a:cubicBezTo>
                  <a:cubicBezTo>
                    <a:pt x="168" y="94"/>
                    <a:pt x="168" y="95"/>
                    <a:pt x="167" y="97"/>
                  </a:cubicBezTo>
                  <a:lnTo>
                    <a:pt x="164" y="101"/>
                  </a:lnTo>
                  <a:cubicBezTo>
                    <a:pt x="162" y="105"/>
                    <a:pt x="161" y="107"/>
                    <a:pt x="160" y="108"/>
                  </a:cubicBezTo>
                  <a:cubicBezTo>
                    <a:pt x="160" y="109"/>
                    <a:pt x="160" y="110"/>
                    <a:pt x="160" y="111"/>
                  </a:cubicBezTo>
                  <a:lnTo>
                    <a:pt x="156" y="109"/>
                  </a:lnTo>
                  <a:cubicBezTo>
                    <a:pt x="156" y="108"/>
                    <a:pt x="156" y="107"/>
                    <a:pt x="157" y="106"/>
                  </a:cubicBezTo>
                  <a:close/>
                  <a:moveTo>
                    <a:pt x="161" y="98"/>
                  </a:moveTo>
                  <a:cubicBezTo>
                    <a:pt x="160" y="97"/>
                    <a:pt x="157" y="97"/>
                    <a:pt x="155" y="95"/>
                  </a:cubicBezTo>
                  <a:cubicBezTo>
                    <a:pt x="153" y="95"/>
                    <a:pt x="152" y="94"/>
                    <a:pt x="151" y="94"/>
                  </a:cubicBezTo>
                  <a:cubicBezTo>
                    <a:pt x="150" y="94"/>
                    <a:pt x="149" y="94"/>
                    <a:pt x="149" y="95"/>
                  </a:cubicBezTo>
                  <a:cubicBezTo>
                    <a:pt x="148" y="95"/>
                    <a:pt x="148" y="95"/>
                    <a:pt x="147" y="96"/>
                  </a:cubicBezTo>
                  <a:cubicBezTo>
                    <a:pt x="147" y="97"/>
                    <a:pt x="147" y="98"/>
                    <a:pt x="147" y="99"/>
                  </a:cubicBezTo>
                  <a:cubicBezTo>
                    <a:pt x="147" y="100"/>
                    <a:pt x="148" y="101"/>
                    <a:pt x="150" y="102"/>
                  </a:cubicBezTo>
                  <a:cubicBezTo>
                    <a:pt x="151" y="103"/>
                    <a:pt x="152" y="103"/>
                    <a:pt x="154" y="103"/>
                  </a:cubicBezTo>
                  <a:cubicBezTo>
                    <a:pt x="155" y="103"/>
                    <a:pt x="157" y="103"/>
                    <a:pt x="158" y="102"/>
                  </a:cubicBezTo>
                  <a:cubicBezTo>
                    <a:pt x="159" y="102"/>
                    <a:pt x="160" y="100"/>
                    <a:pt x="161" y="99"/>
                  </a:cubicBezTo>
                  <a:lnTo>
                    <a:pt x="161" y="98"/>
                  </a:lnTo>
                  <a:close/>
                  <a:moveTo>
                    <a:pt x="170" y="117"/>
                  </a:moveTo>
                  <a:lnTo>
                    <a:pt x="181" y="98"/>
                  </a:lnTo>
                  <a:lnTo>
                    <a:pt x="177" y="97"/>
                  </a:lnTo>
                  <a:lnTo>
                    <a:pt x="179" y="94"/>
                  </a:lnTo>
                  <a:lnTo>
                    <a:pt x="182" y="96"/>
                  </a:lnTo>
                  <a:lnTo>
                    <a:pt x="184" y="93"/>
                  </a:lnTo>
                  <a:cubicBezTo>
                    <a:pt x="185" y="92"/>
                    <a:pt x="185" y="91"/>
                    <a:pt x="186" y="90"/>
                  </a:cubicBezTo>
                  <a:cubicBezTo>
                    <a:pt x="187" y="90"/>
                    <a:pt x="188" y="89"/>
                    <a:pt x="189" y="89"/>
                  </a:cubicBezTo>
                  <a:cubicBezTo>
                    <a:pt x="190" y="89"/>
                    <a:pt x="192" y="90"/>
                    <a:pt x="193" y="90"/>
                  </a:cubicBezTo>
                  <a:cubicBezTo>
                    <a:pt x="194" y="91"/>
                    <a:pt x="195" y="92"/>
                    <a:pt x="197" y="93"/>
                  </a:cubicBezTo>
                  <a:lnTo>
                    <a:pt x="194" y="96"/>
                  </a:lnTo>
                  <a:cubicBezTo>
                    <a:pt x="193" y="95"/>
                    <a:pt x="193" y="95"/>
                    <a:pt x="192" y="94"/>
                  </a:cubicBezTo>
                  <a:cubicBezTo>
                    <a:pt x="191" y="94"/>
                    <a:pt x="190" y="93"/>
                    <a:pt x="189" y="94"/>
                  </a:cubicBezTo>
                  <a:cubicBezTo>
                    <a:pt x="189" y="94"/>
                    <a:pt x="188" y="94"/>
                    <a:pt x="187" y="96"/>
                  </a:cubicBezTo>
                  <a:lnTo>
                    <a:pt x="186" y="98"/>
                  </a:lnTo>
                  <a:lnTo>
                    <a:pt x="190" y="100"/>
                  </a:lnTo>
                  <a:lnTo>
                    <a:pt x="188" y="103"/>
                  </a:lnTo>
                  <a:lnTo>
                    <a:pt x="184" y="101"/>
                  </a:lnTo>
                  <a:lnTo>
                    <a:pt x="173" y="119"/>
                  </a:lnTo>
                  <a:lnTo>
                    <a:pt x="170" y="117"/>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181" name="Freeform 101"/>
            <p:cNvSpPr>
              <a:spLocks noEditPoints="1"/>
            </p:cNvSpPr>
            <p:nvPr/>
          </p:nvSpPr>
          <p:spPr bwMode="auto">
            <a:xfrm>
              <a:off x="1873" y="2029"/>
              <a:ext cx="94" cy="64"/>
            </a:xfrm>
            <a:custGeom>
              <a:avLst/>
              <a:gdLst/>
              <a:ahLst/>
              <a:cxnLst>
                <a:cxn ang="0">
                  <a:pos x="5" y="27"/>
                </a:cxn>
                <a:cxn ang="0">
                  <a:pos x="2" y="10"/>
                </a:cxn>
                <a:cxn ang="0">
                  <a:pos x="18" y="5"/>
                </a:cxn>
                <a:cxn ang="0">
                  <a:pos x="28" y="0"/>
                </a:cxn>
                <a:cxn ang="0">
                  <a:pos x="11" y="30"/>
                </a:cxn>
                <a:cxn ang="0">
                  <a:pos x="7" y="24"/>
                </a:cxn>
                <a:cxn ang="0">
                  <a:pos x="19" y="12"/>
                </a:cxn>
                <a:cxn ang="0">
                  <a:pos x="6" y="13"/>
                </a:cxn>
                <a:cxn ang="0">
                  <a:pos x="46" y="11"/>
                </a:cxn>
                <a:cxn ang="0">
                  <a:pos x="25" y="38"/>
                </a:cxn>
                <a:cxn ang="0">
                  <a:pos x="28" y="40"/>
                </a:cxn>
                <a:cxn ang="0">
                  <a:pos x="49" y="24"/>
                </a:cxn>
                <a:cxn ang="0">
                  <a:pos x="49" y="47"/>
                </a:cxn>
                <a:cxn ang="0">
                  <a:pos x="69" y="35"/>
                </a:cxn>
                <a:cxn ang="0">
                  <a:pos x="85" y="65"/>
                </a:cxn>
                <a:cxn ang="0">
                  <a:pos x="75" y="69"/>
                </a:cxn>
                <a:cxn ang="0">
                  <a:pos x="79" y="45"/>
                </a:cxn>
                <a:cxn ang="0">
                  <a:pos x="91" y="63"/>
                </a:cxn>
                <a:cxn ang="0">
                  <a:pos x="73" y="61"/>
                </a:cxn>
                <a:cxn ang="0">
                  <a:pos x="85" y="65"/>
                </a:cxn>
                <a:cxn ang="0">
                  <a:pos x="89" y="54"/>
                </a:cxn>
                <a:cxn ang="0">
                  <a:pos x="76" y="52"/>
                </a:cxn>
                <a:cxn ang="0">
                  <a:pos x="109" y="60"/>
                </a:cxn>
                <a:cxn ang="0">
                  <a:pos x="114" y="62"/>
                </a:cxn>
                <a:cxn ang="0">
                  <a:pos x="112" y="65"/>
                </a:cxn>
                <a:cxn ang="0">
                  <a:pos x="104" y="70"/>
                </a:cxn>
                <a:cxn ang="0">
                  <a:pos x="110" y="80"/>
                </a:cxn>
                <a:cxn ang="0">
                  <a:pos x="116" y="89"/>
                </a:cxn>
                <a:cxn ang="0">
                  <a:pos x="123" y="86"/>
                </a:cxn>
                <a:cxn ang="0">
                  <a:pos x="115" y="74"/>
                </a:cxn>
                <a:cxn ang="0">
                  <a:pos x="121" y="68"/>
                </a:cxn>
                <a:cxn ang="0">
                  <a:pos x="131" y="73"/>
                </a:cxn>
                <a:cxn ang="0">
                  <a:pos x="128" y="79"/>
                </a:cxn>
                <a:cxn ang="0">
                  <a:pos x="122" y="71"/>
                </a:cxn>
                <a:cxn ang="0">
                  <a:pos x="120" y="76"/>
                </a:cxn>
                <a:cxn ang="0">
                  <a:pos x="128" y="87"/>
                </a:cxn>
                <a:cxn ang="0">
                  <a:pos x="120" y="94"/>
                </a:cxn>
                <a:cxn ang="0">
                  <a:pos x="110" y="80"/>
                </a:cxn>
                <a:cxn ang="0">
                  <a:pos x="151" y="111"/>
                </a:cxn>
                <a:cxn ang="0">
                  <a:pos x="140" y="92"/>
                </a:cxn>
                <a:cxn ang="0">
                  <a:pos x="162" y="94"/>
                </a:cxn>
                <a:cxn ang="0">
                  <a:pos x="143" y="95"/>
                </a:cxn>
                <a:cxn ang="0">
                  <a:pos x="149" y="107"/>
                </a:cxn>
                <a:cxn ang="0">
                  <a:pos x="157" y="99"/>
                </a:cxn>
                <a:cxn ang="0">
                  <a:pos x="150" y="89"/>
                </a:cxn>
              </a:cxnLst>
              <a:rect l="0" t="0" r="r" b="b"/>
              <a:pathLst>
                <a:path w="163" h="111">
                  <a:moveTo>
                    <a:pt x="11" y="30"/>
                  </a:moveTo>
                  <a:lnTo>
                    <a:pt x="13" y="27"/>
                  </a:lnTo>
                  <a:cubicBezTo>
                    <a:pt x="10" y="29"/>
                    <a:pt x="7" y="29"/>
                    <a:pt x="5" y="27"/>
                  </a:cubicBezTo>
                  <a:cubicBezTo>
                    <a:pt x="3" y="26"/>
                    <a:pt x="2" y="25"/>
                    <a:pt x="1" y="23"/>
                  </a:cubicBezTo>
                  <a:cubicBezTo>
                    <a:pt x="0" y="21"/>
                    <a:pt x="0" y="19"/>
                    <a:pt x="0" y="17"/>
                  </a:cubicBezTo>
                  <a:cubicBezTo>
                    <a:pt x="0" y="15"/>
                    <a:pt x="1" y="13"/>
                    <a:pt x="2" y="10"/>
                  </a:cubicBezTo>
                  <a:cubicBezTo>
                    <a:pt x="3" y="8"/>
                    <a:pt x="5" y="7"/>
                    <a:pt x="7" y="5"/>
                  </a:cubicBezTo>
                  <a:cubicBezTo>
                    <a:pt x="8" y="4"/>
                    <a:pt x="10" y="3"/>
                    <a:pt x="12" y="3"/>
                  </a:cubicBezTo>
                  <a:cubicBezTo>
                    <a:pt x="14" y="3"/>
                    <a:pt x="16" y="4"/>
                    <a:pt x="18" y="5"/>
                  </a:cubicBezTo>
                  <a:cubicBezTo>
                    <a:pt x="19" y="5"/>
                    <a:pt x="20" y="6"/>
                    <a:pt x="21" y="8"/>
                  </a:cubicBezTo>
                  <a:cubicBezTo>
                    <a:pt x="21" y="9"/>
                    <a:pt x="22" y="10"/>
                    <a:pt x="22" y="11"/>
                  </a:cubicBezTo>
                  <a:lnTo>
                    <a:pt x="28" y="0"/>
                  </a:lnTo>
                  <a:lnTo>
                    <a:pt x="32" y="3"/>
                  </a:lnTo>
                  <a:lnTo>
                    <a:pt x="14" y="32"/>
                  </a:lnTo>
                  <a:lnTo>
                    <a:pt x="11" y="30"/>
                  </a:lnTo>
                  <a:close/>
                  <a:moveTo>
                    <a:pt x="6" y="13"/>
                  </a:moveTo>
                  <a:cubicBezTo>
                    <a:pt x="4" y="15"/>
                    <a:pt x="4" y="18"/>
                    <a:pt x="4" y="20"/>
                  </a:cubicBezTo>
                  <a:cubicBezTo>
                    <a:pt x="4" y="22"/>
                    <a:pt x="5" y="23"/>
                    <a:pt x="7" y="24"/>
                  </a:cubicBezTo>
                  <a:cubicBezTo>
                    <a:pt x="8" y="25"/>
                    <a:pt x="10" y="25"/>
                    <a:pt x="12" y="25"/>
                  </a:cubicBezTo>
                  <a:cubicBezTo>
                    <a:pt x="14" y="24"/>
                    <a:pt x="16" y="22"/>
                    <a:pt x="17" y="20"/>
                  </a:cubicBezTo>
                  <a:cubicBezTo>
                    <a:pt x="19" y="17"/>
                    <a:pt x="20" y="14"/>
                    <a:pt x="19" y="12"/>
                  </a:cubicBezTo>
                  <a:cubicBezTo>
                    <a:pt x="19" y="10"/>
                    <a:pt x="18" y="9"/>
                    <a:pt x="16" y="8"/>
                  </a:cubicBezTo>
                  <a:cubicBezTo>
                    <a:pt x="15" y="7"/>
                    <a:pt x="13" y="7"/>
                    <a:pt x="11" y="7"/>
                  </a:cubicBezTo>
                  <a:cubicBezTo>
                    <a:pt x="9" y="8"/>
                    <a:pt x="8" y="10"/>
                    <a:pt x="6" y="13"/>
                  </a:cubicBezTo>
                  <a:close/>
                  <a:moveTo>
                    <a:pt x="40" y="13"/>
                  </a:moveTo>
                  <a:lnTo>
                    <a:pt x="42" y="9"/>
                  </a:lnTo>
                  <a:lnTo>
                    <a:pt x="46" y="11"/>
                  </a:lnTo>
                  <a:lnTo>
                    <a:pt x="43" y="15"/>
                  </a:lnTo>
                  <a:lnTo>
                    <a:pt x="40" y="13"/>
                  </a:lnTo>
                  <a:close/>
                  <a:moveTo>
                    <a:pt x="25" y="38"/>
                  </a:moveTo>
                  <a:lnTo>
                    <a:pt x="37" y="17"/>
                  </a:lnTo>
                  <a:lnTo>
                    <a:pt x="41" y="19"/>
                  </a:lnTo>
                  <a:lnTo>
                    <a:pt x="28" y="40"/>
                  </a:lnTo>
                  <a:lnTo>
                    <a:pt x="25" y="38"/>
                  </a:lnTo>
                  <a:close/>
                  <a:moveTo>
                    <a:pt x="44" y="50"/>
                  </a:moveTo>
                  <a:lnTo>
                    <a:pt x="49" y="24"/>
                  </a:lnTo>
                  <a:lnTo>
                    <a:pt x="53" y="26"/>
                  </a:lnTo>
                  <a:lnTo>
                    <a:pt x="50" y="42"/>
                  </a:lnTo>
                  <a:cubicBezTo>
                    <a:pt x="49" y="43"/>
                    <a:pt x="49" y="45"/>
                    <a:pt x="49" y="47"/>
                  </a:cubicBezTo>
                  <a:cubicBezTo>
                    <a:pt x="50" y="46"/>
                    <a:pt x="51" y="45"/>
                    <a:pt x="52" y="43"/>
                  </a:cubicBezTo>
                  <a:lnTo>
                    <a:pt x="65" y="33"/>
                  </a:lnTo>
                  <a:lnTo>
                    <a:pt x="69" y="35"/>
                  </a:lnTo>
                  <a:lnTo>
                    <a:pt x="48" y="52"/>
                  </a:lnTo>
                  <a:lnTo>
                    <a:pt x="44" y="50"/>
                  </a:lnTo>
                  <a:close/>
                  <a:moveTo>
                    <a:pt x="85" y="65"/>
                  </a:moveTo>
                  <a:lnTo>
                    <a:pt x="88" y="67"/>
                  </a:lnTo>
                  <a:cubicBezTo>
                    <a:pt x="86" y="69"/>
                    <a:pt x="84" y="70"/>
                    <a:pt x="82" y="70"/>
                  </a:cubicBezTo>
                  <a:cubicBezTo>
                    <a:pt x="80" y="71"/>
                    <a:pt x="77" y="70"/>
                    <a:pt x="75" y="69"/>
                  </a:cubicBezTo>
                  <a:cubicBezTo>
                    <a:pt x="72" y="67"/>
                    <a:pt x="70" y="64"/>
                    <a:pt x="69" y="61"/>
                  </a:cubicBezTo>
                  <a:cubicBezTo>
                    <a:pt x="68" y="58"/>
                    <a:pt x="69" y="55"/>
                    <a:pt x="71" y="51"/>
                  </a:cubicBezTo>
                  <a:cubicBezTo>
                    <a:pt x="73" y="48"/>
                    <a:pt x="76" y="46"/>
                    <a:pt x="79" y="45"/>
                  </a:cubicBezTo>
                  <a:cubicBezTo>
                    <a:pt x="82" y="44"/>
                    <a:pt x="85" y="44"/>
                    <a:pt x="88" y="46"/>
                  </a:cubicBezTo>
                  <a:cubicBezTo>
                    <a:pt x="91" y="48"/>
                    <a:pt x="92" y="50"/>
                    <a:pt x="93" y="53"/>
                  </a:cubicBezTo>
                  <a:cubicBezTo>
                    <a:pt x="94" y="56"/>
                    <a:pt x="93" y="59"/>
                    <a:pt x="91" y="63"/>
                  </a:cubicBezTo>
                  <a:cubicBezTo>
                    <a:pt x="91" y="63"/>
                    <a:pt x="91" y="63"/>
                    <a:pt x="90" y="64"/>
                  </a:cubicBezTo>
                  <a:lnTo>
                    <a:pt x="74" y="54"/>
                  </a:lnTo>
                  <a:cubicBezTo>
                    <a:pt x="73" y="57"/>
                    <a:pt x="73" y="59"/>
                    <a:pt x="73" y="61"/>
                  </a:cubicBezTo>
                  <a:cubicBezTo>
                    <a:pt x="74" y="63"/>
                    <a:pt x="75" y="65"/>
                    <a:pt x="76" y="66"/>
                  </a:cubicBezTo>
                  <a:cubicBezTo>
                    <a:pt x="78" y="66"/>
                    <a:pt x="79" y="67"/>
                    <a:pt x="80" y="67"/>
                  </a:cubicBezTo>
                  <a:cubicBezTo>
                    <a:pt x="82" y="66"/>
                    <a:pt x="83" y="66"/>
                    <a:pt x="85" y="65"/>
                  </a:cubicBezTo>
                  <a:close/>
                  <a:moveTo>
                    <a:pt x="76" y="52"/>
                  </a:moveTo>
                  <a:lnTo>
                    <a:pt x="88" y="59"/>
                  </a:lnTo>
                  <a:cubicBezTo>
                    <a:pt x="89" y="57"/>
                    <a:pt x="89" y="55"/>
                    <a:pt x="89" y="54"/>
                  </a:cubicBezTo>
                  <a:cubicBezTo>
                    <a:pt x="89" y="52"/>
                    <a:pt x="88" y="50"/>
                    <a:pt x="86" y="49"/>
                  </a:cubicBezTo>
                  <a:cubicBezTo>
                    <a:pt x="84" y="48"/>
                    <a:pt x="83" y="48"/>
                    <a:pt x="81" y="48"/>
                  </a:cubicBezTo>
                  <a:cubicBezTo>
                    <a:pt x="79" y="49"/>
                    <a:pt x="77" y="50"/>
                    <a:pt x="76" y="52"/>
                  </a:cubicBezTo>
                  <a:close/>
                  <a:moveTo>
                    <a:pt x="93" y="79"/>
                  </a:moveTo>
                  <a:lnTo>
                    <a:pt x="106" y="58"/>
                  </a:lnTo>
                  <a:lnTo>
                    <a:pt x="109" y="60"/>
                  </a:lnTo>
                  <a:lnTo>
                    <a:pt x="107" y="63"/>
                  </a:lnTo>
                  <a:cubicBezTo>
                    <a:pt x="109" y="62"/>
                    <a:pt x="111" y="61"/>
                    <a:pt x="112" y="61"/>
                  </a:cubicBezTo>
                  <a:cubicBezTo>
                    <a:pt x="113" y="61"/>
                    <a:pt x="113" y="61"/>
                    <a:pt x="114" y="62"/>
                  </a:cubicBezTo>
                  <a:cubicBezTo>
                    <a:pt x="116" y="63"/>
                    <a:pt x="117" y="64"/>
                    <a:pt x="117" y="65"/>
                  </a:cubicBezTo>
                  <a:lnTo>
                    <a:pt x="114" y="68"/>
                  </a:lnTo>
                  <a:cubicBezTo>
                    <a:pt x="114" y="67"/>
                    <a:pt x="113" y="66"/>
                    <a:pt x="112" y="65"/>
                  </a:cubicBezTo>
                  <a:cubicBezTo>
                    <a:pt x="111" y="65"/>
                    <a:pt x="110" y="65"/>
                    <a:pt x="109" y="65"/>
                  </a:cubicBezTo>
                  <a:cubicBezTo>
                    <a:pt x="108" y="65"/>
                    <a:pt x="108" y="65"/>
                    <a:pt x="107" y="66"/>
                  </a:cubicBezTo>
                  <a:cubicBezTo>
                    <a:pt x="106" y="67"/>
                    <a:pt x="105" y="68"/>
                    <a:pt x="104" y="70"/>
                  </a:cubicBezTo>
                  <a:lnTo>
                    <a:pt x="97" y="81"/>
                  </a:lnTo>
                  <a:lnTo>
                    <a:pt x="93" y="79"/>
                  </a:lnTo>
                  <a:close/>
                  <a:moveTo>
                    <a:pt x="110" y="80"/>
                  </a:moveTo>
                  <a:lnTo>
                    <a:pt x="114" y="81"/>
                  </a:lnTo>
                  <a:cubicBezTo>
                    <a:pt x="113" y="83"/>
                    <a:pt x="113" y="84"/>
                    <a:pt x="113" y="86"/>
                  </a:cubicBezTo>
                  <a:cubicBezTo>
                    <a:pt x="114" y="87"/>
                    <a:pt x="115" y="88"/>
                    <a:pt x="116" y="89"/>
                  </a:cubicBezTo>
                  <a:cubicBezTo>
                    <a:pt x="118" y="90"/>
                    <a:pt x="120" y="91"/>
                    <a:pt x="121" y="90"/>
                  </a:cubicBezTo>
                  <a:cubicBezTo>
                    <a:pt x="122" y="90"/>
                    <a:pt x="123" y="90"/>
                    <a:pt x="123" y="89"/>
                  </a:cubicBezTo>
                  <a:cubicBezTo>
                    <a:pt x="124" y="88"/>
                    <a:pt x="124" y="87"/>
                    <a:pt x="123" y="86"/>
                  </a:cubicBezTo>
                  <a:cubicBezTo>
                    <a:pt x="123" y="86"/>
                    <a:pt x="122" y="84"/>
                    <a:pt x="120" y="83"/>
                  </a:cubicBezTo>
                  <a:cubicBezTo>
                    <a:pt x="118" y="80"/>
                    <a:pt x="117" y="79"/>
                    <a:pt x="116" y="78"/>
                  </a:cubicBezTo>
                  <a:cubicBezTo>
                    <a:pt x="115" y="77"/>
                    <a:pt x="115" y="75"/>
                    <a:pt x="115" y="74"/>
                  </a:cubicBezTo>
                  <a:cubicBezTo>
                    <a:pt x="115" y="73"/>
                    <a:pt x="115" y="72"/>
                    <a:pt x="116" y="71"/>
                  </a:cubicBezTo>
                  <a:cubicBezTo>
                    <a:pt x="116" y="70"/>
                    <a:pt x="117" y="69"/>
                    <a:pt x="118" y="69"/>
                  </a:cubicBezTo>
                  <a:cubicBezTo>
                    <a:pt x="119" y="68"/>
                    <a:pt x="120" y="68"/>
                    <a:pt x="121" y="68"/>
                  </a:cubicBezTo>
                  <a:cubicBezTo>
                    <a:pt x="122" y="68"/>
                    <a:pt x="123" y="68"/>
                    <a:pt x="124" y="68"/>
                  </a:cubicBezTo>
                  <a:cubicBezTo>
                    <a:pt x="125" y="68"/>
                    <a:pt x="126" y="69"/>
                    <a:pt x="127" y="69"/>
                  </a:cubicBezTo>
                  <a:cubicBezTo>
                    <a:pt x="129" y="70"/>
                    <a:pt x="130" y="72"/>
                    <a:pt x="131" y="73"/>
                  </a:cubicBezTo>
                  <a:cubicBezTo>
                    <a:pt x="132" y="74"/>
                    <a:pt x="133" y="75"/>
                    <a:pt x="133" y="76"/>
                  </a:cubicBezTo>
                  <a:cubicBezTo>
                    <a:pt x="133" y="78"/>
                    <a:pt x="133" y="79"/>
                    <a:pt x="132" y="80"/>
                  </a:cubicBezTo>
                  <a:lnTo>
                    <a:pt x="128" y="79"/>
                  </a:lnTo>
                  <a:cubicBezTo>
                    <a:pt x="129" y="78"/>
                    <a:pt x="129" y="77"/>
                    <a:pt x="128" y="75"/>
                  </a:cubicBezTo>
                  <a:cubicBezTo>
                    <a:pt x="128" y="74"/>
                    <a:pt x="127" y="73"/>
                    <a:pt x="126" y="73"/>
                  </a:cubicBezTo>
                  <a:cubicBezTo>
                    <a:pt x="124" y="72"/>
                    <a:pt x="123" y="71"/>
                    <a:pt x="122" y="71"/>
                  </a:cubicBezTo>
                  <a:cubicBezTo>
                    <a:pt x="121" y="71"/>
                    <a:pt x="120" y="72"/>
                    <a:pt x="119" y="73"/>
                  </a:cubicBezTo>
                  <a:cubicBezTo>
                    <a:pt x="119" y="73"/>
                    <a:pt x="119" y="74"/>
                    <a:pt x="119" y="74"/>
                  </a:cubicBezTo>
                  <a:cubicBezTo>
                    <a:pt x="119" y="75"/>
                    <a:pt x="120" y="75"/>
                    <a:pt x="120" y="76"/>
                  </a:cubicBezTo>
                  <a:cubicBezTo>
                    <a:pt x="120" y="76"/>
                    <a:pt x="121" y="77"/>
                    <a:pt x="123" y="79"/>
                  </a:cubicBezTo>
                  <a:cubicBezTo>
                    <a:pt x="125" y="81"/>
                    <a:pt x="126" y="83"/>
                    <a:pt x="127" y="84"/>
                  </a:cubicBezTo>
                  <a:cubicBezTo>
                    <a:pt x="128" y="85"/>
                    <a:pt x="128" y="86"/>
                    <a:pt x="128" y="87"/>
                  </a:cubicBezTo>
                  <a:cubicBezTo>
                    <a:pt x="128" y="88"/>
                    <a:pt x="128" y="89"/>
                    <a:pt x="127" y="91"/>
                  </a:cubicBezTo>
                  <a:cubicBezTo>
                    <a:pt x="127" y="92"/>
                    <a:pt x="126" y="93"/>
                    <a:pt x="124" y="93"/>
                  </a:cubicBezTo>
                  <a:cubicBezTo>
                    <a:pt x="123" y="94"/>
                    <a:pt x="121" y="94"/>
                    <a:pt x="120" y="94"/>
                  </a:cubicBezTo>
                  <a:cubicBezTo>
                    <a:pt x="118" y="94"/>
                    <a:pt x="116" y="93"/>
                    <a:pt x="115" y="92"/>
                  </a:cubicBezTo>
                  <a:cubicBezTo>
                    <a:pt x="112" y="91"/>
                    <a:pt x="110" y="89"/>
                    <a:pt x="109" y="87"/>
                  </a:cubicBezTo>
                  <a:cubicBezTo>
                    <a:pt x="109" y="85"/>
                    <a:pt x="109" y="82"/>
                    <a:pt x="110" y="80"/>
                  </a:cubicBezTo>
                  <a:close/>
                  <a:moveTo>
                    <a:pt x="154" y="105"/>
                  </a:moveTo>
                  <a:lnTo>
                    <a:pt x="157" y="108"/>
                  </a:lnTo>
                  <a:cubicBezTo>
                    <a:pt x="155" y="110"/>
                    <a:pt x="153" y="111"/>
                    <a:pt x="151" y="111"/>
                  </a:cubicBezTo>
                  <a:cubicBezTo>
                    <a:pt x="148" y="111"/>
                    <a:pt x="146" y="111"/>
                    <a:pt x="143" y="109"/>
                  </a:cubicBezTo>
                  <a:cubicBezTo>
                    <a:pt x="140" y="107"/>
                    <a:pt x="138" y="105"/>
                    <a:pt x="138" y="102"/>
                  </a:cubicBezTo>
                  <a:cubicBezTo>
                    <a:pt x="137" y="99"/>
                    <a:pt x="138" y="96"/>
                    <a:pt x="140" y="92"/>
                  </a:cubicBezTo>
                  <a:cubicBezTo>
                    <a:pt x="142" y="89"/>
                    <a:pt x="145" y="86"/>
                    <a:pt x="148" y="86"/>
                  </a:cubicBezTo>
                  <a:cubicBezTo>
                    <a:pt x="151" y="85"/>
                    <a:pt x="154" y="85"/>
                    <a:pt x="157" y="87"/>
                  </a:cubicBezTo>
                  <a:cubicBezTo>
                    <a:pt x="159" y="88"/>
                    <a:pt x="161" y="91"/>
                    <a:pt x="162" y="94"/>
                  </a:cubicBezTo>
                  <a:cubicBezTo>
                    <a:pt x="163" y="97"/>
                    <a:pt x="162" y="100"/>
                    <a:pt x="160" y="104"/>
                  </a:cubicBezTo>
                  <a:cubicBezTo>
                    <a:pt x="160" y="104"/>
                    <a:pt x="159" y="104"/>
                    <a:pt x="159" y="105"/>
                  </a:cubicBezTo>
                  <a:lnTo>
                    <a:pt x="143" y="95"/>
                  </a:lnTo>
                  <a:cubicBezTo>
                    <a:pt x="142" y="98"/>
                    <a:pt x="141" y="100"/>
                    <a:pt x="142" y="102"/>
                  </a:cubicBezTo>
                  <a:cubicBezTo>
                    <a:pt x="142" y="104"/>
                    <a:pt x="143" y="105"/>
                    <a:pt x="145" y="106"/>
                  </a:cubicBezTo>
                  <a:cubicBezTo>
                    <a:pt x="147" y="107"/>
                    <a:pt x="148" y="107"/>
                    <a:pt x="149" y="107"/>
                  </a:cubicBezTo>
                  <a:cubicBezTo>
                    <a:pt x="151" y="107"/>
                    <a:pt x="152" y="106"/>
                    <a:pt x="154" y="105"/>
                  </a:cubicBezTo>
                  <a:close/>
                  <a:moveTo>
                    <a:pt x="145" y="92"/>
                  </a:moveTo>
                  <a:lnTo>
                    <a:pt x="157" y="99"/>
                  </a:lnTo>
                  <a:cubicBezTo>
                    <a:pt x="158" y="98"/>
                    <a:pt x="158" y="96"/>
                    <a:pt x="158" y="95"/>
                  </a:cubicBezTo>
                  <a:cubicBezTo>
                    <a:pt x="158" y="92"/>
                    <a:pt x="157" y="91"/>
                    <a:pt x="155" y="90"/>
                  </a:cubicBezTo>
                  <a:cubicBezTo>
                    <a:pt x="153" y="89"/>
                    <a:pt x="151" y="89"/>
                    <a:pt x="150" y="89"/>
                  </a:cubicBezTo>
                  <a:cubicBezTo>
                    <a:pt x="148" y="89"/>
                    <a:pt x="146" y="91"/>
                    <a:pt x="145" y="92"/>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182" name="Freeform 102"/>
            <p:cNvSpPr>
              <a:spLocks noEditPoints="1"/>
            </p:cNvSpPr>
            <p:nvPr/>
          </p:nvSpPr>
          <p:spPr bwMode="auto">
            <a:xfrm>
              <a:off x="1852" y="2061"/>
              <a:ext cx="104" cy="69"/>
            </a:xfrm>
            <a:custGeom>
              <a:avLst/>
              <a:gdLst/>
              <a:ahLst/>
              <a:cxnLst>
                <a:cxn ang="0">
                  <a:pos x="14" y="5"/>
                </a:cxn>
                <a:cxn ang="0">
                  <a:pos x="26" y="12"/>
                </a:cxn>
                <a:cxn ang="0">
                  <a:pos x="29" y="38"/>
                </a:cxn>
                <a:cxn ang="0">
                  <a:pos x="34" y="17"/>
                </a:cxn>
                <a:cxn ang="0">
                  <a:pos x="16" y="31"/>
                </a:cxn>
                <a:cxn ang="0">
                  <a:pos x="20" y="8"/>
                </a:cxn>
                <a:cxn ang="0">
                  <a:pos x="3" y="23"/>
                </a:cxn>
                <a:cxn ang="0">
                  <a:pos x="47" y="50"/>
                </a:cxn>
                <a:cxn ang="0">
                  <a:pos x="48" y="36"/>
                </a:cxn>
                <a:cxn ang="0">
                  <a:pos x="63" y="39"/>
                </a:cxn>
                <a:cxn ang="0">
                  <a:pos x="53" y="32"/>
                </a:cxn>
                <a:cxn ang="0">
                  <a:pos x="63" y="29"/>
                </a:cxn>
                <a:cxn ang="0">
                  <a:pos x="66" y="42"/>
                </a:cxn>
                <a:cxn ang="0">
                  <a:pos x="56" y="54"/>
                </a:cxn>
                <a:cxn ang="0">
                  <a:pos x="51" y="40"/>
                </a:cxn>
                <a:cxn ang="0">
                  <a:pos x="49" y="47"/>
                </a:cxn>
                <a:cxn ang="0">
                  <a:pos x="61" y="43"/>
                </a:cxn>
                <a:cxn ang="0">
                  <a:pos x="71" y="63"/>
                </a:cxn>
                <a:cxn ang="0">
                  <a:pos x="77" y="42"/>
                </a:cxn>
                <a:cxn ang="0">
                  <a:pos x="90" y="35"/>
                </a:cxn>
                <a:cxn ang="0">
                  <a:pos x="84" y="46"/>
                </a:cxn>
                <a:cxn ang="0">
                  <a:pos x="77" y="62"/>
                </a:cxn>
                <a:cxn ang="0">
                  <a:pos x="98" y="78"/>
                </a:cxn>
                <a:cxn ang="0">
                  <a:pos x="95" y="52"/>
                </a:cxn>
                <a:cxn ang="0">
                  <a:pos x="106" y="71"/>
                </a:cxn>
                <a:cxn ang="0">
                  <a:pos x="97" y="74"/>
                </a:cxn>
                <a:cxn ang="0">
                  <a:pos x="105" y="61"/>
                </a:cxn>
                <a:cxn ang="0">
                  <a:pos x="110" y="86"/>
                </a:cxn>
                <a:cxn ang="0">
                  <a:pos x="128" y="68"/>
                </a:cxn>
                <a:cxn ang="0">
                  <a:pos x="128" y="73"/>
                </a:cxn>
                <a:cxn ang="0">
                  <a:pos x="113" y="88"/>
                </a:cxn>
                <a:cxn ang="0">
                  <a:pos x="145" y="67"/>
                </a:cxn>
                <a:cxn ang="0">
                  <a:pos x="136" y="73"/>
                </a:cxn>
                <a:cxn ang="0">
                  <a:pos x="153" y="108"/>
                </a:cxn>
                <a:cxn ang="0">
                  <a:pos x="139" y="96"/>
                </a:cxn>
                <a:cxn ang="0">
                  <a:pos x="152" y="94"/>
                </a:cxn>
                <a:cxn ang="0">
                  <a:pos x="157" y="89"/>
                </a:cxn>
                <a:cxn ang="0">
                  <a:pos x="149" y="84"/>
                </a:cxn>
                <a:cxn ang="0">
                  <a:pos x="165" y="92"/>
                </a:cxn>
                <a:cxn ang="0">
                  <a:pos x="156" y="110"/>
                </a:cxn>
                <a:cxn ang="0">
                  <a:pos x="157" y="100"/>
                </a:cxn>
                <a:cxn ang="0">
                  <a:pos x="143" y="98"/>
                </a:cxn>
                <a:cxn ang="0">
                  <a:pos x="154" y="105"/>
                </a:cxn>
                <a:cxn ang="0">
                  <a:pos x="168" y="81"/>
                </a:cxn>
                <a:cxn ang="0">
                  <a:pos x="170" y="113"/>
                </a:cxn>
                <a:cxn ang="0">
                  <a:pos x="154" y="109"/>
                </a:cxn>
                <a:cxn ang="0">
                  <a:pos x="178" y="101"/>
                </a:cxn>
                <a:cxn ang="0">
                  <a:pos x="158" y="109"/>
                </a:cxn>
                <a:cxn ang="0">
                  <a:pos x="161" y="100"/>
                </a:cxn>
                <a:cxn ang="0">
                  <a:pos x="166" y="96"/>
                </a:cxn>
              </a:cxnLst>
              <a:rect l="0" t="0" r="r" b="b"/>
              <a:pathLst>
                <a:path w="179" h="119">
                  <a:moveTo>
                    <a:pt x="0" y="21"/>
                  </a:moveTo>
                  <a:lnTo>
                    <a:pt x="12" y="0"/>
                  </a:lnTo>
                  <a:lnTo>
                    <a:pt x="15" y="2"/>
                  </a:lnTo>
                  <a:lnTo>
                    <a:pt x="14" y="5"/>
                  </a:lnTo>
                  <a:cubicBezTo>
                    <a:pt x="15" y="4"/>
                    <a:pt x="16" y="4"/>
                    <a:pt x="18" y="4"/>
                  </a:cubicBezTo>
                  <a:cubicBezTo>
                    <a:pt x="19" y="4"/>
                    <a:pt x="21" y="4"/>
                    <a:pt x="22" y="5"/>
                  </a:cubicBezTo>
                  <a:cubicBezTo>
                    <a:pt x="24" y="6"/>
                    <a:pt x="25" y="7"/>
                    <a:pt x="26" y="8"/>
                  </a:cubicBezTo>
                  <a:cubicBezTo>
                    <a:pt x="26" y="9"/>
                    <a:pt x="26" y="11"/>
                    <a:pt x="26" y="12"/>
                  </a:cubicBezTo>
                  <a:cubicBezTo>
                    <a:pt x="29" y="11"/>
                    <a:pt x="32" y="11"/>
                    <a:pt x="35" y="12"/>
                  </a:cubicBezTo>
                  <a:cubicBezTo>
                    <a:pt x="37" y="14"/>
                    <a:pt x="38" y="15"/>
                    <a:pt x="39" y="17"/>
                  </a:cubicBezTo>
                  <a:cubicBezTo>
                    <a:pt x="39" y="19"/>
                    <a:pt x="39" y="21"/>
                    <a:pt x="37" y="24"/>
                  </a:cubicBezTo>
                  <a:lnTo>
                    <a:pt x="29" y="38"/>
                  </a:lnTo>
                  <a:lnTo>
                    <a:pt x="25" y="36"/>
                  </a:lnTo>
                  <a:lnTo>
                    <a:pt x="33" y="23"/>
                  </a:lnTo>
                  <a:cubicBezTo>
                    <a:pt x="34" y="21"/>
                    <a:pt x="34" y="20"/>
                    <a:pt x="34" y="19"/>
                  </a:cubicBezTo>
                  <a:cubicBezTo>
                    <a:pt x="35" y="18"/>
                    <a:pt x="34" y="18"/>
                    <a:pt x="34" y="17"/>
                  </a:cubicBezTo>
                  <a:cubicBezTo>
                    <a:pt x="34" y="16"/>
                    <a:pt x="33" y="16"/>
                    <a:pt x="32" y="15"/>
                  </a:cubicBezTo>
                  <a:cubicBezTo>
                    <a:pt x="31" y="14"/>
                    <a:pt x="29" y="14"/>
                    <a:pt x="28" y="14"/>
                  </a:cubicBezTo>
                  <a:cubicBezTo>
                    <a:pt x="26" y="15"/>
                    <a:pt x="25" y="16"/>
                    <a:pt x="23" y="18"/>
                  </a:cubicBezTo>
                  <a:lnTo>
                    <a:pt x="16" y="31"/>
                  </a:lnTo>
                  <a:lnTo>
                    <a:pt x="12" y="29"/>
                  </a:lnTo>
                  <a:lnTo>
                    <a:pt x="20" y="15"/>
                  </a:lnTo>
                  <a:cubicBezTo>
                    <a:pt x="21" y="13"/>
                    <a:pt x="22" y="12"/>
                    <a:pt x="22" y="10"/>
                  </a:cubicBezTo>
                  <a:cubicBezTo>
                    <a:pt x="22" y="9"/>
                    <a:pt x="21" y="8"/>
                    <a:pt x="20" y="8"/>
                  </a:cubicBezTo>
                  <a:cubicBezTo>
                    <a:pt x="19" y="7"/>
                    <a:pt x="17" y="7"/>
                    <a:pt x="16" y="7"/>
                  </a:cubicBezTo>
                  <a:cubicBezTo>
                    <a:pt x="15" y="7"/>
                    <a:pt x="14" y="7"/>
                    <a:pt x="13" y="8"/>
                  </a:cubicBezTo>
                  <a:cubicBezTo>
                    <a:pt x="12" y="9"/>
                    <a:pt x="11" y="10"/>
                    <a:pt x="10" y="12"/>
                  </a:cubicBezTo>
                  <a:lnTo>
                    <a:pt x="3" y="23"/>
                  </a:lnTo>
                  <a:lnTo>
                    <a:pt x="0" y="21"/>
                  </a:lnTo>
                  <a:close/>
                  <a:moveTo>
                    <a:pt x="56" y="51"/>
                  </a:moveTo>
                  <a:cubicBezTo>
                    <a:pt x="54" y="51"/>
                    <a:pt x="53" y="52"/>
                    <a:pt x="51" y="51"/>
                  </a:cubicBezTo>
                  <a:cubicBezTo>
                    <a:pt x="50" y="51"/>
                    <a:pt x="48" y="50"/>
                    <a:pt x="47" y="50"/>
                  </a:cubicBezTo>
                  <a:cubicBezTo>
                    <a:pt x="44" y="48"/>
                    <a:pt x="43" y="47"/>
                    <a:pt x="42" y="45"/>
                  </a:cubicBezTo>
                  <a:cubicBezTo>
                    <a:pt x="42" y="43"/>
                    <a:pt x="42" y="41"/>
                    <a:pt x="43" y="39"/>
                  </a:cubicBezTo>
                  <a:cubicBezTo>
                    <a:pt x="44" y="38"/>
                    <a:pt x="44" y="37"/>
                    <a:pt x="45" y="37"/>
                  </a:cubicBezTo>
                  <a:cubicBezTo>
                    <a:pt x="46" y="36"/>
                    <a:pt x="47" y="36"/>
                    <a:pt x="48" y="36"/>
                  </a:cubicBezTo>
                  <a:cubicBezTo>
                    <a:pt x="50" y="36"/>
                    <a:pt x="51" y="36"/>
                    <a:pt x="52" y="36"/>
                  </a:cubicBezTo>
                  <a:cubicBezTo>
                    <a:pt x="53" y="36"/>
                    <a:pt x="54" y="37"/>
                    <a:pt x="55" y="37"/>
                  </a:cubicBezTo>
                  <a:cubicBezTo>
                    <a:pt x="58" y="39"/>
                    <a:pt x="61" y="40"/>
                    <a:pt x="63" y="40"/>
                  </a:cubicBezTo>
                  <a:cubicBezTo>
                    <a:pt x="63" y="40"/>
                    <a:pt x="63" y="39"/>
                    <a:pt x="63" y="39"/>
                  </a:cubicBezTo>
                  <a:cubicBezTo>
                    <a:pt x="64" y="38"/>
                    <a:pt x="64" y="36"/>
                    <a:pt x="64" y="35"/>
                  </a:cubicBezTo>
                  <a:cubicBezTo>
                    <a:pt x="63" y="34"/>
                    <a:pt x="62" y="33"/>
                    <a:pt x="61" y="32"/>
                  </a:cubicBezTo>
                  <a:cubicBezTo>
                    <a:pt x="59" y="31"/>
                    <a:pt x="57" y="30"/>
                    <a:pt x="56" y="30"/>
                  </a:cubicBezTo>
                  <a:cubicBezTo>
                    <a:pt x="55" y="30"/>
                    <a:pt x="54" y="31"/>
                    <a:pt x="53" y="32"/>
                  </a:cubicBezTo>
                  <a:lnTo>
                    <a:pt x="49" y="30"/>
                  </a:lnTo>
                  <a:cubicBezTo>
                    <a:pt x="50" y="28"/>
                    <a:pt x="52" y="28"/>
                    <a:pt x="53" y="27"/>
                  </a:cubicBezTo>
                  <a:cubicBezTo>
                    <a:pt x="54" y="27"/>
                    <a:pt x="56" y="27"/>
                    <a:pt x="58" y="27"/>
                  </a:cubicBezTo>
                  <a:cubicBezTo>
                    <a:pt x="59" y="27"/>
                    <a:pt x="61" y="28"/>
                    <a:pt x="63" y="29"/>
                  </a:cubicBezTo>
                  <a:cubicBezTo>
                    <a:pt x="65" y="30"/>
                    <a:pt x="66" y="31"/>
                    <a:pt x="67" y="32"/>
                  </a:cubicBezTo>
                  <a:cubicBezTo>
                    <a:pt x="68" y="33"/>
                    <a:pt x="68" y="34"/>
                    <a:pt x="68" y="35"/>
                  </a:cubicBezTo>
                  <a:cubicBezTo>
                    <a:pt x="69" y="36"/>
                    <a:pt x="69" y="37"/>
                    <a:pt x="68" y="38"/>
                  </a:cubicBezTo>
                  <a:cubicBezTo>
                    <a:pt x="68" y="39"/>
                    <a:pt x="67" y="40"/>
                    <a:pt x="66" y="42"/>
                  </a:cubicBezTo>
                  <a:lnTo>
                    <a:pt x="63" y="47"/>
                  </a:lnTo>
                  <a:cubicBezTo>
                    <a:pt x="61" y="50"/>
                    <a:pt x="60" y="52"/>
                    <a:pt x="60" y="53"/>
                  </a:cubicBezTo>
                  <a:cubicBezTo>
                    <a:pt x="60" y="54"/>
                    <a:pt x="59" y="55"/>
                    <a:pt x="59" y="56"/>
                  </a:cubicBezTo>
                  <a:lnTo>
                    <a:pt x="56" y="54"/>
                  </a:lnTo>
                  <a:cubicBezTo>
                    <a:pt x="56" y="53"/>
                    <a:pt x="56" y="52"/>
                    <a:pt x="56" y="51"/>
                  </a:cubicBezTo>
                  <a:close/>
                  <a:moveTo>
                    <a:pt x="61" y="43"/>
                  </a:moveTo>
                  <a:cubicBezTo>
                    <a:pt x="59" y="43"/>
                    <a:pt x="57" y="42"/>
                    <a:pt x="54" y="41"/>
                  </a:cubicBezTo>
                  <a:cubicBezTo>
                    <a:pt x="52" y="40"/>
                    <a:pt x="51" y="40"/>
                    <a:pt x="51" y="40"/>
                  </a:cubicBezTo>
                  <a:cubicBezTo>
                    <a:pt x="50" y="39"/>
                    <a:pt x="49" y="40"/>
                    <a:pt x="48" y="40"/>
                  </a:cubicBezTo>
                  <a:cubicBezTo>
                    <a:pt x="48" y="40"/>
                    <a:pt x="47" y="41"/>
                    <a:pt x="47" y="41"/>
                  </a:cubicBezTo>
                  <a:cubicBezTo>
                    <a:pt x="46" y="42"/>
                    <a:pt x="46" y="43"/>
                    <a:pt x="47" y="44"/>
                  </a:cubicBezTo>
                  <a:cubicBezTo>
                    <a:pt x="47" y="45"/>
                    <a:pt x="48" y="46"/>
                    <a:pt x="49" y="47"/>
                  </a:cubicBezTo>
                  <a:cubicBezTo>
                    <a:pt x="51" y="48"/>
                    <a:pt x="52" y="49"/>
                    <a:pt x="53" y="49"/>
                  </a:cubicBezTo>
                  <a:cubicBezTo>
                    <a:pt x="55" y="49"/>
                    <a:pt x="56" y="48"/>
                    <a:pt x="57" y="47"/>
                  </a:cubicBezTo>
                  <a:cubicBezTo>
                    <a:pt x="58" y="47"/>
                    <a:pt x="59" y="46"/>
                    <a:pt x="60" y="44"/>
                  </a:cubicBezTo>
                  <a:lnTo>
                    <a:pt x="61" y="43"/>
                  </a:lnTo>
                  <a:close/>
                  <a:moveTo>
                    <a:pt x="78" y="63"/>
                  </a:moveTo>
                  <a:lnTo>
                    <a:pt x="77" y="67"/>
                  </a:lnTo>
                  <a:cubicBezTo>
                    <a:pt x="76" y="66"/>
                    <a:pt x="75" y="66"/>
                    <a:pt x="74" y="65"/>
                  </a:cubicBezTo>
                  <a:cubicBezTo>
                    <a:pt x="73" y="65"/>
                    <a:pt x="72" y="64"/>
                    <a:pt x="71" y="63"/>
                  </a:cubicBezTo>
                  <a:cubicBezTo>
                    <a:pt x="71" y="62"/>
                    <a:pt x="71" y="61"/>
                    <a:pt x="71" y="60"/>
                  </a:cubicBezTo>
                  <a:cubicBezTo>
                    <a:pt x="71" y="60"/>
                    <a:pt x="71" y="58"/>
                    <a:pt x="73" y="56"/>
                  </a:cubicBezTo>
                  <a:lnTo>
                    <a:pt x="80" y="44"/>
                  </a:lnTo>
                  <a:lnTo>
                    <a:pt x="77" y="42"/>
                  </a:lnTo>
                  <a:lnTo>
                    <a:pt x="79" y="39"/>
                  </a:lnTo>
                  <a:lnTo>
                    <a:pt x="82" y="41"/>
                  </a:lnTo>
                  <a:lnTo>
                    <a:pt x="85" y="35"/>
                  </a:lnTo>
                  <a:lnTo>
                    <a:pt x="90" y="35"/>
                  </a:lnTo>
                  <a:lnTo>
                    <a:pt x="85" y="43"/>
                  </a:lnTo>
                  <a:lnTo>
                    <a:pt x="89" y="45"/>
                  </a:lnTo>
                  <a:lnTo>
                    <a:pt x="87" y="48"/>
                  </a:lnTo>
                  <a:lnTo>
                    <a:pt x="84" y="46"/>
                  </a:lnTo>
                  <a:lnTo>
                    <a:pt x="76" y="58"/>
                  </a:lnTo>
                  <a:cubicBezTo>
                    <a:pt x="76" y="59"/>
                    <a:pt x="75" y="60"/>
                    <a:pt x="75" y="60"/>
                  </a:cubicBezTo>
                  <a:cubicBezTo>
                    <a:pt x="75" y="61"/>
                    <a:pt x="75" y="61"/>
                    <a:pt x="75" y="61"/>
                  </a:cubicBezTo>
                  <a:cubicBezTo>
                    <a:pt x="76" y="62"/>
                    <a:pt x="76" y="62"/>
                    <a:pt x="77" y="62"/>
                  </a:cubicBezTo>
                  <a:cubicBezTo>
                    <a:pt x="77" y="63"/>
                    <a:pt x="77" y="63"/>
                    <a:pt x="78" y="63"/>
                  </a:cubicBezTo>
                  <a:close/>
                  <a:moveTo>
                    <a:pt x="101" y="72"/>
                  </a:moveTo>
                  <a:lnTo>
                    <a:pt x="104" y="74"/>
                  </a:lnTo>
                  <a:cubicBezTo>
                    <a:pt x="102" y="76"/>
                    <a:pt x="100" y="77"/>
                    <a:pt x="98" y="78"/>
                  </a:cubicBezTo>
                  <a:cubicBezTo>
                    <a:pt x="96" y="78"/>
                    <a:pt x="93" y="77"/>
                    <a:pt x="91" y="76"/>
                  </a:cubicBezTo>
                  <a:cubicBezTo>
                    <a:pt x="88" y="74"/>
                    <a:pt x="86" y="71"/>
                    <a:pt x="85" y="68"/>
                  </a:cubicBezTo>
                  <a:cubicBezTo>
                    <a:pt x="84" y="65"/>
                    <a:pt x="85" y="62"/>
                    <a:pt x="87" y="59"/>
                  </a:cubicBezTo>
                  <a:cubicBezTo>
                    <a:pt x="89" y="55"/>
                    <a:pt x="92" y="53"/>
                    <a:pt x="95" y="52"/>
                  </a:cubicBezTo>
                  <a:cubicBezTo>
                    <a:pt x="98" y="51"/>
                    <a:pt x="101" y="52"/>
                    <a:pt x="104" y="53"/>
                  </a:cubicBezTo>
                  <a:cubicBezTo>
                    <a:pt x="107" y="55"/>
                    <a:pt x="108" y="57"/>
                    <a:pt x="109" y="60"/>
                  </a:cubicBezTo>
                  <a:cubicBezTo>
                    <a:pt x="110" y="63"/>
                    <a:pt x="109" y="67"/>
                    <a:pt x="107" y="70"/>
                  </a:cubicBezTo>
                  <a:cubicBezTo>
                    <a:pt x="107" y="70"/>
                    <a:pt x="107" y="71"/>
                    <a:pt x="106" y="71"/>
                  </a:cubicBezTo>
                  <a:lnTo>
                    <a:pt x="90" y="62"/>
                  </a:lnTo>
                  <a:cubicBezTo>
                    <a:pt x="89" y="64"/>
                    <a:pt x="89" y="66"/>
                    <a:pt x="89" y="68"/>
                  </a:cubicBezTo>
                  <a:cubicBezTo>
                    <a:pt x="90" y="70"/>
                    <a:pt x="91" y="72"/>
                    <a:pt x="93" y="73"/>
                  </a:cubicBezTo>
                  <a:cubicBezTo>
                    <a:pt x="94" y="74"/>
                    <a:pt x="95" y="74"/>
                    <a:pt x="97" y="74"/>
                  </a:cubicBezTo>
                  <a:cubicBezTo>
                    <a:pt x="98" y="74"/>
                    <a:pt x="99" y="73"/>
                    <a:pt x="101" y="72"/>
                  </a:cubicBezTo>
                  <a:close/>
                  <a:moveTo>
                    <a:pt x="92" y="59"/>
                  </a:moveTo>
                  <a:lnTo>
                    <a:pt x="104" y="66"/>
                  </a:lnTo>
                  <a:cubicBezTo>
                    <a:pt x="105" y="64"/>
                    <a:pt x="106" y="62"/>
                    <a:pt x="105" y="61"/>
                  </a:cubicBezTo>
                  <a:cubicBezTo>
                    <a:pt x="105" y="59"/>
                    <a:pt x="104" y="57"/>
                    <a:pt x="102" y="56"/>
                  </a:cubicBezTo>
                  <a:cubicBezTo>
                    <a:pt x="100" y="55"/>
                    <a:pt x="99" y="55"/>
                    <a:pt x="97" y="55"/>
                  </a:cubicBezTo>
                  <a:cubicBezTo>
                    <a:pt x="95" y="56"/>
                    <a:pt x="94" y="57"/>
                    <a:pt x="92" y="59"/>
                  </a:cubicBezTo>
                  <a:close/>
                  <a:moveTo>
                    <a:pt x="110" y="86"/>
                  </a:moveTo>
                  <a:lnTo>
                    <a:pt x="122" y="65"/>
                  </a:lnTo>
                  <a:lnTo>
                    <a:pt x="126" y="67"/>
                  </a:lnTo>
                  <a:lnTo>
                    <a:pt x="124" y="70"/>
                  </a:lnTo>
                  <a:cubicBezTo>
                    <a:pt x="125" y="69"/>
                    <a:pt x="127" y="68"/>
                    <a:pt x="128" y="68"/>
                  </a:cubicBezTo>
                  <a:cubicBezTo>
                    <a:pt x="129" y="68"/>
                    <a:pt x="130" y="69"/>
                    <a:pt x="130" y="69"/>
                  </a:cubicBezTo>
                  <a:cubicBezTo>
                    <a:pt x="132" y="70"/>
                    <a:pt x="133" y="71"/>
                    <a:pt x="134" y="72"/>
                  </a:cubicBezTo>
                  <a:lnTo>
                    <a:pt x="130" y="75"/>
                  </a:lnTo>
                  <a:cubicBezTo>
                    <a:pt x="130" y="74"/>
                    <a:pt x="129" y="73"/>
                    <a:pt x="128" y="73"/>
                  </a:cubicBezTo>
                  <a:cubicBezTo>
                    <a:pt x="127" y="72"/>
                    <a:pt x="126" y="72"/>
                    <a:pt x="126" y="72"/>
                  </a:cubicBezTo>
                  <a:cubicBezTo>
                    <a:pt x="125" y="72"/>
                    <a:pt x="124" y="73"/>
                    <a:pt x="123" y="73"/>
                  </a:cubicBezTo>
                  <a:cubicBezTo>
                    <a:pt x="122" y="74"/>
                    <a:pt x="121" y="76"/>
                    <a:pt x="120" y="77"/>
                  </a:cubicBezTo>
                  <a:lnTo>
                    <a:pt x="113" y="88"/>
                  </a:lnTo>
                  <a:lnTo>
                    <a:pt x="110" y="86"/>
                  </a:lnTo>
                  <a:close/>
                  <a:moveTo>
                    <a:pt x="138" y="69"/>
                  </a:moveTo>
                  <a:lnTo>
                    <a:pt x="141" y="65"/>
                  </a:lnTo>
                  <a:lnTo>
                    <a:pt x="145" y="67"/>
                  </a:lnTo>
                  <a:lnTo>
                    <a:pt x="142" y="71"/>
                  </a:lnTo>
                  <a:lnTo>
                    <a:pt x="138" y="69"/>
                  </a:lnTo>
                  <a:close/>
                  <a:moveTo>
                    <a:pt x="123" y="94"/>
                  </a:moveTo>
                  <a:lnTo>
                    <a:pt x="136" y="73"/>
                  </a:lnTo>
                  <a:lnTo>
                    <a:pt x="140" y="75"/>
                  </a:lnTo>
                  <a:lnTo>
                    <a:pt x="127" y="97"/>
                  </a:lnTo>
                  <a:lnTo>
                    <a:pt x="123" y="94"/>
                  </a:lnTo>
                  <a:close/>
                  <a:moveTo>
                    <a:pt x="153" y="108"/>
                  </a:moveTo>
                  <a:cubicBezTo>
                    <a:pt x="151" y="109"/>
                    <a:pt x="149" y="109"/>
                    <a:pt x="147" y="108"/>
                  </a:cubicBezTo>
                  <a:cubicBezTo>
                    <a:pt x="146" y="108"/>
                    <a:pt x="144" y="107"/>
                    <a:pt x="143" y="107"/>
                  </a:cubicBezTo>
                  <a:cubicBezTo>
                    <a:pt x="141" y="105"/>
                    <a:pt x="139" y="104"/>
                    <a:pt x="139" y="102"/>
                  </a:cubicBezTo>
                  <a:cubicBezTo>
                    <a:pt x="138" y="100"/>
                    <a:pt x="138" y="98"/>
                    <a:pt x="139" y="96"/>
                  </a:cubicBezTo>
                  <a:cubicBezTo>
                    <a:pt x="140" y="95"/>
                    <a:pt x="141" y="94"/>
                    <a:pt x="142" y="94"/>
                  </a:cubicBezTo>
                  <a:cubicBezTo>
                    <a:pt x="143" y="93"/>
                    <a:pt x="144" y="93"/>
                    <a:pt x="145" y="93"/>
                  </a:cubicBezTo>
                  <a:cubicBezTo>
                    <a:pt x="146" y="93"/>
                    <a:pt x="147" y="93"/>
                    <a:pt x="148" y="93"/>
                  </a:cubicBezTo>
                  <a:cubicBezTo>
                    <a:pt x="149" y="93"/>
                    <a:pt x="150" y="94"/>
                    <a:pt x="152" y="94"/>
                  </a:cubicBezTo>
                  <a:cubicBezTo>
                    <a:pt x="155" y="96"/>
                    <a:pt x="157" y="97"/>
                    <a:pt x="159" y="97"/>
                  </a:cubicBezTo>
                  <a:cubicBezTo>
                    <a:pt x="159" y="97"/>
                    <a:pt x="159" y="96"/>
                    <a:pt x="159" y="96"/>
                  </a:cubicBezTo>
                  <a:cubicBezTo>
                    <a:pt x="160" y="95"/>
                    <a:pt x="161" y="93"/>
                    <a:pt x="160" y="92"/>
                  </a:cubicBezTo>
                  <a:cubicBezTo>
                    <a:pt x="160" y="91"/>
                    <a:pt x="159" y="90"/>
                    <a:pt x="157" y="89"/>
                  </a:cubicBezTo>
                  <a:cubicBezTo>
                    <a:pt x="155" y="88"/>
                    <a:pt x="154" y="87"/>
                    <a:pt x="153" y="87"/>
                  </a:cubicBezTo>
                  <a:cubicBezTo>
                    <a:pt x="151" y="87"/>
                    <a:pt x="150" y="88"/>
                    <a:pt x="149" y="89"/>
                  </a:cubicBezTo>
                  <a:lnTo>
                    <a:pt x="146" y="87"/>
                  </a:lnTo>
                  <a:cubicBezTo>
                    <a:pt x="147" y="86"/>
                    <a:pt x="148" y="85"/>
                    <a:pt x="149" y="84"/>
                  </a:cubicBezTo>
                  <a:cubicBezTo>
                    <a:pt x="151" y="84"/>
                    <a:pt x="152" y="84"/>
                    <a:pt x="154" y="84"/>
                  </a:cubicBezTo>
                  <a:cubicBezTo>
                    <a:pt x="156" y="84"/>
                    <a:pt x="157" y="85"/>
                    <a:pt x="159" y="86"/>
                  </a:cubicBezTo>
                  <a:cubicBezTo>
                    <a:pt x="161" y="87"/>
                    <a:pt x="162" y="88"/>
                    <a:pt x="163" y="89"/>
                  </a:cubicBezTo>
                  <a:cubicBezTo>
                    <a:pt x="164" y="90"/>
                    <a:pt x="165" y="91"/>
                    <a:pt x="165" y="92"/>
                  </a:cubicBezTo>
                  <a:cubicBezTo>
                    <a:pt x="165" y="93"/>
                    <a:pt x="165" y="94"/>
                    <a:pt x="165" y="96"/>
                  </a:cubicBezTo>
                  <a:cubicBezTo>
                    <a:pt x="164" y="96"/>
                    <a:pt x="164" y="97"/>
                    <a:pt x="163" y="99"/>
                  </a:cubicBezTo>
                  <a:lnTo>
                    <a:pt x="160" y="104"/>
                  </a:lnTo>
                  <a:cubicBezTo>
                    <a:pt x="158" y="107"/>
                    <a:pt x="157" y="109"/>
                    <a:pt x="156" y="110"/>
                  </a:cubicBezTo>
                  <a:cubicBezTo>
                    <a:pt x="156" y="111"/>
                    <a:pt x="156" y="112"/>
                    <a:pt x="156" y="114"/>
                  </a:cubicBezTo>
                  <a:lnTo>
                    <a:pt x="152" y="111"/>
                  </a:lnTo>
                  <a:cubicBezTo>
                    <a:pt x="152" y="110"/>
                    <a:pt x="152" y="109"/>
                    <a:pt x="153" y="108"/>
                  </a:cubicBezTo>
                  <a:close/>
                  <a:moveTo>
                    <a:pt x="157" y="100"/>
                  </a:moveTo>
                  <a:cubicBezTo>
                    <a:pt x="156" y="100"/>
                    <a:pt x="153" y="99"/>
                    <a:pt x="150" y="98"/>
                  </a:cubicBezTo>
                  <a:cubicBezTo>
                    <a:pt x="149" y="97"/>
                    <a:pt x="148" y="97"/>
                    <a:pt x="147" y="97"/>
                  </a:cubicBezTo>
                  <a:cubicBezTo>
                    <a:pt x="146" y="97"/>
                    <a:pt x="145" y="97"/>
                    <a:pt x="145" y="97"/>
                  </a:cubicBezTo>
                  <a:cubicBezTo>
                    <a:pt x="144" y="97"/>
                    <a:pt x="144" y="98"/>
                    <a:pt x="143" y="98"/>
                  </a:cubicBezTo>
                  <a:cubicBezTo>
                    <a:pt x="143" y="99"/>
                    <a:pt x="143" y="100"/>
                    <a:pt x="143" y="101"/>
                  </a:cubicBezTo>
                  <a:cubicBezTo>
                    <a:pt x="143" y="103"/>
                    <a:pt x="144" y="103"/>
                    <a:pt x="146" y="104"/>
                  </a:cubicBezTo>
                  <a:cubicBezTo>
                    <a:pt x="147" y="105"/>
                    <a:pt x="148" y="106"/>
                    <a:pt x="150" y="106"/>
                  </a:cubicBezTo>
                  <a:cubicBezTo>
                    <a:pt x="151" y="106"/>
                    <a:pt x="153" y="105"/>
                    <a:pt x="154" y="105"/>
                  </a:cubicBezTo>
                  <a:cubicBezTo>
                    <a:pt x="155" y="104"/>
                    <a:pt x="155" y="103"/>
                    <a:pt x="156" y="101"/>
                  </a:cubicBezTo>
                  <a:lnTo>
                    <a:pt x="157" y="100"/>
                  </a:lnTo>
                  <a:close/>
                  <a:moveTo>
                    <a:pt x="151" y="111"/>
                  </a:moveTo>
                  <a:lnTo>
                    <a:pt x="168" y="81"/>
                  </a:lnTo>
                  <a:lnTo>
                    <a:pt x="172" y="83"/>
                  </a:lnTo>
                  <a:lnTo>
                    <a:pt x="154" y="113"/>
                  </a:lnTo>
                  <a:lnTo>
                    <a:pt x="151" y="111"/>
                  </a:lnTo>
                  <a:close/>
                  <a:moveTo>
                    <a:pt x="170" y="113"/>
                  </a:moveTo>
                  <a:lnTo>
                    <a:pt x="173" y="115"/>
                  </a:lnTo>
                  <a:cubicBezTo>
                    <a:pt x="171" y="117"/>
                    <a:pt x="169" y="118"/>
                    <a:pt x="167" y="118"/>
                  </a:cubicBezTo>
                  <a:cubicBezTo>
                    <a:pt x="165" y="119"/>
                    <a:pt x="162" y="118"/>
                    <a:pt x="160" y="117"/>
                  </a:cubicBezTo>
                  <a:cubicBezTo>
                    <a:pt x="157" y="115"/>
                    <a:pt x="155" y="112"/>
                    <a:pt x="154" y="109"/>
                  </a:cubicBezTo>
                  <a:cubicBezTo>
                    <a:pt x="153" y="106"/>
                    <a:pt x="154" y="103"/>
                    <a:pt x="156" y="99"/>
                  </a:cubicBezTo>
                  <a:cubicBezTo>
                    <a:pt x="158" y="96"/>
                    <a:pt x="161" y="94"/>
                    <a:pt x="164" y="93"/>
                  </a:cubicBezTo>
                  <a:cubicBezTo>
                    <a:pt x="167" y="92"/>
                    <a:pt x="170" y="92"/>
                    <a:pt x="173" y="94"/>
                  </a:cubicBezTo>
                  <a:cubicBezTo>
                    <a:pt x="176" y="96"/>
                    <a:pt x="177" y="98"/>
                    <a:pt x="178" y="101"/>
                  </a:cubicBezTo>
                  <a:cubicBezTo>
                    <a:pt x="179" y="104"/>
                    <a:pt x="178" y="107"/>
                    <a:pt x="176" y="111"/>
                  </a:cubicBezTo>
                  <a:cubicBezTo>
                    <a:pt x="176" y="111"/>
                    <a:pt x="176" y="111"/>
                    <a:pt x="175" y="112"/>
                  </a:cubicBezTo>
                  <a:lnTo>
                    <a:pt x="159" y="102"/>
                  </a:lnTo>
                  <a:cubicBezTo>
                    <a:pt x="158" y="105"/>
                    <a:pt x="158" y="107"/>
                    <a:pt x="158" y="109"/>
                  </a:cubicBezTo>
                  <a:cubicBezTo>
                    <a:pt x="159" y="111"/>
                    <a:pt x="160" y="112"/>
                    <a:pt x="161" y="114"/>
                  </a:cubicBezTo>
                  <a:cubicBezTo>
                    <a:pt x="163" y="114"/>
                    <a:pt x="164" y="115"/>
                    <a:pt x="165" y="115"/>
                  </a:cubicBezTo>
                  <a:cubicBezTo>
                    <a:pt x="167" y="114"/>
                    <a:pt x="168" y="114"/>
                    <a:pt x="170" y="113"/>
                  </a:cubicBezTo>
                  <a:close/>
                  <a:moveTo>
                    <a:pt x="161" y="100"/>
                  </a:moveTo>
                  <a:lnTo>
                    <a:pt x="173" y="107"/>
                  </a:lnTo>
                  <a:cubicBezTo>
                    <a:pt x="174" y="105"/>
                    <a:pt x="174" y="103"/>
                    <a:pt x="174" y="102"/>
                  </a:cubicBezTo>
                  <a:cubicBezTo>
                    <a:pt x="174" y="100"/>
                    <a:pt x="173" y="98"/>
                    <a:pt x="171" y="97"/>
                  </a:cubicBezTo>
                  <a:cubicBezTo>
                    <a:pt x="169" y="96"/>
                    <a:pt x="168" y="96"/>
                    <a:pt x="166" y="96"/>
                  </a:cubicBezTo>
                  <a:cubicBezTo>
                    <a:pt x="164" y="97"/>
                    <a:pt x="162" y="98"/>
                    <a:pt x="161" y="10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183" name="Freeform 103"/>
            <p:cNvSpPr>
              <a:spLocks noEditPoints="1"/>
            </p:cNvSpPr>
            <p:nvPr/>
          </p:nvSpPr>
          <p:spPr bwMode="auto">
            <a:xfrm>
              <a:off x="1858" y="2094"/>
              <a:ext cx="53" cy="45"/>
            </a:xfrm>
            <a:custGeom>
              <a:avLst/>
              <a:gdLst/>
              <a:ahLst/>
              <a:cxnLst>
                <a:cxn ang="0">
                  <a:pos x="4" y="0"/>
                </a:cxn>
                <a:cxn ang="0">
                  <a:pos x="5" y="18"/>
                </a:cxn>
                <a:cxn ang="0">
                  <a:pos x="7" y="20"/>
                </a:cxn>
                <a:cxn ang="0">
                  <a:pos x="24" y="12"/>
                </a:cxn>
                <a:cxn ang="0">
                  <a:pos x="0" y="26"/>
                </a:cxn>
                <a:cxn ang="0">
                  <a:pos x="31" y="45"/>
                </a:cxn>
                <a:cxn ang="0">
                  <a:pos x="23" y="38"/>
                </a:cxn>
                <a:cxn ang="0">
                  <a:pos x="26" y="30"/>
                </a:cxn>
                <a:cxn ang="0">
                  <a:pos x="32" y="29"/>
                </a:cxn>
                <a:cxn ang="0">
                  <a:pos x="43" y="33"/>
                </a:cxn>
                <a:cxn ang="0">
                  <a:pos x="44" y="29"/>
                </a:cxn>
                <a:cxn ang="0">
                  <a:pos x="37" y="24"/>
                </a:cxn>
                <a:cxn ang="0">
                  <a:pos x="30" y="23"/>
                </a:cxn>
                <a:cxn ang="0">
                  <a:pos x="38" y="20"/>
                </a:cxn>
                <a:cxn ang="0">
                  <a:pos x="47" y="26"/>
                </a:cxn>
                <a:cxn ang="0">
                  <a:pos x="48" y="32"/>
                </a:cxn>
                <a:cxn ang="0">
                  <a:pos x="44" y="40"/>
                </a:cxn>
                <a:cxn ang="0">
                  <a:pos x="40" y="50"/>
                </a:cxn>
                <a:cxn ang="0">
                  <a:pos x="37" y="45"/>
                </a:cxn>
                <a:cxn ang="0">
                  <a:pos x="34" y="34"/>
                </a:cxn>
                <a:cxn ang="0">
                  <a:pos x="29" y="33"/>
                </a:cxn>
                <a:cxn ang="0">
                  <a:pos x="27" y="38"/>
                </a:cxn>
                <a:cxn ang="0">
                  <a:pos x="34" y="42"/>
                </a:cxn>
                <a:cxn ang="0">
                  <a:pos x="40" y="38"/>
                </a:cxn>
                <a:cxn ang="0">
                  <a:pos x="49" y="55"/>
                </a:cxn>
                <a:cxn ang="0">
                  <a:pos x="70" y="28"/>
                </a:cxn>
                <a:cxn ang="0">
                  <a:pos x="49" y="55"/>
                </a:cxn>
                <a:cxn ang="0">
                  <a:pos x="64" y="67"/>
                </a:cxn>
                <a:cxn ang="0">
                  <a:pos x="67" y="74"/>
                </a:cxn>
                <a:cxn ang="0">
                  <a:pos x="75" y="73"/>
                </a:cxn>
                <a:cxn ang="0">
                  <a:pos x="70" y="68"/>
                </a:cxn>
                <a:cxn ang="0">
                  <a:pos x="67" y="52"/>
                </a:cxn>
                <a:cxn ang="0">
                  <a:pos x="77" y="45"/>
                </a:cxn>
                <a:cxn ang="0">
                  <a:pos x="88" y="53"/>
                </a:cxn>
                <a:cxn ang="0">
                  <a:pos x="93" y="52"/>
                </a:cxn>
                <a:cxn ang="0">
                  <a:pos x="76" y="77"/>
                </a:cxn>
                <a:cxn ang="0">
                  <a:pos x="65" y="77"/>
                </a:cxn>
                <a:cxn ang="0">
                  <a:pos x="61" y="65"/>
                </a:cxn>
                <a:cxn ang="0">
                  <a:pos x="69" y="61"/>
                </a:cxn>
                <a:cxn ang="0">
                  <a:pos x="78" y="66"/>
                </a:cxn>
                <a:cxn ang="0">
                  <a:pos x="85" y="54"/>
                </a:cxn>
                <a:cxn ang="0">
                  <a:pos x="76" y="49"/>
                </a:cxn>
              </a:cxnLst>
              <a:rect l="0" t="0" r="r" b="b"/>
              <a:pathLst>
                <a:path w="93" h="79">
                  <a:moveTo>
                    <a:pt x="0" y="26"/>
                  </a:moveTo>
                  <a:lnTo>
                    <a:pt x="4" y="0"/>
                  </a:lnTo>
                  <a:lnTo>
                    <a:pt x="8" y="2"/>
                  </a:lnTo>
                  <a:lnTo>
                    <a:pt x="5" y="18"/>
                  </a:lnTo>
                  <a:cubicBezTo>
                    <a:pt x="5" y="19"/>
                    <a:pt x="4" y="21"/>
                    <a:pt x="4" y="23"/>
                  </a:cubicBezTo>
                  <a:cubicBezTo>
                    <a:pt x="5" y="22"/>
                    <a:pt x="6" y="21"/>
                    <a:pt x="7" y="20"/>
                  </a:cubicBezTo>
                  <a:lnTo>
                    <a:pt x="20" y="9"/>
                  </a:lnTo>
                  <a:lnTo>
                    <a:pt x="24" y="12"/>
                  </a:lnTo>
                  <a:lnTo>
                    <a:pt x="3" y="28"/>
                  </a:lnTo>
                  <a:lnTo>
                    <a:pt x="0" y="26"/>
                  </a:lnTo>
                  <a:close/>
                  <a:moveTo>
                    <a:pt x="37" y="45"/>
                  </a:moveTo>
                  <a:cubicBezTo>
                    <a:pt x="35" y="45"/>
                    <a:pt x="33" y="45"/>
                    <a:pt x="31" y="45"/>
                  </a:cubicBezTo>
                  <a:cubicBezTo>
                    <a:pt x="30" y="44"/>
                    <a:pt x="28" y="44"/>
                    <a:pt x="27" y="43"/>
                  </a:cubicBezTo>
                  <a:cubicBezTo>
                    <a:pt x="25" y="42"/>
                    <a:pt x="23" y="40"/>
                    <a:pt x="23" y="38"/>
                  </a:cubicBezTo>
                  <a:cubicBezTo>
                    <a:pt x="22" y="36"/>
                    <a:pt x="22" y="34"/>
                    <a:pt x="23" y="33"/>
                  </a:cubicBezTo>
                  <a:cubicBezTo>
                    <a:pt x="24" y="32"/>
                    <a:pt x="25" y="31"/>
                    <a:pt x="26" y="30"/>
                  </a:cubicBezTo>
                  <a:cubicBezTo>
                    <a:pt x="27" y="30"/>
                    <a:pt x="28" y="29"/>
                    <a:pt x="29" y="29"/>
                  </a:cubicBezTo>
                  <a:cubicBezTo>
                    <a:pt x="30" y="29"/>
                    <a:pt x="31" y="29"/>
                    <a:pt x="32" y="29"/>
                  </a:cubicBezTo>
                  <a:cubicBezTo>
                    <a:pt x="33" y="30"/>
                    <a:pt x="34" y="30"/>
                    <a:pt x="36" y="31"/>
                  </a:cubicBezTo>
                  <a:cubicBezTo>
                    <a:pt x="39" y="32"/>
                    <a:pt x="41" y="33"/>
                    <a:pt x="43" y="33"/>
                  </a:cubicBezTo>
                  <a:cubicBezTo>
                    <a:pt x="43" y="33"/>
                    <a:pt x="43" y="33"/>
                    <a:pt x="43" y="33"/>
                  </a:cubicBezTo>
                  <a:cubicBezTo>
                    <a:pt x="44" y="31"/>
                    <a:pt x="45" y="30"/>
                    <a:pt x="44" y="29"/>
                  </a:cubicBezTo>
                  <a:cubicBezTo>
                    <a:pt x="44" y="27"/>
                    <a:pt x="43" y="26"/>
                    <a:pt x="41" y="25"/>
                  </a:cubicBezTo>
                  <a:cubicBezTo>
                    <a:pt x="39" y="24"/>
                    <a:pt x="38" y="24"/>
                    <a:pt x="37" y="24"/>
                  </a:cubicBezTo>
                  <a:cubicBezTo>
                    <a:pt x="35" y="24"/>
                    <a:pt x="34" y="25"/>
                    <a:pt x="33" y="26"/>
                  </a:cubicBezTo>
                  <a:lnTo>
                    <a:pt x="30" y="23"/>
                  </a:lnTo>
                  <a:cubicBezTo>
                    <a:pt x="31" y="22"/>
                    <a:pt x="32" y="21"/>
                    <a:pt x="33" y="21"/>
                  </a:cubicBezTo>
                  <a:cubicBezTo>
                    <a:pt x="35" y="20"/>
                    <a:pt x="36" y="20"/>
                    <a:pt x="38" y="20"/>
                  </a:cubicBezTo>
                  <a:cubicBezTo>
                    <a:pt x="40" y="21"/>
                    <a:pt x="41" y="21"/>
                    <a:pt x="43" y="22"/>
                  </a:cubicBezTo>
                  <a:cubicBezTo>
                    <a:pt x="45" y="23"/>
                    <a:pt x="46" y="25"/>
                    <a:pt x="47" y="26"/>
                  </a:cubicBezTo>
                  <a:cubicBezTo>
                    <a:pt x="48" y="27"/>
                    <a:pt x="49" y="28"/>
                    <a:pt x="49" y="29"/>
                  </a:cubicBezTo>
                  <a:cubicBezTo>
                    <a:pt x="49" y="30"/>
                    <a:pt x="49" y="31"/>
                    <a:pt x="48" y="32"/>
                  </a:cubicBezTo>
                  <a:cubicBezTo>
                    <a:pt x="48" y="33"/>
                    <a:pt x="48" y="34"/>
                    <a:pt x="47" y="35"/>
                  </a:cubicBezTo>
                  <a:lnTo>
                    <a:pt x="44" y="40"/>
                  </a:lnTo>
                  <a:cubicBezTo>
                    <a:pt x="42" y="44"/>
                    <a:pt x="41" y="46"/>
                    <a:pt x="40" y="47"/>
                  </a:cubicBezTo>
                  <a:cubicBezTo>
                    <a:pt x="40" y="48"/>
                    <a:pt x="40" y="49"/>
                    <a:pt x="40" y="50"/>
                  </a:cubicBezTo>
                  <a:lnTo>
                    <a:pt x="36" y="48"/>
                  </a:lnTo>
                  <a:cubicBezTo>
                    <a:pt x="36" y="47"/>
                    <a:pt x="36" y="46"/>
                    <a:pt x="37" y="45"/>
                  </a:cubicBezTo>
                  <a:close/>
                  <a:moveTo>
                    <a:pt x="41" y="36"/>
                  </a:moveTo>
                  <a:cubicBezTo>
                    <a:pt x="40" y="36"/>
                    <a:pt x="37" y="35"/>
                    <a:pt x="34" y="34"/>
                  </a:cubicBezTo>
                  <a:cubicBezTo>
                    <a:pt x="33" y="33"/>
                    <a:pt x="32" y="33"/>
                    <a:pt x="31" y="33"/>
                  </a:cubicBezTo>
                  <a:cubicBezTo>
                    <a:pt x="30" y="33"/>
                    <a:pt x="29" y="33"/>
                    <a:pt x="29" y="33"/>
                  </a:cubicBezTo>
                  <a:cubicBezTo>
                    <a:pt x="28" y="34"/>
                    <a:pt x="28" y="34"/>
                    <a:pt x="27" y="35"/>
                  </a:cubicBezTo>
                  <a:cubicBezTo>
                    <a:pt x="27" y="36"/>
                    <a:pt x="26" y="37"/>
                    <a:pt x="27" y="38"/>
                  </a:cubicBezTo>
                  <a:cubicBezTo>
                    <a:pt x="27" y="39"/>
                    <a:pt x="28" y="40"/>
                    <a:pt x="29" y="41"/>
                  </a:cubicBezTo>
                  <a:cubicBezTo>
                    <a:pt x="31" y="42"/>
                    <a:pt x="32" y="42"/>
                    <a:pt x="34" y="42"/>
                  </a:cubicBezTo>
                  <a:cubicBezTo>
                    <a:pt x="35" y="42"/>
                    <a:pt x="36" y="42"/>
                    <a:pt x="38" y="41"/>
                  </a:cubicBezTo>
                  <a:cubicBezTo>
                    <a:pt x="39" y="40"/>
                    <a:pt x="39" y="39"/>
                    <a:pt x="40" y="38"/>
                  </a:cubicBezTo>
                  <a:lnTo>
                    <a:pt x="41" y="36"/>
                  </a:lnTo>
                  <a:close/>
                  <a:moveTo>
                    <a:pt x="49" y="55"/>
                  </a:moveTo>
                  <a:lnTo>
                    <a:pt x="66" y="26"/>
                  </a:lnTo>
                  <a:lnTo>
                    <a:pt x="70" y="28"/>
                  </a:lnTo>
                  <a:lnTo>
                    <a:pt x="52" y="57"/>
                  </a:lnTo>
                  <a:lnTo>
                    <a:pt x="49" y="55"/>
                  </a:lnTo>
                  <a:close/>
                  <a:moveTo>
                    <a:pt x="61" y="65"/>
                  </a:moveTo>
                  <a:lnTo>
                    <a:pt x="64" y="67"/>
                  </a:lnTo>
                  <a:cubicBezTo>
                    <a:pt x="63" y="69"/>
                    <a:pt x="63" y="70"/>
                    <a:pt x="64" y="71"/>
                  </a:cubicBezTo>
                  <a:cubicBezTo>
                    <a:pt x="64" y="72"/>
                    <a:pt x="65" y="73"/>
                    <a:pt x="67" y="74"/>
                  </a:cubicBezTo>
                  <a:cubicBezTo>
                    <a:pt x="69" y="75"/>
                    <a:pt x="70" y="75"/>
                    <a:pt x="71" y="75"/>
                  </a:cubicBezTo>
                  <a:cubicBezTo>
                    <a:pt x="73" y="75"/>
                    <a:pt x="74" y="74"/>
                    <a:pt x="75" y="73"/>
                  </a:cubicBezTo>
                  <a:cubicBezTo>
                    <a:pt x="75" y="73"/>
                    <a:pt x="76" y="71"/>
                    <a:pt x="78" y="69"/>
                  </a:cubicBezTo>
                  <a:cubicBezTo>
                    <a:pt x="75" y="70"/>
                    <a:pt x="73" y="69"/>
                    <a:pt x="70" y="68"/>
                  </a:cubicBezTo>
                  <a:cubicBezTo>
                    <a:pt x="67" y="66"/>
                    <a:pt x="66" y="64"/>
                    <a:pt x="65" y="61"/>
                  </a:cubicBezTo>
                  <a:cubicBezTo>
                    <a:pt x="65" y="58"/>
                    <a:pt x="66" y="55"/>
                    <a:pt x="67" y="52"/>
                  </a:cubicBezTo>
                  <a:cubicBezTo>
                    <a:pt x="69" y="50"/>
                    <a:pt x="70" y="48"/>
                    <a:pt x="72" y="47"/>
                  </a:cubicBezTo>
                  <a:cubicBezTo>
                    <a:pt x="74" y="45"/>
                    <a:pt x="76" y="45"/>
                    <a:pt x="77" y="45"/>
                  </a:cubicBezTo>
                  <a:cubicBezTo>
                    <a:pt x="79" y="45"/>
                    <a:pt x="81" y="45"/>
                    <a:pt x="83" y="46"/>
                  </a:cubicBezTo>
                  <a:cubicBezTo>
                    <a:pt x="86" y="48"/>
                    <a:pt x="87" y="50"/>
                    <a:pt x="88" y="53"/>
                  </a:cubicBezTo>
                  <a:lnTo>
                    <a:pt x="89" y="50"/>
                  </a:lnTo>
                  <a:lnTo>
                    <a:pt x="93" y="52"/>
                  </a:lnTo>
                  <a:lnTo>
                    <a:pt x="82" y="71"/>
                  </a:lnTo>
                  <a:cubicBezTo>
                    <a:pt x="80" y="74"/>
                    <a:pt x="78" y="76"/>
                    <a:pt x="76" y="77"/>
                  </a:cubicBezTo>
                  <a:cubicBezTo>
                    <a:pt x="75" y="78"/>
                    <a:pt x="73" y="79"/>
                    <a:pt x="71" y="79"/>
                  </a:cubicBezTo>
                  <a:cubicBezTo>
                    <a:pt x="69" y="79"/>
                    <a:pt x="67" y="78"/>
                    <a:pt x="65" y="77"/>
                  </a:cubicBezTo>
                  <a:cubicBezTo>
                    <a:pt x="63" y="75"/>
                    <a:pt x="61" y="73"/>
                    <a:pt x="60" y="71"/>
                  </a:cubicBezTo>
                  <a:cubicBezTo>
                    <a:pt x="59" y="69"/>
                    <a:pt x="59" y="67"/>
                    <a:pt x="61" y="65"/>
                  </a:cubicBezTo>
                  <a:close/>
                  <a:moveTo>
                    <a:pt x="71" y="54"/>
                  </a:moveTo>
                  <a:cubicBezTo>
                    <a:pt x="70" y="57"/>
                    <a:pt x="69" y="59"/>
                    <a:pt x="69" y="61"/>
                  </a:cubicBezTo>
                  <a:cubicBezTo>
                    <a:pt x="70" y="63"/>
                    <a:pt x="71" y="64"/>
                    <a:pt x="72" y="65"/>
                  </a:cubicBezTo>
                  <a:cubicBezTo>
                    <a:pt x="74" y="66"/>
                    <a:pt x="76" y="66"/>
                    <a:pt x="78" y="66"/>
                  </a:cubicBezTo>
                  <a:cubicBezTo>
                    <a:pt x="80" y="65"/>
                    <a:pt x="81" y="64"/>
                    <a:pt x="83" y="61"/>
                  </a:cubicBezTo>
                  <a:cubicBezTo>
                    <a:pt x="85" y="58"/>
                    <a:pt x="85" y="56"/>
                    <a:pt x="85" y="54"/>
                  </a:cubicBezTo>
                  <a:cubicBezTo>
                    <a:pt x="84" y="52"/>
                    <a:pt x="83" y="50"/>
                    <a:pt x="82" y="49"/>
                  </a:cubicBezTo>
                  <a:cubicBezTo>
                    <a:pt x="80" y="48"/>
                    <a:pt x="78" y="48"/>
                    <a:pt x="76" y="49"/>
                  </a:cubicBezTo>
                  <a:cubicBezTo>
                    <a:pt x="75" y="50"/>
                    <a:pt x="73" y="51"/>
                    <a:pt x="71" y="54"/>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184" name="Rectangle 104"/>
            <p:cNvSpPr>
              <a:spLocks noChangeArrowheads="1"/>
            </p:cNvSpPr>
            <p:nvPr/>
          </p:nvSpPr>
          <p:spPr bwMode="auto">
            <a:xfrm>
              <a:off x="1588" y="1589"/>
              <a:ext cx="62" cy="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00" b="0" i="0" u="none" strike="noStrike" cap="none" normalizeH="0" baseline="0" smtClean="0">
                  <a:ln>
                    <a:noFill/>
                  </a:ln>
                  <a:solidFill>
                    <a:srgbClr val="000000"/>
                  </a:solidFill>
                  <a:effectLst/>
                  <a:latin typeface="Arial" pitchFamily="34" charset="0"/>
                  <a:ea typeface="SimSun" pitchFamily="2" charset="-122"/>
                  <a:cs typeface="Arial" pitchFamily="34" charset="0"/>
                </a:rPr>
                <a:t>Mindre </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sp>
          <p:nvSpPr>
            <p:cNvPr id="430185" name="Rectangle 105"/>
            <p:cNvSpPr>
              <a:spLocks noChangeArrowheads="1"/>
            </p:cNvSpPr>
            <p:nvPr/>
          </p:nvSpPr>
          <p:spPr bwMode="auto">
            <a:xfrm>
              <a:off x="1588" y="1616"/>
              <a:ext cx="77" cy="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00" b="0" i="0" u="none" strike="noStrike" cap="none" normalizeH="0" baseline="0" smtClean="0">
                  <a:ln>
                    <a:noFill/>
                  </a:ln>
                  <a:solidFill>
                    <a:srgbClr val="000000"/>
                  </a:solidFill>
                  <a:effectLst/>
                  <a:latin typeface="Arial" pitchFamily="34" charset="0"/>
                  <a:ea typeface="SimSun" pitchFamily="2" charset="-122"/>
                  <a:cs typeface="Arial" pitchFamily="34" charset="0"/>
                </a:rPr>
                <a:t>ressourc</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sp>
          <p:nvSpPr>
            <p:cNvPr id="430186" name="Rectangle 106"/>
            <p:cNvSpPr>
              <a:spLocks noChangeArrowheads="1"/>
            </p:cNvSpPr>
            <p:nvPr/>
          </p:nvSpPr>
          <p:spPr bwMode="auto">
            <a:xfrm>
              <a:off x="1625" y="1644"/>
              <a:ext cx="18" cy="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00" b="0" i="0" u="none" strike="noStrike" cap="none" normalizeH="0" baseline="0" smtClean="0">
                  <a:ln>
                    <a:noFill/>
                  </a:ln>
                  <a:solidFill>
                    <a:srgbClr val="000000"/>
                  </a:solidFill>
                  <a:effectLst/>
                  <a:latin typeface="Arial" pitchFamily="34" charset="0"/>
                  <a:ea typeface="SimSun" pitchFamily="2" charset="-122"/>
                  <a:cs typeface="Arial" pitchFamily="34" charset="0"/>
                </a:rPr>
                <a:t>er</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pic>
          <p:nvPicPr>
            <p:cNvPr id="430187" name="Picture 107"/>
            <p:cNvPicPr>
              <a:picLocks noChangeAspect="1" noChangeArrowheads="1"/>
            </p:cNvPicPr>
            <p:nvPr/>
          </p:nvPicPr>
          <p:blipFill>
            <a:blip r:embed="rId20"/>
            <a:srcRect/>
            <a:stretch>
              <a:fillRect/>
            </a:stretch>
          </p:blipFill>
          <p:spPr bwMode="auto">
            <a:xfrm>
              <a:off x="1471" y="2867"/>
              <a:ext cx="350" cy="359"/>
            </a:xfrm>
            <a:prstGeom prst="rect">
              <a:avLst/>
            </a:prstGeom>
            <a:noFill/>
            <a:ln w="9525">
              <a:noFill/>
              <a:miter lim="800000"/>
              <a:headEnd/>
              <a:tailEnd/>
            </a:ln>
          </p:spPr>
        </p:pic>
        <p:pic>
          <p:nvPicPr>
            <p:cNvPr id="430188" name="Picture 108"/>
            <p:cNvPicPr>
              <a:picLocks noChangeAspect="1" noChangeArrowheads="1"/>
            </p:cNvPicPr>
            <p:nvPr/>
          </p:nvPicPr>
          <p:blipFill>
            <a:blip r:embed="rId21"/>
            <a:srcRect/>
            <a:stretch>
              <a:fillRect/>
            </a:stretch>
          </p:blipFill>
          <p:spPr bwMode="auto">
            <a:xfrm>
              <a:off x="1471" y="2867"/>
              <a:ext cx="350" cy="359"/>
            </a:xfrm>
            <a:prstGeom prst="rect">
              <a:avLst/>
            </a:prstGeom>
            <a:noFill/>
            <a:ln w="9525">
              <a:noFill/>
              <a:miter lim="800000"/>
              <a:headEnd/>
              <a:tailEnd/>
            </a:ln>
          </p:spPr>
        </p:pic>
        <p:sp>
          <p:nvSpPr>
            <p:cNvPr id="430189" name="Freeform 109"/>
            <p:cNvSpPr>
              <a:spLocks noEditPoints="1"/>
            </p:cNvSpPr>
            <p:nvPr/>
          </p:nvSpPr>
          <p:spPr bwMode="auto">
            <a:xfrm>
              <a:off x="1605" y="2922"/>
              <a:ext cx="117" cy="28"/>
            </a:xfrm>
            <a:custGeom>
              <a:avLst/>
              <a:gdLst/>
              <a:ahLst/>
              <a:cxnLst>
                <a:cxn ang="0">
                  <a:pos x="9" y="1"/>
                </a:cxn>
                <a:cxn ang="0">
                  <a:pos x="19" y="25"/>
                </a:cxn>
                <a:cxn ang="0">
                  <a:pos x="33" y="37"/>
                </a:cxn>
                <a:cxn ang="0">
                  <a:pos x="19" y="36"/>
                </a:cxn>
                <a:cxn ang="0">
                  <a:pos x="5" y="35"/>
                </a:cxn>
                <a:cxn ang="0">
                  <a:pos x="50" y="3"/>
                </a:cxn>
                <a:cxn ang="0">
                  <a:pos x="50" y="8"/>
                </a:cxn>
                <a:cxn ang="0">
                  <a:pos x="54" y="13"/>
                </a:cxn>
                <a:cxn ang="0">
                  <a:pos x="64" y="39"/>
                </a:cxn>
                <a:cxn ang="0">
                  <a:pos x="68" y="39"/>
                </a:cxn>
                <a:cxn ang="0">
                  <a:pos x="82" y="5"/>
                </a:cxn>
                <a:cxn ang="0">
                  <a:pos x="82" y="10"/>
                </a:cxn>
                <a:cxn ang="0">
                  <a:pos x="77" y="46"/>
                </a:cxn>
                <a:cxn ang="0">
                  <a:pos x="81" y="15"/>
                </a:cxn>
                <a:cxn ang="0">
                  <a:pos x="82" y="48"/>
                </a:cxn>
                <a:cxn ang="0">
                  <a:pos x="116" y="18"/>
                </a:cxn>
                <a:cxn ang="0">
                  <a:pos x="118" y="20"/>
                </a:cxn>
                <a:cxn ang="0">
                  <a:pos x="115" y="40"/>
                </a:cxn>
                <a:cxn ang="0">
                  <a:pos x="98" y="43"/>
                </a:cxn>
                <a:cxn ang="0">
                  <a:pos x="97" y="34"/>
                </a:cxn>
                <a:cxn ang="0">
                  <a:pos x="109" y="16"/>
                </a:cxn>
                <a:cxn ang="0">
                  <a:pos x="113" y="21"/>
                </a:cxn>
                <a:cxn ang="0">
                  <a:pos x="101" y="29"/>
                </a:cxn>
                <a:cxn ang="0">
                  <a:pos x="115" y="24"/>
                </a:cxn>
                <a:cxn ang="0">
                  <a:pos x="113" y="36"/>
                </a:cxn>
                <a:cxn ang="0">
                  <a:pos x="115" y="24"/>
                </a:cxn>
                <a:cxn ang="0">
                  <a:pos x="140" y="8"/>
                </a:cxn>
                <a:cxn ang="0">
                  <a:pos x="169" y="33"/>
                </a:cxn>
                <a:cxn ang="0">
                  <a:pos x="159" y="45"/>
                </a:cxn>
                <a:cxn ang="0">
                  <a:pos x="144" y="26"/>
                </a:cxn>
                <a:cxn ang="0">
                  <a:pos x="161" y="10"/>
                </a:cxn>
                <a:cxn ang="0">
                  <a:pos x="170" y="21"/>
                </a:cxn>
                <a:cxn ang="0">
                  <a:pos x="154" y="15"/>
                </a:cxn>
                <a:cxn ang="0">
                  <a:pos x="149" y="34"/>
                </a:cxn>
                <a:cxn ang="0">
                  <a:pos x="165" y="40"/>
                </a:cxn>
                <a:cxn ang="0">
                  <a:pos x="180" y="35"/>
                </a:cxn>
                <a:cxn ang="0">
                  <a:pos x="189" y="43"/>
                </a:cxn>
                <a:cxn ang="0">
                  <a:pos x="198" y="38"/>
                </a:cxn>
                <a:cxn ang="0">
                  <a:pos x="188" y="31"/>
                </a:cxn>
                <a:cxn ang="0">
                  <a:pos x="178" y="20"/>
                </a:cxn>
                <a:cxn ang="0">
                  <a:pos x="190" y="12"/>
                </a:cxn>
                <a:cxn ang="0">
                  <a:pos x="202" y="23"/>
                </a:cxn>
                <a:cxn ang="0">
                  <a:pos x="190" y="16"/>
                </a:cxn>
                <a:cxn ang="0">
                  <a:pos x="183" y="23"/>
                </a:cxn>
                <a:cxn ang="0">
                  <a:pos x="201" y="33"/>
                </a:cxn>
                <a:cxn ang="0">
                  <a:pos x="196" y="46"/>
                </a:cxn>
                <a:cxn ang="0">
                  <a:pos x="177" y="41"/>
                </a:cxn>
              </a:cxnLst>
              <a:rect l="0" t="0" r="r" b="b"/>
              <a:pathLst>
                <a:path w="203" h="50">
                  <a:moveTo>
                    <a:pt x="0" y="35"/>
                  </a:moveTo>
                  <a:lnTo>
                    <a:pt x="3" y="0"/>
                  </a:lnTo>
                  <a:lnTo>
                    <a:pt x="9" y="1"/>
                  </a:lnTo>
                  <a:lnTo>
                    <a:pt x="16" y="26"/>
                  </a:lnTo>
                  <a:cubicBezTo>
                    <a:pt x="17" y="28"/>
                    <a:pt x="17" y="30"/>
                    <a:pt x="17" y="31"/>
                  </a:cubicBezTo>
                  <a:cubicBezTo>
                    <a:pt x="18" y="30"/>
                    <a:pt x="18" y="28"/>
                    <a:pt x="19" y="25"/>
                  </a:cubicBezTo>
                  <a:lnTo>
                    <a:pt x="29" y="2"/>
                  </a:lnTo>
                  <a:lnTo>
                    <a:pt x="35" y="2"/>
                  </a:lnTo>
                  <a:lnTo>
                    <a:pt x="33" y="37"/>
                  </a:lnTo>
                  <a:lnTo>
                    <a:pt x="29" y="37"/>
                  </a:lnTo>
                  <a:lnTo>
                    <a:pt x="31" y="8"/>
                  </a:lnTo>
                  <a:lnTo>
                    <a:pt x="19" y="36"/>
                  </a:lnTo>
                  <a:lnTo>
                    <a:pt x="15" y="36"/>
                  </a:lnTo>
                  <a:lnTo>
                    <a:pt x="7" y="6"/>
                  </a:lnTo>
                  <a:lnTo>
                    <a:pt x="5" y="35"/>
                  </a:lnTo>
                  <a:lnTo>
                    <a:pt x="0" y="35"/>
                  </a:lnTo>
                  <a:close/>
                  <a:moveTo>
                    <a:pt x="50" y="8"/>
                  </a:moveTo>
                  <a:lnTo>
                    <a:pt x="50" y="3"/>
                  </a:lnTo>
                  <a:lnTo>
                    <a:pt x="54" y="4"/>
                  </a:lnTo>
                  <a:lnTo>
                    <a:pt x="54" y="9"/>
                  </a:lnTo>
                  <a:lnTo>
                    <a:pt x="50" y="8"/>
                  </a:lnTo>
                  <a:close/>
                  <a:moveTo>
                    <a:pt x="48" y="38"/>
                  </a:moveTo>
                  <a:lnTo>
                    <a:pt x="49" y="13"/>
                  </a:lnTo>
                  <a:lnTo>
                    <a:pt x="54" y="13"/>
                  </a:lnTo>
                  <a:lnTo>
                    <a:pt x="52" y="38"/>
                  </a:lnTo>
                  <a:lnTo>
                    <a:pt x="48" y="38"/>
                  </a:lnTo>
                  <a:close/>
                  <a:moveTo>
                    <a:pt x="64" y="39"/>
                  </a:moveTo>
                  <a:lnTo>
                    <a:pt x="66" y="4"/>
                  </a:lnTo>
                  <a:lnTo>
                    <a:pt x="70" y="5"/>
                  </a:lnTo>
                  <a:lnTo>
                    <a:pt x="68" y="39"/>
                  </a:lnTo>
                  <a:lnTo>
                    <a:pt x="64" y="39"/>
                  </a:lnTo>
                  <a:close/>
                  <a:moveTo>
                    <a:pt x="82" y="10"/>
                  </a:moveTo>
                  <a:lnTo>
                    <a:pt x="82" y="5"/>
                  </a:lnTo>
                  <a:lnTo>
                    <a:pt x="86" y="6"/>
                  </a:lnTo>
                  <a:lnTo>
                    <a:pt x="86" y="11"/>
                  </a:lnTo>
                  <a:lnTo>
                    <a:pt x="82" y="10"/>
                  </a:lnTo>
                  <a:close/>
                  <a:moveTo>
                    <a:pt x="74" y="49"/>
                  </a:moveTo>
                  <a:lnTo>
                    <a:pt x="75" y="45"/>
                  </a:lnTo>
                  <a:cubicBezTo>
                    <a:pt x="76" y="46"/>
                    <a:pt x="76" y="46"/>
                    <a:pt x="77" y="46"/>
                  </a:cubicBezTo>
                  <a:cubicBezTo>
                    <a:pt x="78" y="46"/>
                    <a:pt x="78" y="46"/>
                    <a:pt x="79" y="45"/>
                  </a:cubicBezTo>
                  <a:cubicBezTo>
                    <a:pt x="79" y="45"/>
                    <a:pt x="80" y="43"/>
                    <a:pt x="80" y="41"/>
                  </a:cubicBezTo>
                  <a:lnTo>
                    <a:pt x="81" y="15"/>
                  </a:lnTo>
                  <a:lnTo>
                    <a:pt x="86" y="15"/>
                  </a:lnTo>
                  <a:lnTo>
                    <a:pt x="84" y="41"/>
                  </a:lnTo>
                  <a:cubicBezTo>
                    <a:pt x="84" y="44"/>
                    <a:pt x="83" y="46"/>
                    <a:pt x="82" y="48"/>
                  </a:cubicBezTo>
                  <a:cubicBezTo>
                    <a:pt x="81" y="49"/>
                    <a:pt x="79" y="50"/>
                    <a:pt x="77" y="50"/>
                  </a:cubicBezTo>
                  <a:cubicBezTo>
                    <a:pt x="76" y="50"/>
                    <a:pt x="75" y="49"/>
                    <a:pt x="74" y="49"/>
                  </a:cubicBezTo>
                  <a:close/>
                  <a:moveTo>
                    <a:pt x="116" y="18"/>
                  </a:moveTo>
                  <a:lnTo>
                    <a:pt x="118" y="16"/>
                  </a:lnTo>
                  <a:lnTo>
                    <a:pt x="120" y="17"/>
                  </a:lnTo>
                  <a:lnTo>
                    <a:pt x="118" y="20"/>
                  </a:lnTo>
                  <a:cubicBezTo>
                    <a:pt x="118" y="22"/>
                    <a:pt x="119" y="23"/>
                    <a:pt x="119" y="24"/>
                  </a:cubicBezTo>
                  <a:cubicBezTo>
                    <a:pt x="120" y="26"/>
                    <a:pt x="120" y="28"/>
                    <a:pt x="120" y="30"/>
                  </a:cubicBezTo>
                  <a:cubicBezTo>
                    <a:pt x="119" y="34"/>
                    <a:pt x="118" y="38"/>
                    <a:pt x="115" y="40"/>
                  </a:cubicBezTo>
                  <a:cubicBezTo>
                    <a:pt x="113" y="41"/>
                    <a:pt x="110" y="42"/>
                    <a:pt x="107" y="42"/>
                  </a:cubicBezTo>
                  <a:cubicBezTo>
                    <a:pt x="105" y="42"/>
                    <a:pt x="103" y="41"/>
                    <a:pt x="101" y="40"/>
                  </a:cubicBezTo>
                  <a:lnTo>
                    <a:pt x="98" y="43"/>
                  </a:lnTo>
                  <a:lnTo>
                    <a:pt x="96" y="41"/>
                  </a:lnTo>
                  <a:lnTo>
                    <a:pt x="99" y="38"/>
                  </a:lnTo>
                  <a:cubicBezTo>
                    <a:pt x="98" y="37"/>
                    <a:pt x="97" y="36"/>
                    <a:pt x="97" y="34"/>
                  </a:cubicBezTo>
                  <a:cubicBezTo>
                    <a:pt x="96" y="33"/>
                    <a:pt x="96" y="31"/>
                    <a:pt x="96" y="29"/>
                  </a:cubicBezTo>
                  <a:cubicBezTo>
                    <a:pt x="97" y="24"/>
                    <a:pt x="98" y="21"/>
                    <a:pt x="100" y="19"/>
                  </a:cubicBezTo>
                  <a:cubicBezTo>
                    <a:pt x="103" y="17"/>
                    <a:pt x="106" y="16"/>
                    <a:pt x="109" y="16"/>
                  </a:cubicBezTo>
                  <a:cubicBezTo>
                    <a:pt x="110" y="16"/>
                    <a:pt x="111" y="16"/>
                    <a:pt x="112" y="17"/>
                  </a:cubicBezTo>
                  <a:cubicBezTo>
                    <a:pt x="113" y="17"/>
                    <a:pt x="114" y="18"/>
                    <a:pt x="116" y="18"/>
                  </a:cubicBezTo>
                  <a:close/>
                  <a:moveTo>
                    <a:pt x="113" y="21"/>
                  </a:moveTo>
                  <a:cubicBezTo>
                    <a:pt x="112" y="20"/>
                    <a:pt x="110" y="20"/>
                    <a:pt x="109" y="20"/>
                  </a:cubicBezTo>
                  <a:cubicBezTo>
                    <a:pt x="107" y="19"/>
                    <a:pt x="105" y="20"/>
                    <a:pt x="103" y="22"/>
                  </a:cubicBezTo>
                  <a:cubicBezTo>
                    <a:pt x="102" y="23"/>
                    <a:pt x="101" y="25"/>
                    <a:pt x="101" y="29"/>
                  </a:cubicBezTo>
                  <a:cubicBezTo>
                    <a:pt x="101" y="31"/>
                    <a:pt x="101" y="33"/>
                    <a:pt x="102" y="34"/>
                  </a:cubicBezTo>
                  <a:lnTo>
                    <a:pt x="113" y="21"/>
                  </a:lnTo>
                  <a:close/>
                  <a:moveTo>
                    <a:pt x="115" y="24"/>
                  </a:moveTo>
                  <a:lnTo>
                    <a:pt x="103" y="37"/>
                  </a:lnTo>
                  <a:cubicBezTo>
                    <a:pt x="104" y="38"/>
                    <a:pt x="106" y="38"/>
                    <a:pt x="107" y="39"/>
                  </a:cubicBezTo>
                  <a:cubicBezTo>
                    <a:pt x="109" y="39"/>
                    <a:pt x="111" y="38"/>
                    <a:pt x="113" y="36"/>
                  </a:cubicBezTo>
                  <a:cubicBezTo>
                    <a:pt x="114" y="35"/>
                    <a:pt x="115" y="33"/>
                    <a:pt x="115" y="29"/>
                  </a:cubicBezTo>
                  <a:cubicBezTo>
                    <a:pt x="115" y="28"/>
                    <a:pt x="115" y="27"/>
                    <a:pt x="115" y="26"/>
                  </a:cubicBezTo>
                  <a:cubicBezTo>
                    <a:pt x="115" y="26"/>
                    <a:pt x="115" y="25"/>
                    <a:pt x="115" y="24"/>
                  </a:cubicBezTo>
                  <a:close/>
                  <a:moveTo>
                    <a:pt x="125" y="43"/>
                  </a:moveTo>
                  <a:lnTo>
                    <a:pt x="137" y="8"/>
                  </a:lnTo>
                  <a:lnTo>
                    <a:pt x="140" y="8"/>
                  </a:lnTo>
                  <a:lnTo>
                    <a:pt x="128" y="43"/>
                  </a:lnTo>
                  <a:lnTo>
                    <a:pt x="125" y="43"/>
                  </a:lnTo>
                  <a:close/>
                  <a:moveTo>
                    <a:pt x="169" y="33"/>
                  </a:moveTo>
                  <a:lnTo>
                    <a:pt x="174" y="35"/>
                  </a:lnTo>
                  <a:cubicBezTo>
                    <a:pt x="173" y="38"/>
                    <a:pt x="171" y="41"/>
                    <a:pt x="168" y="43"/>
                  </a:cubicBezTo>
                  <a:cubicBezTo>
                    <a:pt x="166" y="45"/>
                    <a:pt x="163" y="45"/>
                    <a:pt x="159" y="45"/>
                  </a:cubicBezTo>
                  <a:cubicBezTo>
                    <a:pt x="155" y="45"/>
                    <a:pt x="152" y="44"/>
                    <a:pt x="150" y="42"/>
                  </a:cubicBezTo>
                  <a:cubicBezTo>
                    <a:pt x="148" y="41"/>
                    <a:pt x="146" y="38"/>
                    <a:pt x="145" y="36"/>
                  </a:cubicBezTo>
                  <a:cubicBezTo>
                    <a:pt x="144" y="33"/>
                    <a:pt x="144" y="30"/>
                    <a:pt x="144" y="26"/>
                  </a:cubicBezTo>
                  <a:cubicBezTo>
                    <a:pt x="144" y="23"/>
                    <a:pt x="145" y="20"/>
                    <a:pt x="147" y="17"/>
                  </a:cubicBezTo>
                  <a:cubicBezTo>
                    <a:pt x="148" y="14"/>
                    <a:pt x="150" y="13"/>
                    <a:pt x="153" y="11"/>
                  </a:cubicBezTo>
                  <a:cubicBezTo>
                    <a:pt x="155" y="10"/>
                    <a:pt x="158" y="10"/>
                    <a:pt x="161" y="10"/>
                  </a:cubicBezTo>
                  <a:cubicBezTo>
                    <a:pt x="165" y="10"/>
                    <a:pt x="168" y="11"/>
                    <a:pt x="170" y="13"/>
                  </a:cubicBezTo>
                  <a:cubicBezTo>
                    <a:pt x="172" y="15"/>
                    <a:pt x="173" y="17"/>
                    <a:pt x="174" y="21"/>
                  </a:cubicBezTo>
                  <a:lnTo>
                    <a:pt x="170" y="21"/>
                  </a:lnTo>
                  <a:cubicBezTo>
                    <a:pt x="169" y="19"/>
                    <a:pt x="168" y="17"/>
                    <a:pt x="167" y="16"/>
                  </a:cubicBezTo>
                  <a:cubicBezTo>
                    <a:pt x="165" y="15"/>
                    <a:pt x="163" y="14"/>
                    <a:pt x="161" y="14"/>
                  </a:cubicBezTo>
                  <a:cubicBezTo>
                    <a:pt x="158" y="14"/>
                    <a:pt x="156" y="14"/>
                    <a:pt x="154" y="15"/>
                  </a:cubicBezTo>
                  <a:cubicBezTo>
                    <a:pt x="152" y="16"/>
                    <a:pt x="151" y="18"/>
                    <a:pt x="150" y="20"/>
                  </a:cubicBezTo>
                  <a:cubicBezTo>
                    <a:pt x="149" y="22"/>
                    <a:pt x="149" y="24"/>
                    <a:pt x="149" y="27"/>
                  </a:cubicBezTo>
                  <a:cubicBezTo>
                    <a:pt x="149" y="29"/>
                    <a:pt x="149" y="32"/>
                    <a:pt x="149" y="34"/>
                  </a:cubicBezTo>
                  <a:cubicBezTo>
                    <a:pt x="150" y="36"/>
                    <a:pt x="151" y="38"/>
                    <a:pt x="153" y="39"/>
                  </a:cubicBezTo>
                  <a:cubicBezTo>
                    <a:pt x="155" y="41"/>
                    <a:pt x="157" y="41"/>
                    <a:pt x="159" y="41"/>
                  </a:cubicBezTo>
                  <a:cubicBezTo>
                    <a:pt x="161" y="42"/>
                    <a:pt x="164" y="41"/>
                    <a:pt x="165" y="40"/>
                  </a:cubicBezTo>
                  <a:cubicBezTo>
                    <a:pt x="167" y="38"/>
                    <a:pt x="169" y="36"/>
                    <a:pt x="169" y="33"/>
                  </a:cubicBezTo>
                  <a:close/>
                  <a:moveTo>
                    <a:pt x="175" y="35"/>
                  </a:moveTo>
                  <a:lnTo>
                    <a:pt x="180" y="35"/>
                  </a:lnTo>
                  <a:cubicBezTo>
                    <a:pt x="180" y="36"/>
                    <a:pt x="180" y="38"/>
                    <a:pt x="181" y="39"/>
                  </a:cubicBezTo>
                  <a:cubicBezTo>
                    <a:pt x="181" y="40"/>
                    <a:pt x="183" y="41"/>
                    <a:pt x="184" y="42"/>
                  </a:cubicBezTo>
                  <a:cubicBezTo>
                    <a:pt x="186" y="42"/>
                    <a:pt x="187" y="43"/>
                    <a:pt x="189" y="43"/>
                  </a:cubicBezTo>
                  <a:cubicBezTo>
                    <a:pt x="191" y="43"/>
                    <a:pt x="193" y="43"/>
                    <a:pt x="194" y="43"/>
                  </a:cubicBezTo>
                  <a:cubicBezTo>
                    <a:pt x="195" y="42"/>
                    <a:pt x="196" y="42"/>
                    <a:pt x="197" y="41"/>
                  </a:cubicBezTo>
                  <a:cubicBezTo>
                    <a:pt x="198" y="40"/>
                    <a:pt x="198" y="39"/>
                    <a:pt x="198" y="38"/>
                  </a:cubicBezTo>
                  <a:cubicBezTo>
                    <a:pt x="198" y="37"/>
                    <a:pt x="198" y="36"/>
                    <a:pt x="197" y="35"/>
                  </a:cubicBezTo>
                  <a:cubicBezTo>
                    <a:pt x="197" y="34"/>
                    <a:pt x="196" y="33"/>
                    <a:pt x="194" y="33"/>
                  </a:cubicBezTo>
                  <a:cubicBezTo>
                    <a:pt x="194" y="32"/>
                    <a:pt x="192" y="32"/>
                    <a:pt x="188" y="31"/>
                  </a:cubicBezTo>
                  <a:cubicBezTo>
                    <a:pt x="185" y="30"/>
                    <a:pt x="183" y="29"/>
                    <a:pt x="182" y="28"/>
                  </a:cubicBezTo>
                  <a:cubicBezTo>
                    <a:pt x="180" y="27"/>
                    <a:pt x="179" y="26"/>
                    <a:pt x="178" y="25"/>
                  </a:cubicBezTo>
                  <a:cubicBezTo>
                    <a:pt x="178" y="23"/>
                    <a:pt x="177" y="22"/>
                    <a:pt x="178" y="20"/>
                  </a:cubicBezTo>
                  <a:cubicBezTo>
                    <a:pt x="178" y="19"/>
                    <a:pt x="178" y="17"/>
                    <a:pt x="179" y="16"/>
                  </a:cubicBezTo>
                  <a:cubicBezTo>
                    <a:pt x="180" y="14"/>
                    <a:pt x="182" y="13"/>
                    <a:pt x="184" y="12"/>
                  </a:cubicBezTo>
                  <a:cubicBezTo>
                    <a:pt x="186" y="12"/>
                    <a:pt x="188" y="11"/>
                    <a:pt x="190" y="12"/>
                  </a:cubicBezTo>
                  <a:cubicBezTo>
                    <a:pt x="193" y="12"/>
                    <a:pt x="195" y="12"/>
                    <a:pt x="197" y="13"/>
                  </a:cubicBezTo>
                  <a:cubicBezTo>
                    <a:pt x="199" y="14"/>
                    <a:pt x="200" y="15"/>
                    <a:pt x="201" y="17"/>
                  </a:cubicBezTo>
                  <a:cubicBezTo>
                    <a:pt x="202" y="19"/>
                    <a:pt x="202" y="21"/>
                    <a:pt x="202" y="23"/>
                  </a:cubicBezTo>
                  <a:lnTo>
                    <a:pt x="198" y="23"/>
                  </a:lnTo>
                  <a:cubicBezTo>
                    <a:pt x="198" y="21"/>
                    <a:pt x="197" y="19"/>
                    <a:pt x="196" y="18"/>
                  </a:cubicBezTo>
                  <a:cubicBezTo>
                    <a:pt x="195" y="16"/>
                    <a:pt x="193" y="16"/>
                    <a:pt x="190" y="16"/>
                  </a:cubicBezTo>
                  <a:cubicBezTo>
                    <a:pt x="187" y="15"/>
                    <a:pt x="185" y="16"/>
                    <a:pt x="184" y="17"/>
                  </a:cubicBezTo>
                  <a:cubicBezTo>
                    <a:pt x="183" y="18"/>
                    <a:pt x="182" y="19"/>
                    <a:pt x="182" y="20"/>
                  </a:cubicBezTo>
                  <a:cubicBezTo>
                    <a:pt x="182" y="22"/>
                    <a:pt x="182" y="23"/>
                    <a:pt x="183" y="23"/>
                  </a:cubicBezTo>
                  <a:cubicBezTo>
                    <a:pt x="184" y="24"/>
                    <a:pt x="186" y="25"/>
                    <a:pt x="190" y="26"/>
                  </a:cubicBezTo>
                  <a:cubicBezTo>
                    <a:pt x="193" y="27"/>
                    <a:pt x="196" y="28"/>
                    <a:pt x="197" y="29"/>
                  </a:cubicBezTo>
                  <a:cubicBezTo>
                    <a:pt x="199" y="30"/>
                    <a:pt x="201" y="31"/>
                    <a:pt x="201" y="33"/>
                  </a:cubicBezTo>
                  <a:cubicBezTo>
                    <a:pt x="202" y="34"/>
                    <a:pt x="203" y="36"/>
                    <a:pt x="203" y="38"/>
                  </a:cubicBezTo>
                  <a:cubicBezTo>
                    <a:pt x="202" y="39"/>
                    <a:pt x="202" y="41"/>
                    <a:pt x="201" y="43"/>
                  </a:cubicBezTo>
                  <a:cubicBezTo>
                    <a:pt x="200" y="44"/>
                    <a:pt x="198" y="45"/>
                    <a:pt x="196" y="46"/>
                  </a:cubicBezTo>
                  <a:cubicBezTo>
                    <a:pt x="194" y="47"/>
                    <a:pt x="192" y="47"/>
                    <a:pt x="189" y="47"/>
                  </a:cubicBezTo>
                  <a:cubicBezTo>
                    <a:pt x="186" y="47"/>
                    <a:pt x="184" y="46"/>
                    <a:pt x="182" y="45"/>
                  </a:cubicBezTo>
                  <a:cubicBezTo>
                    <a:pt x="179" y="44"/>
                    <a:pt x="178" y="43"/>
                    <a:pt x="177" y="41"/>
                  </a:cubicBezTo>
                  <a:cubicBezTo>
                    <a:pt x="176" y="39"/>
                    <a:pt x="175" y="37"/>
                    <a:pt x="175" y="35"/>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190" name="Freeform 110"/>
            <p:cNvSpPr>
              <a:spLocks noEditPoints="1"/>
            </p:cNvSpPr>
            <p:nvPr/>
          </p:nvSpPr>
          <p:spPr bwMode="auto">
            <a:xfrm>
              <a:off x="1649" y="2952"/>
              <a:ext cx="18" cy="22"/>
            </a:xfrm>
            <a:custGeom>
              <a:avLst/>
              <a:gdLst/>
              <a:ahLst/>
              <a:cxnLst>
                <a:cxn ang="0">
                  <a:pos x="0" y="35"/>
                </a:cxn>
                <a:cxn ang="0">
                  <a:pos x="3" y="0"/>
                </a:cxn>
                <a:cxn ang="0">
                  <a:pos x="18" y="1"/>
                </a:cxn>
                <a:cxn ang="0">
                  <a:pos x="25" y="3"/>
                </a:cxn>
                <a:cxn ang="0">
                  <a:pos x="28" y="6"/>
                </a:cxn>
                <a:cxn ang="0">
                  <a:pos x="29" y="11"/>
                </a:cxn>
                <a:cxn ang="0">
                  <a:pos x="27" y="17"/>
                </a:cxn>
                <a:cxn ang="0">
                  <a:pos x="19" y="20"/>
                </a:cxn>
                <a:cxn ang="0">
                  <a:pos x="22" y="22"/>
                </a:cxn>
                <a:cxn ang="0">
                  <a:pos x="25" y="27"/>
                </a:cxn>
                <a:cxn ang="0">
                  <a:pos x="31" y="37"/>
                </a:cxn>
                <a:cxn ang="0">
                  <a:pos x="25" y="36"/>
                </a:cxn>
                <a:cxn ang="0">
                  <a:pos x="21" y="29"/>
                </a:cxn>
                <a:cxn ang="0">
                  <a:pos x="18" y="24"/>
                </a:cxn>
                <a:cxn ang="0">
                  <a:pos x="16" y="21"/>
                </a:cxn>
                <a:cxn ang="0">
                  <a:pos x="14" y="20"/>
                </a:cxn>
                <a:cxn ang="0">
                  <a:pos x="11" y="20"/>
                </a:cxn>
                <a:cxn ang="0">
                  <a:pos x="6" y="20"/>
                </a:cxn>
                <a:cxn ang="0">
                  <a:pos x="5" y="35"/>
                </a:cxn>
                <a:cxn ang="0">
                  <a:pos x="0" y="35"/>
                </a:cxn>
                <a:cxn ang="0">
                  <a:pos x="6" y="16"/>
                </a:cxn>
                <a:cxn ang="0">
                  <a:pos x="16" y="16"/>
                </a:cxn>
                <a:cxn ang="0">
                  <a:pos x="21" y="16"/>
                </a:cxn>
                <a:cxn ang="0">
                  <a:pos x="24" y="14"/>
                </a:cxn>
                <a:cxn ang="0">
                  <a:pos x="25" y="11"/>
                </a:cxn>
                <a:cxn ang="0">
                  <a:pos x="23" y="7"/>
                </a:cxn>
                <a:cxn ang="0">
                  <a:pos x="18" y="5"/>
                </a:cxn>
                <a:cxn ang="0">
                  <a:pos x="7" y="4"/>
                </a:cxn>
                <a:cxn ang="0">
                  <a:pos x="6" y="16"/>
                </a:cxn>
              </a:cxnLst>
              <a:rect l="0" t="0" r="r" b="b"/>
              <a:pathLst>
                <a:path w="31" h="37">
                  <a:moveTo>
                    <a:pt x="0" y="35"/>
                  </a:moveTo>
                  <a:lnTo>
                    <a:pt x="3" y="0"/>
                  </a:lnTo>
                  <a:lnTo>
                    <a:pt x="18" y="1"/>
                  </a:lnTo>
                  <a:cubicBezTo>
                    <a:pt x="21" y="2"/>
                    <a:pt x="23" y="2"/>
                    <a:pt x="25" y="3"/>
                  </a:cubicBezTo>
                  <a:cubicBezTo>
                    <a:pt x="26" y="3"/>
                    <a:pt x="27" y="5"/>
                    <a:pt x="28" y="6"/>
                  </a:cubicBezTo>
                  <a:cubicBezTo>
                    <a:pt x="29" y="8"/>
                    <a:pt x="30" y="10"/>
                    <a:pt x="29" y="11"/>
                  </a:cubicBezTo>
                  <a:cubicBezTo>
                    <a:pt x="29" y="14"/>
                    <a:pt x="28" y="16"/>
                    <a:pt x="27" y="17"/>
                  </a:cubicBezTo>
                  <a:cubicBezTo>
                    <a:pt x="25" y="19"/>
                    <a:pt x="22" y="20"/>
                    <a:pt x="19" y="20"/>
                  </a:cubicBezTo>
                  <a:cubicBezTo>
                    <a:pt x="20" y="21"/>
                    <a:pt x="21" y="21"/>
                    <a:pt x="22" y="22"/>
                  </a:cubicBezTo>
                  <a:cubicBezTo>
                    <a:pt x="23" y="23"/>
                    <a:pt x="24" y="25"/>
                    <a:pt x="25" y="27"/>
                  </a:cubicBezTo>
                  <a:lnTo>
                    <a:pt x="31" y="37"/>
                  </a:lnTo>
                  <a:lnTo>
                    <a:pt x="25" y="36"/>
                  </a:lnTo>
                  <a:lnTo>
                    <a:pt x="21" y="29"/>
                  </a:lnTo>
                  <a:cubicBezTo>
                    <a:pt x="20" y="27"/>
                    <a:pt x="19" y="25"/>
                    <a:pt x="18" y="24"/>
                  </a:cubicBezTo>
                  <a:cubicBezTo>
                    <a:pt x="17" y="23"/>
                    <a:pt x="16" y="22"/>
                    <a:pt x="16" y="21"/>
                  </a:cubicBezTo>
                  <a:cubicBezTo>
                    <a:pt x="15" y="21"/>
                    <a:pt x="14" y="21"/>
                    <a:pt x="14" y="20"/>
                  </a:cubicBezTo>
                  <a:cubicBezTo>
                    <a:pt x="13" y="20"/>
                    <a:pt x="12" y="20"/>
                    <a:pt x="11" y="20"/>
                  </a:cubicBezTo>
                  <a:lnTo>
                    <a:pt x="6" y="20"/>
                  </a:lnTo>
                  <a:lnTo>
                    <a:pt x="5" y="35"/>
                  </a:lnTo>
                  <a:lnTo>
                    <a:pt x="0" y="35"/>
                  </a:lnTo>
                  <a:close/>
                  <a:moveTo>
                    <a:pt x="6" y="16"/>
                  </a:moveTo>
                  <a:lnTo>
                    <a:pt x="16" y="16"/>
                  </a:lnTo>
                  <a:cubicBezTo>
                    <a:pt x="18" y="17"/>
                    <a:pt x="20" y="16"/>
                    <a:pt x="21" y="16"/>
                  </a:cubicBezTo>
                  <a:cubicBezTo>
                    <a:pt x="22" y="16"/>
                    <a:pt x="23" y="15"/>
                    <a:pt x="24" y="14"/>
                  </a:cubicBezTo>
                  <a:cubicBezTo>
                    <a:pt x="24" y="13"/>
                    <a:pt x="25" y="12"/>
                    <a:pt x="25" y="11"/>
                  </a:cubicBezTo>
                  <a:cubicBezTo>
                    <a:pt x="25" y="10"/>
                    <a:pt x="24" y="8"/>
                    <a:pt x="23" y="7"/>
                  </a:cubicBezTo>
                  <a:cubicBezTo>
                    <a:pt x="22" y="6"/>
                    <a:pt x="20" y="5"/>
                    <a:pt x="18" y="5"/>
                  </a:cubicBezTo>
                  <a:lnTo>
                    <a:pt x="7" y="4"/>
                  </a:lnTo>
                  <a:lnTo>
                    <a:pt x="6" y="1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191" name="Freeform 111"/>
            <p:cNvSpPr>
              <a:spLocks noEditPoints="1"/>
            </p:cNvSpPr>
            <p:nvPr/>
          </p:nvSpPr>
          <p:spPr bwMode="auto">
            <a:xfrm>
              <a:off x="1601" y="2980"/>
              <a:ext cx="108" cy="23"/>
            </a:xfrm>
            <a:custGeom>
              <a:avLst/>
              <a:gdLst/>
              <a:ahLst/>
              <a:cxnLst>
                <a:cxn ang="0">
                  <a:pos x="5" y="35"/>
                </a:cxn>
                <a:cxn ang="0">
                  <a:pos x="17" y="33"/>
                </a:cxn>
                <a:cxn ang="0">
                  <a:pos x="2" y="26"/>
                </a:cxn>
                <a:cxn ang="0">
                  <a:pos x="6" y="6"/>
                </a:cxn>
                <a:cxn ang="0">
                  <a:pos x="19" y="6"/>
                </a:cxn>
                <a:cxn ang="0">
                  <a:pos x="20" y="36"/>
                </a:cxn>
                <a:cxn ang="0">
                  <a:pos x="2" y="38"/>
                </a:cxn>
                <a:cxn ang="0">
                  <a:pos x="6" y="24"/>
                </a:cxn>
                <a:cxn ang="0">
                  <a:pos x="18" y="18"/>
                </a:cxn>
                <a:cxn ang="0">
                  <a:pos x="7" y="10"/>
                </a:cxn>
                <a:cxn ang="0">
                  <a:pos x="37" y="9"/>
                </a:cxn>
                <a:cxn ang="0">
                  <a:pos x="55" y="20"/>
                </a:cxn>
                <a:cxn ang="0">
                  <a:pos x="43" y="33"/>
                </a:cxn>
                <a:cxn ang="0">
                  <a:pos x="36" y="19"/>
                </a:cxn>
                <a:cxn ang="0">
                  <a:pos x="49" y="27"/>
                </a:cxn>
                <a:cxn ang="0">
                  <a:pos x="44" y="10"/>
                </a:cxn>
                <a:cxn ang="0">
                  <a:pos x="81" y="35"/>
                </a:cxn>
                <a:cxn ang="0">
                  <a:pos x="69" y="33"/>
                </a:cxn>
                <a:cxn ang="0">
                  <a:pos x="66" y="14"/>
                </a:cxn>
                <a:cxn ang="0">
                  <a:pos x="79" y="10"/>
                </a:cxn>
                <a:cxn ang="0">
                  <a:pos x="87" y="0"/>
                </a:cxn>
                <a:cxn ang="0">
                  <a:pos x="68" y="21"/>
                </a:cxn>
                <a:cxn ang="0">
                  <a:pos x="79" y="29"/>
                </a:cxn>
                <a:cxn ang="0">
                  <a:pos x="76" y="12"/>
                </a:cxn>
                <a:cxn ang="0">
                  <a:pos x="97" y="36"/>
                </a:cxn>
                <a:cxn ang="0">
                  <a:pos x="102" y="21"/>
                </a:cxn>
                <a:cxn ang="0">
                  <a:pos x="108" y="21"/>
                </a:cxn>
                <a:cxn ang="0">
                  <a:pos x="105" y="23"/>
                </a:cxn>
                <a:cxn ang="0">
                  <a:pos x="97" y="36"/>
                </a:cxn>
                <a:cxn ang="0">
                  <a:pos x="146" y="37"/>
                </a:cxn>
                <a:cxn ang="0">
                  <a:pos x="128" y="25"/>
                </a:cxn>
                <a:cxn ang="0">
                  <a:pos x="148" y="17"/>
                </a:cxn>
                <a:cxn ang="0">
                  <a:pos x="132" y="26"/>
                </a:cxn>
                <a:cxn ang="0">
                  <a:pos x="143" y="34"/>
                </a:cxn>
                <a:cxn ang="0">
                  <a:pos x="147" y="24"/>
                </a:cxn>
                <a:cxn ang="0">
                  <a:pos x="135" y="18"/>
                </a:cxn>
                <a:cxn ang="0">
                  <a:pos x="146" y="14"/>
                </a:cxn>
                <a:cxn ang="0">
                  <a:pos x="158" y="14"/>
                </a:cxn>
                <a:cxn ang="0">
                  <a:pos x="166" y="20"/>
                </a:cxn>
                <a:cxn ang="0">
                  <a:pos x="161" y="40"/>
                </a:cxn>
                <a:cxn ang="0">
                  <a:pos x="160" y="18"/>
                </a:cxn>
                <a:cxn ang="0">
                  <a:pos x="150" y="25"/>
                </a:cxn>
                <a:cxn ang="0">
                  <a:pos x="177" y="41"/>
                </a:cxn>
                <a:cxn ang="0">
                  <a:pos x="164" y="39"/>
                </a:cxn>
                <a:cxn ang="0">
                  <a:pos x="162" y="20"/>
                </a:cxn>
                <a:cxn ang="0">
                  <a:pos x="175" y="16"/>
                </a:cxn>
                <a:cxn ang="0">
                  <a:pos x="183" y="6"/>
                </a:cxn>
                <a:cxn ang="0">
                  <a:pos x="164" y="27"/>
                </a:cxn>
                <a:cxn ang="0">
                  <a:pos x="175" y="35"/>
                </a:cxn>
                <a:cxn ang="0">
                  <a:pos x="171" y="18"/>
                </a:cxn>
                <a:cxn ang="0">
                  <a:pos x="186" y="37"/>
                </a:cxn>
                <a:cxn ang="0">
                  <a:pos x="180" y="40"/>
                </a:cxn>
                <a:cxn ang="0">
                  <a:pos x="179" y="19"/>
                </a:cxn>
                <a:cxn ang="0">
                  <a:pos x="179" y="16"/>
                </a:cxn>
                <a:cxn ang="0">
                  <a:pos x="183" y="16"/>
                </a:cxn>
                <a:cxn ang="0">
                  <a:pos x="183" y="19"/>
                </a:cxn>
                <a:cxn ang="0">
                  <a:pos x="183" y="37"/>
                </a:cxn>
              </a:cxnLst>
              <a:rect l="0" t="0" r="r" b="b"/>
              <a:pathLst>
                <a:path w="187" h="41">
                  <a:moveTo>
                    <a:pt x="0" y="32"/>
                  </a:moveTo>
                  <a:lnTo>
                    <a:pt x="4" y="32"/>
                  </a:lnTo>
                  <a:cubicBezTo>
                    <a:pt x="4" y="34"/>
                    <a:pt x="5" y="35"/>
                    <a:pt x="5" y="35"/>
                  </a:cubicBezTo>
                  <a:cubicBezTo>
                    <a:pt x="6" y="36"/>
                    <a:pt x="8" y="37"/>
                    <a:pt x="10" y="37"/>
                  </a:cubicBezTo>
                  <a:cubicBezTo>
                    <a:pt x="12" y="37"/>
                    <a:pt x="13" y="37"/>
                    <a:pt x="14" y="36"/>
                  </a:cubicBezTo>
                  <a:cubicBezTo>
                    <a:pt x="15" y="35"/>
                    <a:pt x="16" y="34"/>
                    <a:pt x="17" y="33"/>
                  </a:cubicBezTo>
                  <a:cubicBezTo>
                    <a:pt x="17" y="32"/>
                    <a:pt x="17" y="30"/>
                    <a:pt x="17" y="27"/>
                  </a:cubicBezTo>
                  <a:cubicBezTo>
                    <a:pt x="15" y="29"/>
                    <a:pt x="13" y="30"/>
                    <a:pt x="10" y="30"/>
                  </a:cubicBezTo>
                  <a:cubicBezTo>
                    <a:pt x="7" y="30"/>
                    <a:pt x="4" y="28"/>
                    <a:pt x="2" y="26"/>
                  </a:cubicBezTo>
                  <a:cubicBezTo>
                    <a:pt x="1" y="23"/>
                    <a:pt x="0" y="20"/>
                    <a:pt x="0" y="17"/>
                  </a:cubicBezTo>
                  <a:cubicBezTo>
                    <a:pt x="0" y="14"/>
                    <a:pt x="1" y="12"/>
                    <a:pt x="2" y="10"/>
                  </a:cubicBezTo>
                  <a:cubicBezTo>
                    <a:pt x="3" y="8"/>
                    <a:pt x="4" y="7"/>
                    <a:pt x="6" y="6"/>
                  </a:cubicBezTo>
                  <a:cubicBezTo>
                    <a:pt x="8" y="5"/>
                    <a:pt x="10" y="5"/>
                    <a:pt x="12" y="5"/>
                  </a:cubicBezTo>
                  <a:cubicBezTo>
                    <a:pt x="15" y="5"/>
                    <a:pt x="17" y="6"/>
                    <a:pt x="19" y="9"/>
                  </a:cubicBezTo>
                  <a:lnTo>
                    <a:pt x="19" y="6"/>
                  </a:lnTo>
                  <a:lnTo>
                    <a:pt x="23" y="6"/>
                  </a:lnTo>
                  <a:lnTo>
                    <a:pt x="21" y="27"/>
                  </a:lnTo>
                  <a:cubicBezTo>
                    <a:pt x="21" y="31"/>
                    <a:pt x="21" y="34"/>
                    <a:pt x="20" y="36"/>
                  </a:cubicBezTo>
                  <a:cubicBezTo>
                    <a:pt x="19" y="37"/>
                    <a:pt x="18" y="38"/>
                    <a:pt x="16" y="39"/>
                  </a:cubicBezTo>
                  <a:cubicBezTo>
                    <a:pt x="14" y="40"/>
                    <a:pt x="12" y="40"/>
                    <a:pt x="9" y="40"/>
                  </a:cubicBezTo>
                  <a:cubicBezTo>
                    <a:pt x="6" y="40"/>
                    <a:pt x="4" y="39"/>
                    <a:pt x="2" y="38"/>
                  </a:cubicBezTo>
                  <a:cubicBezTo>
                    <a:pt x="1" y="36"/>
                    <a:pt x="0" y="34"/>
                    <a:pt x="0" y="32"/>
                  </a:cubicBezTo>
                  <a:close/>
                  <a:moveTo>
                    <a:pt x="5" y="17"/>
                  </a:moveTo>
                  <a:cubicBezTo>
                    <a:pt x="4" y="20"/>
                    <a:pt x="5" y="23"/>
                    <a:pt x="6" y="24"/>
                  </a:cubicBezTo>
                  <a:cubicBezTo>
                    <a:pt x="7" y="26"/>
                    <a:pt x="9" y="27"/>
                    <a:pt x="11" y="27"/>
                  </a:cubicBezTo>
                  <a:cubicBezTo>
                    <a:pt x="13" y="27"/>
                    <a:pt x="14" y="26"/>
                    <a:pt x="16" y="25"/>
                  </a:cubicBezTo>
                  <a:cubicBezTo>
                    <a:pt x="17" y="23"/>
                    <a:pt x="18" y="21"/>
                    <a:pt x="18" y="18"/>
                  </a:cubicBezTo>
                  <a:cubicBezTo>
                    <a:pt x="18" y="15"/>
                    <a:pt x="18" y="12"/>
                    <a:pt x="17" y="11"/>
                  </a:cubicBezTo>
                  <a:cubicBezTo>
                    <a:pt x="15" y="9"/>
                    <a:pt x="14" y="8"/>
                    <a:pt x="12" y="8"/>
                  </a:cubicBezTo>
                  <a:cubicBezTo>
                    <a:pt x="10" y="8"/>
                    <a:pt x="8" y="9"/>
                    <a:pt x="7" y="10"/>
                  </a:cubicBezTo>
                  <a:cubicBezTo>
                    <a:pt x="5" y="12"/>
                    <a:pt x="5" y="14"/>
                    <a:pt x="5" y="17"/>
                  </a:cubicBezTo>
                  <a:close/>
                  <a:moveTo>
                    <a:pt x="32" y="19"/>
                  </a:moveTo>
                  <a:cubicBezTo>
                    <a:pt x="32" y="14"/>
                    <a:pt x="34" y="11"/>
                    <a:pt x="37" y="9"/>
                  </a:cubicBezTo>
                  <a:cubicBezTo>
                    <a:pt x="39" y="7"/>
                    <a:pt x="42" y="7"/>
                    <a:pt x="45" y="7"/>
                  </a:cubicBezTo>
                  <a:cubicBezTo>
                    <a:pt x="48" y="7"/>
                    <a:pt x="51" y="8"/>
                    <a:pt x="53" y="11"/>
                  </a:cubicBezTo>
                  <a:cubicBezTo>
                    <a:pt x="55" y="13"/>
                    <a:pt x="56" y="16"/>
                    <a:pt x="55" y="20"/>
                  </a:cubicBezTo>
                  <a:cubicBezTo>
                    <a:pt x="55" y="23"/>
                    <a:pt x="55" y="26"/>
                    <a:pt x="54" y="28"/>
                  </a:cubicBezTo>
                  <a:cubicBezTo>
                    <a:pt x="52" y="29"/>
                    <a:pt x="51" y="31"/>
                    <a:pt x="49" y="32"/>
                  </a:cubicBezTo>
                  <a:cubicBezTo>
                    <a:pt x="47" y="32"/>
                    <a:pt x="45" y="33"/>
                    <a:pt x="43" y="33"/>
                  </a:cubicBezTo>
                  <a:cubicBezTo>
                    <a:pt x="39" y="32"/>
                    <a:pt x="37" y="31"/>
                    <a:pt x="35" y="29"/>
                  </a:cubicBezTo>
                  <a:cubicBezTo>
                    <a:pt x="33" y="26"/>
                    <a:pt x="32" y="23"/>
                    <a:pt x="32" y="19"/>
                  </a:cubicBezTo>
                  <a:close/>
                  <a:moveTo>
                    <a:pt x="36" y="19"/>
                  </a:moveTo>
                  <a:cubicBezTo>
                    <a:pt x="36" y="22"/>
                    <a:pt x="37" y="25"/>
                    <a:pt x="38" y="27"/>
                  </a:cubicBezTo>
                  <a:cubicBezTo>
                    <a:pt x="39" y="28"/>
                    <a:pt x="41" y="29"/>
                    <a:pt x="43" y="29"/>
                  </a:cubicBezTo>
                  <a:cubicBezTo>
                    <a:pt x="45" y="29"/>
                    <a:pt x="47" y="29"/>
                    <a:pt x="49" y="27"/>
                  </a:cubicBezTo>
                  <a:cubicBezTo>
                    <a:pt x="50" y="26"/>
                    <a:pt x="51" y="23"/>
                    <a:pt x="51" y="20"/>
                  </a:cubicBezTo>
                  <a:cubicBezTo>
                    <a:pt x="51" y="17"/>
                    <a:pt x="51" y="15"/>
                    <a:pt x="49" y="13"/>
                  </a:cubicBezTo>
                  <a:cubicBezTo>
                    <a:pt x="48" y="11"/>
                    <a:pt x="46" y="10"/>
                    <a:pt x="44" y="10"/>
                  </a:cubicBezTo>
                  <a:cubicBezTo>
                    <a:pt x="42" y="10"/>
                    <a:pt x="40" y="11"/>
                    <a:pt x="39" y="12"/>
                  </a:cubicBezTo>
                  <a:cubicBezTo>
                    <a:pt x="38" y="14"/>
                    <a:pt x="37" y="16"/>
                    <a:pt x="36" y="19"/>
                  </a:cubicBezTo>
                  <a:close/>
                  <a:moveTo>
                    <a:pt x="81" y="35"/>
                  </a:moveTo>
                  <a:lnTo>
                    <a:pt x="81" y="31"/>
                  </a:lnTo>
                  <a:cubicBezTo>
                    <a:pt x="79" y="34"/>
                    <a:pt x="77" y="35"/>
                    <a:pt x="74" y="35"/>
                  </a:cubicBezTo>
                  <a:cubicBezTo>
                    <a:pt x="72" y="35"/>
                    <a:pt x="70" y="34"/>
                    <a:pt x="69" y="33"/>
                  </a:cubicBezTo>
                  <a:cubicBezTo>
                    <a:pt x="67" y="31"/>
                    <a:pt x="66" y="30"/>
                    <a:pt x="65" y="28"/>
                  </a:cubicBezTo>
                  <a:cubicBezTo>
                    <a:pt x="64" y="26"/>
                    <a:pt x="64" y="24"/>
                    <a:pt x="64" y="21"/>
                  </a:cubicBezTo>
                  <a:cubicBezTo>
                    <a:pt x="64" y="19"/>
                    <a:pt x="65" y="16"/>
                    <a:pt x="66" y="14"/>
                  </a:cubicBezTo>
                  <a:cubicBezTo>
                    <a:pt x="67" y="12"/>
                    <a:pt x="68" y="11"/>
                    <a:pt x="70" y="10"/>
                  </a:cubicBezTo>
                  <a:cubicBezTo>
                    <a:pt x="72" y="9"/>
                    <a:pt x="73" y="9"/>
                    <a:pt x="75" y="9"/>
                  </a:cubicBezTo>
                  <a:cubicBezTo>
                    <a:pt x="77" y="9"/>
                    <a:pt x="78" y="9"/>
                    <a:pt x="79" y="10"/>
                  </a:cubicBezTo>
                  <a:cubicBezTo>
                    <a:pt x="81" y="11"/>
                    <a:pt x="81" y="11"/>
                    <a:pt x="82" y="13"/>
                  </a:cubicBezTo>
                  <a:lnTo>
                    <a:pt x="83" y="0"/>
                  </a:lnTo>
                  <a:lnTo>
                    <a:pt x="87" y="0"/>
                  </a:lnTo>
                  <a:lnTo>
                    <a:pt x="85" y="35"/>
                  </a:lnTo>
                  <a:lnTo>
                    <a:pt x="81" y="35"/>
                  </a:lnTo>
                  <a:close/>
                  <a:moveTo>
                    <a:pt x="68" y="21"/>
                  </a:moveTo>
                  <a:cubicBezTo>
                    <a:pt x="68" y="24"/>
                    <a:pt x="69" y="27"/>
                    <a:pt x="70" y="29"/>
                  </a:cubicBezTo>
                  <a:cubicBezTo>
                    <a:pt x="71" y="30"/>
                    <a:pt x="73" y="31"/>
                    <a:pt x="75" y="31"/>
                  </a:cubicBezTo>
                  <a:cubicBezTo>
                    <a:pt x="76" y="31"/>
                    <a:pt x="78" y="31"/>
                    <a:pt x="79" y="29"/>
                  </a:cubicBezTo>
                  <a:cubicBezTo>
                    <a:pt x="81" y="28"/>
                    <a:pt x="82" y="26"/>
                    <a:pt x="82" y="22"/>
                  </a:cubicBezTo>
                  <a:cubicBezTo>
                    <a:pt x="82" y="19"/>
                    <a:pt x="82" y="17"/>
                    <a:pt x="80" y="15"/>
                  </a:cubicBezTo>
                  <a:cubicBezTo>
                    <a:pt x="79" y="13"/>
                    <a:pt x="78" y="12"/>
                    <a:pt x="76" y="12"/>
                  </a:cubicBezTo>
                  <a:cubicBezTo>
                    <a:pt x="74" y="12"/>
                    <a:pt x="72" y="13"/>
                    <a:pt x="71" y="14"/>
                  </a:cubicBezTo>
                  <a:cubicBezTo>
                    <a:pt x="69" y="16"/>
                    <a:pt x="69" y="18"/>
                    <a:pt x="68" y="21"/>
                  </a:cubicBezTo>
                  <a:close/>
                  <a:moveTo>
                    <a:pt x="97" y="36"/>
                  </a:moveTo>
                  <a:lnTo>
                    <a:pt x="99" y="1"/>
                  </a:lnTo>
                  <a:lnTo>
                    <a:pt x="103" y="1"/>
                  </a:lnTo>
                  <a:lnTo>
                    <a:pt x="102" y="21"/>
                  </a:lnTo>
                  <a:lnTo>
                    <a:pt x="113" y="12"/>
                  </a:lnTo>
                  <a:lnTo>
                    <a:pt x="118" y="12"/>
                  </a:lnTo>
                  <a:lnTo>
                    <a:pt x="108" y="21"/>
                  </a:lnTo>
                  <a:lnTo>
                    <a:pt x="117" y="37"/>
                  </a:lnTo>
                  <a:lnTo>
                    <a:pt x="112" y="36"/>
                  </a:lnTo>
                  <a:lnTo>
                    <a:pt x="105" y="23"/>
                  </a:lnTo>
                  <a:lnTo>
                    <a:pt x="102" y="26"/>
                  </a:lnTo>
                  <a:lnTo>
                    <a:pt x="101" y="36"/>
                  </a:lnTo>
                  <a:lnTo>
                    <a:pt x="97" y="36"/>
                  </a:lnTo>
                  <a:close/>
                  <a:moveTo>
                    <a:pt x="146" y="31"/>
                  </a:moveTo>
                  <a:lnTo>
                    <a:pt x="151" y="31"/>
                  </a:lnTo>
                  <a:cubicBezTo>
                    <a:pt x="150" y="34"/>
                    <a:pt x="148" y="36"/>
                    <a:pt x="146" y="37"/>
                  </a:cubicBezTo>
                  <a:cubicBezTo>
                    <a:pt x="144" y="38"/>
                    <a:pt x="142" y="39"/>
                    <a:pt x="139" y="39"/>
                  </a:cubicBezTo>
                  <a:cubicBezTo>
                    <a:pt x="135" y="39"/>
                    <a:pt x="133" y="37"/>
                    <a:pt x="131" y="35"/>
                  </a:cubicBezTo>
                  <a:cubicBezTo>
                    <a:pt x="129" y="32"/>
                    <a:pt x="128" y="29"/>
                    <a:pt x="128" y="25"/>
                  </a:cubicBezTo>
                  <a:cubicBezTo>
                    <a:pt x="128" y="21"/>
                    <a:pt x="130" y="18"/>
                    <a:pt x="132" y="16"/>
                  </a:cubicBezTo>
                  <a:cubicBezTo>
                    <a:pt x="134" y="14"/>
                    <a:pt x="137" y="13"/>
                    <a:pt x="141" y="13"/>
                  </a:cubicBezTo>
                  <a:cubicBezTo>
                    <a:pt x="144" y="13"/>
                    <a:pt x="146" y="14"/>
                    <a:pt x="148" y="17"/>
                  </a:cubicBezTo>
                  <a:cubicBezTo>
                    <a:pt x="150" y="19"/>
                    <a:pt x="151" y="22"/>
                    <a:pt x="151" y="26"/>
                  </a:cubicBezTo>
                  <a:cubicBezTo>
                    <a:pt x="151" y="27"/>
                    <a:pt x="151" y="27"/>
                    <a:pt x="151" y="28"/>
                  </a:cubicBezTo>
                  <a:lnTo>
                    <a:pt x="132" y="26"/>
                  </a:lnTo>
                  <a:cubicBezTo>
                    <a:pt x="132" y="29"/>
                    <a:pt x="133" y="31"/>
                    <a:pt x="134" y="33"/>
                  </a:cubicBezTo>
                  <a:cubicBezTo>
                    <a:pt x="136" y="34"/>
                    <a:pt x="137" y="35"/>
                    <a:pt x="139" y="35"/>
                  </a:cubicBezTo>
                  <a:cubicBezTo>
                    <a:pt x="141" y="35"/>
                    <a:pt x="142" y="35"/>
                    <a:pt x="143" y="34"/>
                  </a:cubicBezTo>
                  <a:cubicBezTo>
                    <a:pt x="145" y="34"/>
                    <a:pt x="145" y="32"/>
                    <a:pt x="146" y="31"/>
                  </a:cubicBezTo>
                  <a:close/>
                  <a:moveTo>
                    <a:pt x="133" y="23"/>
                  </a:moveTo>
                  <a:lnTo>
                    <a:pt x="147" y="24"/>
                  </a:lnTo>
                  <a:cubicBezTo>
                    <a:pt x="147" y="22"/>
                    <a:pt x="146" y="20"/>
                    <a:pt x="145" y="19"/>
                  </a:cubicBezTo>
                  <a:cubicBezTo>
                    <a:pt x="144" y="17"/>
                    <a:pt x="142" y="16"/>
                    <a:pt x="140" y="16"/>
                  </a:cubicBezTo>
                  <a:cubicBezTo>
                    <a:pt x="138" y="16"/>
                    <a:pt x="137" y="17"/>
                    <a:pt x="135" y="18"/>
                  </a:cubicBezTo>
                  <a:cubicBezTo>
                    <a:pt x="134" y="19"/>
                    <a:pt x="133" y="21"/>
                    <a:pt x="133" y="23"/>
                  </a:cubicBezTo>
                  <a:close/>
                  <a:moveTo>
                    <a:pt x="145" y="39"/>
                  </a:moveTo>
                  <a:lnTo>
                    <a:pt x="146" y="14"/>
                  </a:lnTo>
                  <a:lnTo>
                    <a:pt x="150" y="14"/>
                  </a:lnTo>
                  <a:lnTo>
                    <a:pt x="150" y="17"/>
                  </a:lnTo>
                  <a:cubicBezTo>
                    <a:pt x="152" y="15"/>
                    <a:pt x="155" y="14"/>
                    <a:pt x="158" y="14"/>
                  </a:cubicBezTo>
                  <a:cubicBezTo>
                    <a:pt x="159" y="14"/>
                    <a:pt x="161" y="14"/>
                    <a:pt x="162" y="15"/>
                  </a:cubicBezTo>
                  <a:cubicBezTo>
                    <a:pt x="163" y="16"/>
                    <a:pt x="164" y="16"/>
                    <a:pt x="165" y="17"/>
                  </a:cubicBezTo>
                  <a:cubicBezTo>
                    <a:pt x="165" y="18"/>
                    <a:pt x="166" y="19"/>
                    <a:pt x="166" y="20"/>
                  </a:cubicBezTo>
                  <a:cubicBezTo>
                    <a:pt x="166" y="21"/>
                    <a:pt x="166" y="23"/>
                    <a:pt x="166" y="25"/>
                  </a:cubicBezTo>
                  <a:lnTo>
                    <a:pt x="165" y="40"/>
                  </a:lnTo>
                  <a:lnTo>
                    <a:pt x="161" y="40"/>
                  </a:lnTo>
                  <a:lnTo>
                    <a:pt x="162" y="24"/>
                  </a:lnTo>
                  <a:cubicBezTo>
                    <a:pt x="162" y="23"/>
                    <a:pt x="162" y="21"/>
                    <a:pt x="161" y="21"/>
                  </a:cubicBezTo>
                  <a:cubicBezTo>
                    <a:pt x="161" y="20"/>
                    <a:pt x="161" y="19"/>
                    <a:pt x="160" y="18"/>
                  </a:cubicBezTo>
                  <a:cubicBezTo>
                    <a:pt x="159" y="18"/>
                    <a:pt x="158" y="18"/>
                    <a:pt x="157" y="17"/>
                  </a:cubicBezTo>
                  <a:cubicBezTo>
                    <a:pt x="155" y="17"/>
                    <a:pt x="153" y="18"/>
                    <a:pt x="152" y="19"/>
                  </a:cubicBezTo>
                  <a:cubicBezTo>
                    <a:pt x="151" y="20"/>
                    <a:pt x="150" y="22"/>
                    <a:pt x="150" y="25"/>
                  </a:cubicBezTo>
                  <a:lnTo>
                    <a:pt x="149" y="39"/>
                  </a:lnTo>
                  <a:lnTo>
                    <a:pt x="145" y="39"/>
                  </a:lnTo>
                  <a:close/>
                  <a:moveTo>
                    <a:pt x="177" y="41"/>
                  </a:moveTo>
                  <a:lnTo>
                    <a:pt x="177" y="37"/>
                  </a:lnTo>
                  <a:cubicBezTo>
                    <a:pt x="175" y="40"/>
                    <a:pt x="173" y="41"/>
                    <a:pt x="170" y="41"/>
                  </a:cubicBezTo>
                  <a:cubicBezTo>
                    <a:pt x="168" y="41"/>
                    <a:pt x="166" y="40"/>
                    <a:pt x="164" y="39"/>
                  </a:cubicBezTo>
                  <a:cubicBezTo>
                    <a:pt x="163" y="37"/>
                    <a:pt x="162" y="36"/>
                    <a:pt x="161" y="34"/>
                  </a:cubicBezTo>
                  <a:cubicBezTo>
                    <a:pt x="160" y="32"/>
                    <a:pt x="160" y="30"/>
                    <a:pt x="160" y="27"/>
                  </a:cubicBezTo>
                  <a:cubicBezTo>
                    <a:pt x="160" y="25"/>
                    <a:pt x="161" y="22"/>
                    <a:pt x="162" y="20"/>
                  </a:cubicBezTo>
                  <a:cubicBezTo>
                    <a:pt x="163" y="18"/>
                    <a:pt x="164" y="17"/>
                    <a:pt x="166" y="16"/>
                  </a:cubicBezTo>
                  <a:cubicBezTo>
                    <a:pt x="167" y="15"/>
                    <a:pt x="169" y="15"/>
                    <a:pt x="171" y="15"/>
                  </a:cubicBezTo>
                  <a:cubicBezTo>
                    <a:pt x="173" y="15"/>
                    <a:pt x="174" y="15"/>
                    <a:pt x="175" y="16"/>
                  </a:cubicBezTo>
                  <a:cubicBezTo>
                    <a:pt x="176" y="17"/>
                    <a:pt x="177" y="17"/>
                    <a:pt x="178" y="19"/>
                  </a:cubicBezTo>
                  <a:lnTo>
                    <a:pt x="179" y="6"/>
                  </a:lnTo>
                  <a:lnTo>
                    <a:pt x="183" y="6"/>
                  </a:lnTo>
                  <a:lnTo>
                    <a:pt x="181" y="41"/>
                  </a:lnTo>
                  <a:lnTo>
                    <a:pt x="177" y="41"/>
                  </a:lnTo>
                  <a:close/>
                  <a:moveTo>
                    <a:pt x="164" y="27"/>
                  </a:moveTo>
                  <a:cubicBezTo>
                    <a:pt x="164" y="30"/>
                    <a:pt x="165" y="33"/>
                    <a:pt x="166" y="35"/>
                  </a:cubicBezTo>
                  <a:cubicBezTo>
                    <a:pt x="167" y="36"/>
                    <a:pt x="169" y="37"/>
                    <a:pt x="170" y="37"/>
                  </a:cubicBezTo>
                  <a:cubicBezTo>
                    <a:pt x="172" y="37"/>
                    <a:pt x="174" y="37"/>
                    <a:pt x="175" y="35"/>
                  </a:cubicBezTo>
                  <a:cubicBezTo>
                    <a:pt x="177" y="34"/>
                    <a:pt x="177" y="32"/>
                    <a:pt x="178" y="28"/>
                  </a:cubicBezTo>
                  <a:cubicBezTo>
                    <a:pt x="178" y="25"/>
                    <a:pt x="177" y="23"/>
                    <a:pt x="176" y="21"/>
                  </a:cubicBezTo>
                  <a:cubicBezTo>
                    <a:pt x="175" y="19"/>
                    <a:pt x="173" y="18"/>
                    <a:pt x="171" y="18"/>
                  </a:cubicBezTo>
                  <a:cubicBezTo>
                    <a:pt x="170" y="18"/>
                    <a:pt x="168" y="19"/>
                    <a:pt x="167" y="20"/>
                  </a:cubicBezTo>
                  <a:cubicBezTo>
                    <a:pt x="165" y="22"/>
                    <a:pt x="164" y="24"/>
                    <a:pt x="164" y="27"/>
                  </a:cubicBezTo>
                  <a:close/>
                  <a:moveTo>
                    <a:pt x="186" y="37"/>
                  </a:moveTo>
                  <a:lnTo>
                    <a:pt x="186" y="41"/>
                  </a:lnTo>
                  <a:cubicBezTo>
                    <a:pt x="185" y="41"/>
                    <a:pt x="184" y="41"/>
                    <a:pt x="183" y="41"/>
                  </a:cubicBezTo>
                  <a:cubicBezTo>
                    <a:pt x="182" y="41"/>
                    <a:pt x="181" y="41"/>
                    <a:pt x="180" y="40"/>
                  </a:cubicBezTo>
                  <a:cubicBezTo>
                    <a:pt x="179" y="40"/>
                    <a:pt x="178" y="39"/>
                    <a:pt x="178" y="38"/>
                  </a:cubicBezTo>
                  <a:cubicBezTo>
                    <a:pt x="178" y="37"/>
                    <a:pt x="178" y="36"/>
                    <a:pt x="178" y="33"/>
                  </a:cubicBezTo>
                  <a:lnTo>
                    <a:pt x="179" y="19"/>
                  </a:lnTo>
                  <a:lnTo>
                    <a:pt x="176" y="19"/>
                  </a:lnTo>
                  <a:lnTo>
                    <a:pt x="176" y="16"/>
                  </a:lnTo>
                  <a:lnTo>
                    <a:pt x="179" y="16"/>
                  </a:lnTo>
                  <a:lnTo>
                    <a:pt x="179" y="10"/>
                  </a:lnTo>
                  <a:lnTo>
                    <a:pt x="184" y="7"/>
                  </a:lnTo>
                  <a:lnTo>
                    <a:pt x="183" y="16"/>
                  </a:lnTo>
                  <a:lnTo>
                    <a:pt x="187" y="16"/>
                  </a:lnTo>
                  <a:lnTo>
                    <a:pt x="187" y="20"/>
                  </a:lnTo>
                  <a:lnTo>
                    <a:pt x="183" y="19"/>
                  </a:lnTo>
                  <a:lnTo>
                    <a:pt x="182" y="34"/>
                  </a:lnTo>
                  <a:cubicBezTo>
                    <a:pt x="182" y="35"/>
                    <a:pt x="182" y="36"/>
                    <a:pt x="182" y="36"/>
                  </a:cubicBezTo>
                  <a:cubicBezTo>
                    <a:pt x="182" y="36"/>
                    <a:pt x="182" y="37"/>
                    <a:pt x="183" y="37"/>
                  </a:cubicBezTo>
                  <a:cubicBezTo>
                    <a:pt x="183" y="37"/>
                    <a:pt x="184" y="37"/>
                    <a:pt x="184" y="37"/>
                  </a:cubicBezTo>
                  <a:cubicBezTo>
                    <a:pt x="185" y="37"/>
                    <a:pt x="185" y="37"/>
                    <a:pt x="186"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192" name="Freeform 112"/>
            <p:cNvSpPr>
              <a:spLocks noEditPoints="1"/>
            </p:cNvSpPr>
            <p:nvPr/>
          </p:nvSpPr>
          <p:spPr bwMode="auto">
            <a:xfrm>
              <a:off x="1600" y="3005"/>
              <a:ext cx="114" cy="27"/>
            </a:xfrm>
            <a:custGeom>
              <a:avLst/>
              <a:gdLst/>
              <a:ahLst/>
              <a:cxnLst>
                <a:cxn ang="0">
                  <a:pos x="6" y="0"/>
                </a:cxn>
                <a:cxn ang="0">
                  <a:pos x="33" y="28"/>
                </a:cxn>
                <a:cxn ang="0">
                  <a:pos x="26" y="37"/>
                </a:cxn>
                <a:cxn ang="0">
                  <a:pos x="19" y="14"/>
                </a:cxn>
                <a:cxn ang="0">
                  <a:pos x="38" y="24"/>
                </a:cxn>
                <a:cxn ang="0">
                  <a:pos x="22" y="31"/>
                </a:cxn>
                <a:cxn ang="0">
                  <a:pos x="33" y="28"/>
                </a:cxn>
                <a:cxn ang="0">
                  <a:pos x="33" y="17"/>
                </a:cxn>
                <a:cxn ang="0">
                  <a:pos x="20" y="21"/>
                </a:cxn>
                <a:cxn ang="0">
                  <a:pos x="51" y="13"/>
                </a:cxn>
                <a:cxn ang="0">
                  <a:pos x="59" y="28"/>
                </a:cxn>
                <a:cxn ang="0">
                  <a:pos x="59" y="38"/>
                </a:cxn>
                <a:cxn ang="0">
                  <a:pos x="102" y="33"/>
                </a:cxn>
                <a:cxn ang="0">
                  <a:pos x="82" y="37"/>
                </a:cxn>
                <a:cxn ang="0">
                  <a:pos x="92" y="15"/>
                </a:cxn>
                <a:cxn ang="0">
                  <a:pos x="102" y="29"/>
                </a:cxn>
                <a:cxn ang="0">
                  <a:pos x="90" y="37"/>
                </a:cxn>
                <a:cxn ang="0">
                  <a:pos x="84" y="25"/>
                </a:cxn>
                <a:cxn ang="0">
                  <a:pos x="91" y="18"/>
                </a:cxn>
                <a:cxn ang="0">
                  <a:pos x="112" y="41"/>
                </a:cxn>
                <a:cxn ang="0">
                  <a:pos x="117" y="21"/>
                </a:cxn>
                <a:cxn ang="0">
                  <a:pos x="127" y="18"/>
                </a:cxn>
                <a:cxn ang="0">
                  <a:pos x="119" y="22"/>
                </a:cxn>
                <a:cxn ang="0">
                  <a:pos x="116" y="42"/>
                </a:cxn>
                <a:cxn ang="0">
                  <a:pos x="139" y="43"/>
                </a:cxn>
                <a:cxn ang="0">
                  <a:pos x="127" y="36"/>
                </a:cxn>
                <a:cxn ang="0">
                  <a:pos x="133" y="29"/>
                </a:cxn>
                <a:cxn ang="0">
                  <a:pos x="145" y="27"/>
                </a:cxn>
                <a:cxn ang="0">
                  <a:pos x="135" y="22"/>
                </a:cxn>
                <a:cxn ang="0">
                  <a:pos x="130" y="20"/>
                </a:cxn>
                <a:cxn ang="0">
                  <a:pos x="145" y="19"/>
                </a:cxn>
                <a:cxn ang="0">
                  <a:pos x="149" y="28"/>
                </a:cxn>
                <a:cxn ang="0">
                  <a:pos x="149" y="44"/>
                </a:cxn>
                <a:cxn ang="0">
                  <a:pos x="144" y="31"/>
                </a:cxn>
                <a:cxn ang="0">
                  <a:pos x="132" y="34"/>
                </a:cxn>
                <a:cxn ang="0">
                  <a:pos x="136" y="40"/>
                </a:cxn>
                <a:cxn ang="0">
                  <a:pos x="144" y="32"/>
                </a:cxn>
                <a:cxn ang="0">
                  <a:pos x="161" y="20"/>
                </a:cxn>
                <a:cxn ang="0">
                  <a:pos x="173" y="20"/>
                </a:cxn>
                <a:cxn ang="0">
                  <a:pos x="181" y="26"/>
                </a:cxn>
                <a:cxn ang="0">
                  <a:pos x="176" y="45"/>
                </a:cxn>
                <a:cxn ang="0">
                  <a:pos x="175" y="24"/>
                </a:cxn>
                <a:cxn ang="0">
                  <a:pos x="165" y="31"/>
                </a:cxn>
                <a:cxn ang="0">
                  <a:pos x="192" y="46"/>
                </a:cxn>
                <a:cxn ang="0">
                  <a:pos x="179" y="45"/>
                </a:cxn>
                <a:cxn ang="0">
                  <a:pos x="177" y="26"/>
                </a:cxn>
                <a:cxn ang="0">
                  <a:pos x="190" y="22"/>
                </a:cxn>
                <a:cxn ang="0">
                  <a:pos x="198" y="12"/>
                </a:cxn>
                <a:cxn ang="0">
                  <a:pos x="179" y="33"/>
                </a:cxn>
                <a:cxn ang="0">
                  <a:pos x="190" y="41"/>
                </a:cxn>
                <a:cxn ang="0">
                  <a:pos x="186" y="24"/>
                </a:cxn>
              </a:cxnLst>
              <a:rect l="0" t="0" r="r" b="b"/>
              <a:pathLst>
                <a:path w="198" h="47">
                  <a:moveTo>
                    <a:pt x="0" y="34"/>
                  </a:moveTo>
                  <a:lnTo>
                    <a:pt x="2" y="0"/>
                  </a:lnTo>
                  <a:lnTo>
                    <a:pt x="6" y="0"/>
                  </a:lnTo>
                  <a:lnTo>
                    <a:pt x="4" y="35"/>
                  </a:lnTo>
                  <a:lnTo>
                    <a:pt x="0" y="34"/>
                  </a:lnTo>
                  <a:close/>
                  <a:moveTo>
                    <a:pt x="33" y="28"/>
                  </a:moveTo>
                  <a:lnTo>
                    <a:pt x="38" y="29"/>
                  </a:lnTo>
                  <a:cubicBezTo>
                    <a:pt x="37" y="32"/>
                    <a:pt x="36" y="34"/>
                    <a:pt x="34" y="35"/>
                  </a:cubicBezTo>
                  <a:cubicBezTo>
                    <a:pt x="32" y="36"/>
                    <a:pt x="29" y="37"/>
                    <a:pt x="26" y="37"/>
                  </a:cubicBezTo>
                  <a:cubicBezTo>
                    <a:pt x="23" y="36"/>
                    <a:pt x="20" y="35"/>
                    <a:pt x="18" y="33"/>
                  </a:cubicBezTo>
                  <a:cubicBezTo>
                    <a:pt x="16" y="30"/>
                    <a:pt x="15" y="27"/>
                    <a:pt x="15" y="23"/>
                  </a:cubicBezTo>
                  <a:cubicBezTo>
                    <a:pt x="16" y="19"/>
                    <a:pt x="17" y="16"/>
                    <a:pt x="19" y="14"/>
                  </a:cubicBezTo>
                  <a:cubicBezTo>
                    <a:pt x="21" y="11"/>
                    <a:pt x="24" y="10"/>
                    <a:pt x="28" y="11"/>
                  </a:cubicBezTo>
                  <a:cubicBezTo>
                    <a:pt x="31" y="11"/>
                    <a:pt x="34" y="12"/>
                    <a:pt x="36" y="15"/>
                  </a:cubicBezTo>
                  <a:cubicBezTo>
                    <a:pt x="38" y="17"/>
                    <a:pt x="38" y="20"/>
                    <a:pt x="38" y="24"/>
                  </a:cubicBezTo>
                  <a:cubicBezTo>
                    <a:pt x="38" y="25"/>
                    <a:pt x="38" y="25"/>
                    <a:pt x="38" y="25"/>
                  </a:cubicBezTo>
                  <a:lnTo>
                    <a:pt x="20" y="24"/>
                  </a:lnTo>
                  <a:cubicBezTo>
                    <a:pt x="20" y="27"/>
                    <a:pt x="20" y="29"/>
                    <a:pt x="22" y="31"/>
                  </a:cubicBezTo>
                  <a:cubicBezTo>
                    <a:pt x="23" y="32"/>
                    <a:pt x="25" y="33"/>
                    <a:pt x="27" y="33"/>
                  </a:cubicBezTo>
                  <a:cubicBezTo>
                    <a:pt x="28" y="33"/>
                    <a:pt x="29" y="33"/>
                    <a:pt x="31" y="32"/>
                  </a:cubicBezTo>
                  <a:cubicBezTo>
                    <a:pt x="32" y="31"/>
                    <a:pt x="33" y="30"/>
                    <a:pt x="33" y="28"/>
                  </a:cubicBezTo>
                  <a:close/>
                  <a:moveTo>
                    <a:pt x="20" y="21"/>
                  </a:moveTo>
                  <a:lnTo>
                    <a:pt x="34" y="22"/>
                  </a:lnTo>
                  <a:cubicBezTo>
                    <a:pt x="34" y="20"/>
                    <a:pt x="33" y="18"/>
                    <a:pt x="33" y="17"/>
                  </a:cubicBezTo>
                  <a:cubicBezTo>
                    <a:pt x="31" y="15"/>
                    <a:pt x="30" y="14"/>
                    <a:pt x="28" y="14"/>
                  </a:cubicBezTo>
                  <a:cubicBezTo>
                    <a:pt x="26" y="14"/>
                    <a:pt x="24" y="15"/>
                    <a:pt x="23" y="16"/>
                  </a:cubicBezTo>
                  <a:cubicBezTo>
                    <a:pt x="21" y="17"/>
                    <a:pt x="20" y="19"/>
                    <a:pt x="20" y="21"/>
                  </a:cubicBezTo>
                  <a:close/>
                  <a:moveTo>
                    <a:pt x="55" y="38"/>
                  </a:moveTo>
                  <a:lnTo>
                    <a:pt x="47" y="12"/>
                  </a:lnTo>
                  <a:lnTo>
                    <a:pt x="51" y="13"/>
                  </a:lnTo>
                  <a:lnTo>
                    <a:pt x="56" y="28"/>
                  </a:lnTo>
                  <a:cubicBezTo>
                    <a:pt x="56" y="30"/>
                    <a:pt x="57" y="31"/>
                    <a:pt x="57" y="33"/>
                  </a:cubicBezTo>
                  <a:cubicBezTo>
                    <a:pt x="57" y="32"/>
                    <a:pt x="58" y="30"/>
                    <a:pt x="59" y="28"/>
                  </a:cubicBezTo>
                  <a:lnTo>
                    <a:pt x="65" y="14"/>
                  </a:lnTo>
                  <a:lnTo>
                    <a:pt x="70" y="14"/>
                  </a:lnTo>
                  <a:lnTo>
                    <a:pt x="59" y="38"/>
                  </a:lnTo>
                  <a:lnTo>
                    <a:pt x="55" y="38"/>
                  </a:lnTo>
                  <a:close/>
                  <a:moveTo>
                    <a:pt x="97" y="32"/>
                  </a:moveTo>
                  <a:lnTo>
                    <a:pt x="102" y="33"/>
                  </a:lnTo>
                  <a:cubicBezTo>
                    <a:pt x="101" y="36"/>
                    <a:pt x="99" y="38"/>
                    <a:pt x="97" y="39"/>
                  </a:cubicBezTo>
                  <a:cubicBezTo>
                    <a:pt x="96" y="40"/>
                    <a:pt x="93" y="41"/>
                    <a:pt x="90" y="41"/>
                  </a:cubicBezTo>
                  <a:cubicBezTo>
                    <a:pt x="87" y="40"/>
                    <a:pt x="84" y="39"/>
                    <a:pt x="82" y="37"/>
                  </a:cubicBezTo>
                  <a:cubicBezTo>
                    <a:pt x="80" y="34"/>
                    <a:pt x="79" y="31"/>
                    <a:pt x="79" y="27"/>
                  </a:cubicBezTo>
                  <a:cubicBezTo>
                    <a:pt x="79" y="23"/>
                    <a:pt x="81" y="20"/>
                    <a:pt x="83" y="18"/>
                  </a:cubicBezTo>
                  <a:cubicBezTo>
                    <a:pt x="85" y="15"/>
                    <a:pt x="88" y="14"/>
                    <a:pt x="92" y="15"/>
                  </a:cubicBezTo>
                  <a:cubicBezTo>
                    <a:pt x="95" y="15"/>
                    <a:pt x="98" y="16"/>
                    <a:pt x="100" y="19"/>
                  </a:cubicBezTo>
                  <a:cubicBezTo>
                    <a:pt x="102" y="21"/>
                    <a:pt x="102" y="24"/>
                    <a:pt x="102" y="28"/>
                  </a:cubicBezTo>
                  <a:cubicBezTo>
                    <a:pt x="102" y="29"/>
                    <a:pt x="102" y="29"/>
                    <a:pt x="102" y="29"/>
                  </a:cubicBezTo>
                  <a:lnTo>
                    <a:pt x="83" y="28"/>
                  </a:lnTo>
                  <a:cubicBezTo>
                    <a:pt x="83" y="31"/>
                    <a:pt x="84" y="33"/>
                    <a:pt x="85" y="35"/>
                  </a:cubicBezTo>
                  <a:cubicBezTo>
                    <a:pt x="87" y="36"/>
                    <a:pt x="88" y="37"/>
                    <a:pt x="90" y="37"/>
                  </a:cubicBezTo>
                  <a:cubicBezTo>
                    <a:pt x="92" y="37"/>
                    <a:pt x="93" y="37"/>
                    <a:pt x="94" y="36"/>
                  </a:cubicBezTo>
                  <a:cubicBezTo>
                    <a:pt x="96" y="35"/>
                    <a:pt x="97" y="34"/>
                    <a:pt x="97" y="32"/>
                  </a:cubicBezTo>
                  <a:close/>
                  <a:moveTo>
                    <a:pt x="84" y="25"/>
                  </a:moveTo>
                  <a:lnTo>
                    <a:pt x="98" y="26"/>
                  </a:lnTo>
                  <a:cubicBezTo>
                    <a:pt x="98" y="24"/>
                    <a:pt x="97" y="22"/>
                    <a:pt x="97" y="21"/>
                  </a:cubicBezTo>
                  <a:cubicBezTo>
                    <a:pt x="95" y="19"/>
                    <a:pt x="94" y="18"/>
                    <a:pt x="91" y="18"/>
                  </a:cubicBezTo>
                  <a:cubicBezTo>
                    <a:pt x="90" y="18"/>
                    <a:pt x="88" y="19"/>
                    <a:pt x="86" y="20"/>
                  </a:cubicBezTo>
                  <a:cubicBezTo>
                    <a:pt x="85" y="21"/>
                    <a:pt x="84" y="23"/>
                    <a:pt x="84" y="25"/>
                  </a:cubicBezTo>
                  <a:close/>
                  <a:moveTo>
                    <a:pt x="112" y="41"/>
                  </a:moveTo>
                  <a:lnTo>
                    <a:pt x="113" y="17"/>
                  </a:lnTo>
                  <a:lnTo>
                    <a:pt x="117" y="17"/>
                  </a:lnTo>
                  <a:lnTo>
                    <a:pt x="117" y="21"/>
                  </a:lnTo>
                  <a:cubicBezTo>
                    <a:pt x="118" y="19"/>
                    <a:pt x="119" y="18"/>
                    <a:pt x="120" y="17"/>
                  </a:cubicBezTo>
                  <a:cubicBezTo>
                    <a:pt x="121" y="17"/>
                    <a:pt x="121" y="17"/>
                    <a:pt x="122" y="17"/>
                  </a:cubicBezTo>
                  <a:cubicBezTo>
                    <a:pt x="124" y="17"/>
                    <a:pt x="125" y="17"/>
                    <a:pt x="127" y="18"/>
                  </a:cubicBezTo>
                  <a:lnTo>
                    <a:pt x="125" y="22"/>
                  </a:lnTo>
                  <a:cubicBezTo>
                    <a:pt x="124" y="21"/>
                    <a:pt x="123" y="21"/>
                    <a:pt x="122" y="21"/>
                  </a:cubicBezTo>
                  <a:cubicBezTo>
                    <a:pt x="121" y="21"/>
                    <a:pt x="120" y="21"/>
                    <a:pt x="119" y="22"/>
                  </a:cubicBezTo>
                  <a:cubicBezTo>
                    <a:pt x="119" y="22"/>
                    <a:pt x="118" y="23"/>
                    <a:pt x="118" y="24"/>
                  </a:cubicBezTo>
                  <a:cubicBezTo>
                    <a:pt x="117" y="25"/>
                    <a:pt x="117" y="27"/>
                    <a:pt x="117" y="29"/>
                  </a:cubicBezTo>
                  <a:lnTo>
                    <a:pt x="116" y="42"/>
                  </a:lnTo>
                  <a:lnTo>
                    <a:pt x="112" y="41"/>
                  </a:lnTo>
                  <a:close/>
                  <a:moveTo>
                    <a:pt x="144" y="40"/>
                  </a:moveTo>
                  <a:cubicBezTo>
                    <a:pt x="142" y="42"/>
                    <a:pt x="141" y="42"/>
                    <a:pt x="139" y="43"/>
                  </a:cubicBezTo>
                  <a:cubicBezTo>
                    <a:pt x="138" y="43"/>
                    <a:pt x="136" y="44"/>
                    <a:pt x="135" y="43"/>
                  </a:cubicBezTo>
                  <a:cubicBezTo>
                    <a:pt x="132" y="43"/>
                    <a:pt x="130" y="42"/>
                    <a:pt x="129" y="41"/>
                  </a:cubicBezTo>
                  <a:cubicBezTo>
                    <a:pt x="127" y="40"/>
                    <a:pt x="127" y="38"/>
                    <a:pt x="127" y="36"/>
                  </a:cubicBezTo>
                  <a:cubicBezTo>
                    <a:pt x="127" y="35"/>
                    <a:pt x="127" y="33"/>
                    <a:pt x="128" y="33"/>
                  </a:cubicBezTo>
                  <a:cubicBezTo>
                    <a:pt x="128" y="32"/>
                    <a:pt x="129" y="31"/>
                    <a:pt x="130" y="30"/>
                  </a:cubicBezTo>
                  <a:cubicBezTo>
                    <a:pt x="131" y="30"/>
                    <a:pt x="132" y="29"/>
                    <a:pt x="133" y="29"/>
                  </a:cubicBezTo>
                  <a:cubicBezTo>
                    <a:pt x="134" y="29"/>
                    <a:pt x="135" y="29"/>
                    <a:pt x="137" y="29"/>
                  </a:cubicBezTo>
                  <a:cubicBezTo>
                    <a:pt x="140" y="28"/>
                    <a:pt x="143" y="28"/>
                    <a:pt x="145" y="28"/>
                  </a:cubicBezTo>
                  <a:cubicBezTo>
                    <a:pt x="145" y="27"/>
                    <a:pt x="145" y="27"/>
                    <a:pt x="145" y="27"/>
                  </a:cubicBezTo>
                  <a:cubicBezTo>
                    <a:pt x="145" y="25"/>
                    <a:pt x="144" y="24"/>
                    <a:pt x="144" y="23"/>
                  </a:cubicBezTo>
                  <a:cubicBezTo>
                    <a:pt x="143" y="22"/>
                    <a:pt x="141" y="21"/>
                    <a:pt x="139" y="21"/>
                  </a:cubicBezTo>
                  <a:cubicBezTo>
                    <a:pt x="137" y="21"/>
                    <a:pt x="136" y="21"/>
                    <a:pt x="135" y="22"/>
                  </a:cubicBezTo>
                  <a:cubicBezTo>
                    <a:pt x="134" y="23"/>
                    <a:pt x="133" y="24"/>
                    <a:pt x="132" y="25"/>
                  </a:cubicBezTo>
                  <a:lnTo>
                    <a:pt x="128" y="25"/>
                  </a:lnTo>
                  <a:cubicBezTo>
                    <a:pt x="129" y="23"/>
                    <a:pt x="129" y="22"/>
                    <a:pt x="130" y="20"/>
                  </a:cubicBezTo>
                  <a:cubicBezTo>
                    <a:pt x="131" y="19"/>
                    <a:pt x="132" y="19"/>
                    <a:pt x="134" y="18"/>
                  </a:cubicBezTo>
                  <a:cubicBezTo>
                    <a:pt x="136" y="18"/>
                    <a:pt x="138" y="18"/>
                    <a:pt x="140" y="18"/>
                  </a:cubicBezTo>
                  <a:cubicBezTo>
                    <a:pt x="142" y="18"/>
                    <a:pt x="144" y="18"/>
                    <a:pt x="145" y="19"/>
                  </a:cubicBezTo>
                  <a:cubicBezTo>
                    <a:pt x="146" y="19"/>
                    <a:pt x="147" y="20"/>
                    <a:pt x="148" y="21"/>
                  </a:cubicBezTo>
                  <a:cubicBezTo>
                    <a:pt x="148" y="22"/>
                    <a:pt x="149" y="23"/>
                    <a:pt x="149" y="24"/>
                  </a:cubicBezTo>
                  <a:cubicBezTo>
                    <a:pt x="149" y="24"/>
                    <a:pt x="149" y="26"/>
                    <a:pt x="149" y="28"/>
                  </a:cubicBezTo>
                  <a:lnTo>
                    <a:pt x="149" y="33"/>
                  </a:lnTo>
                  <a:cubicBezTo>
                    <a:pt x="148" y="37"/>
                    <a:pt x="148" y="40"/>
                    <a:pt x="148" y="41"/>
                  </a:cubicBezTo>
                  <a:cubicBezTo>
                    <a:pt x="148" y="42"/>
                    <a:pt x="149" y="43"/>
                    <a:pt x="149" y="44"/>
                  </a:cubicBezTo>
                  <a:lnTo>
                    <a:pt x="145" y="43"/>
                  </a:lnTo>
                  <a:cubicBezTo>
                    <a:pt x="144" y="43"/>
                    <a:pt x="144" y="42"/>
                    <a:pt x="144" y="40"/>
                  </a:cubicBezTo>
                  <a:close/>
                  <a:moveTo>
                    <a:pt x="144" y="31"/>
                  </a:moveTo>
                  <a:cubicBezTo>
                    <a:pt x="143" y="31"/>
                    <a:pt x="140" y="32"/>
                    <a:pt x="137" y="32"/>
                  </a:cubicBezTo>
                  <a:cubicBezTo>
                    <a:pt x="136" y="32"/>
                    <a:pt x="134" y="32"/>
                    <a:pt x="134" y="33"/>
                  </a:cubicBezTo>
                  <a:cubicBezTo>
                    <a:pt x="133" y="33"/>
                    <a:pt x="132" y="33"/>
                    <a:pt x="132" y="34"/>
                  </a:cubicBezTo>
                  <a:cubicBezTo>
                    <a:pt x="131" y="35"/>
                    <a:pt x="131" y="35"/>
                    <a:pt x="131" y="36"/>
                  </a:cubicBezTo>
                  <a:cubicBezTo>
                    <a:pt x="131" y="37"/>
                    <a:pt x="132" y="38"/>
                    <a:pt x="132" y="39"/>
                  </a:cubicBezTo>
                  <a:cubicBezTo>
                    <a:pt x="133" y="40"/>
                    <a:pt x="134" y="40"/>
                    <a:pt x="136" y="40"/>
                  </a:cubicBezTo>
                  <a:cubicBezTo>
                    <a:pt x="138" y="40"/>
                    <a:pt x="139" y="40"/>
                    <a:pt x="140" y="39"/>
                  </a:cubicBezTo>
                  <a:cubicBezTo>
                    <a:pt x="142" y="39"/>
                    <a:pt x="143" y="38"/>
                    <a:pt x="143" y="37"/>
                  </a:cubicBezTo>
                  <a:cubicBezTo>
                    <a:pt x="144" y="36"/>
                    <a:pt x="144" y="34"/>
                    <a:pt x="144" y="32"/>
                  </a:cubicBezTo>
                  <a:lnTo>
                    <a:pt x="144" y="31"/>
                  </a:lnTo>
                  <a:close/>
                  <a:moveTo>
                    <a:pt x="160" y="44"/>
                  </a:moveTo>
                  <a:lnTo>
                    <a:pt x="161" y="20"/>
                  </a:lnTo>
                  <a:lnTo>
                    <a:pt x="165" y="20"/>
                  </a:lnTo>
                  <a:lnTo>
                    <a:pt x="165" y="23"/>
                  </a:lnTo>
                  <a:cubicBezTo>
                    <a:pt x="167" y="21"/>
                    <a:pt x="170" y="20"/>
                    <a:pt x="173" y="20"/>
                  </a:cubicBezTo>
                  <a:cubicBezTo>
                    <a:pt x="174" y="20"/>
                    <a:pt x="176" y="20"/>
                    <a:pt x="177" y="21"/>
                  </a:cubicBezTo>
                  <a:cubicBezTo>
                    <a:pt x="178" y="21"/>
                    <a:pt x="179" y="22"/>
                    <a:pt x="180" y="23"/>
                  </a:cubicBezTo>
                  <a:cubicBezTo>
                    <a:pt x="180" y="24"/>
                    <a:pt x="181" y="25"/>
                    <a:pt x="181" y="26"/>
                  </a:cubicBezTo>
                  <a:cubicBezTo>
                    <a:pt x="181" y="27"/>
                    <a:pt x="181" y="28"/>
                    <a:pt x="181" y="30"/>
                  </a:cubicBezTo>
                  <a:lnTo>
                    <a:pt x="180" y="46"/>
                  </a:lnTo>
                  <a:lnTo>
                    <a:pt x="176" y="45"/>
                  </a:lnTo>
                  <a:lnTo>
                    <a:pt x="177" y="30"/>
                  </a:lnTo>
                  <a:cubicBezTo>
                    <a:pt x="177" y="29"/>
                    <a:pt x="177" y="27"/>
                    <a:pt x="176" y="26"/>
                  </a:cubicBezTo>
                  <a:cubicBezTo>
                    <a:pt x="176" y="26"/>
                    <a:pt x="176" y="25"/>
                    <a:pt x="175" y="24"/>
                  </a:cubicBezTo>
                  <a:cubicBezTo>
                    <a:pt x="174" y="24"/>
                    <a:pt x="173" y="23"/>
                    <a:pt x="172" y="23"/>
                  </a:cubicBezTo>
                  <a:cubicBezTo>
                    <a:pt x="170" y="23"/>
                    <a:pt x="168" y="24"/>
                    <a:pt x="167" y="25"/>
                  </a:cubicBezTo>
                  <a:cubicBezTo>
                    <a:pt x="166" y="26"/>
                    <a:pt x="165" y="28"/>
                    <a:pt x="165" y="31"/>
                  </a:cubicBezTo>
                  <a:lnTo>
                    <a:pt x="164" y="45"/>
                  </a:lnTo>
                  <a:lnTo>
                    <a:pt x="160" y="44"/>
                  </a:lnTo>
                  <a:close/>
                  <a:moveTo>
                    <a:pt x="192" y="46"/>
                  </a:moveTo>
                  <a:lnTo>
                    <a:pt x="192" y="43"/>
                  </a:lnTo>
                  <a:cubicBezTo>
                    <a:pt x="190" y="46"/>
                    <a:pt x="188" y="47"/>
                    <a:pt x="185" y="47"/>
                  </a:cubicBezTo>
                  <a:cubicBezTo>
                    <a:pt x="183" y="46"/>
                    <a:pt x="181" y="46"/>
                    <a:pt x="179" y="45"/>
                  </a:cubicBezTo>
                  <a:cubicBezTo>
                    <a:pt x="178" y="43"/>
                    <a:pt x="177" y="42"/>
                    <a:pt x="176" y="40"/>
                  </a:cubicBezTo>
                  <a:cubicBezTo>
                    <a:pt x="175" y="38"/>
                    <a:pt x="175" y="35"/>
                    <a:pt x="175" y="33"/>
                  </a:cubicBezTo>
                  <a:cubicBezTo>
                    <a:pt x="175" y="30"/>
                    <a:pt x="176" y="28"/>
                    <a:pt x="177" y="26"/>
                  </a:cubicBezTo>
                  <a:cubicBezTo>
                    <a:pt x="178" y="24"/>
                    <a:pt x="179" y="23"/>
                    <a:pt x="181" y="22"/>
                  </a:cubicBezTo>
                  <a:cubicBezTo>
                    <a:pt x="182" y="21"/>
                    <a:pt x="184" y="20"/>
                    <a:pt x="186" y="21"/>
                  </a:cubicBezTo>
                  <a:cubicBezTo>
                    <a:pt x="188" y="21"/>
                    <a:pt x="189" y="21"/>
                    <a:pt x="190" y="22"/>
                  </a:cubicBezTo>
                  <a:cubicBezTo>
                    <a:pt x="191" y="22"/>
                    <a:pt x="192" y="23"/>
                    <a:pt x="193" y="24"/>
                  </a:cubicBezTo>
                  <a:lnTo>
                    <a:pt x="194" y="12"/>
                  </a:lnTo>
                  <a:lnTo>
                    <a:pt x="198" y="12"/>
                  </a:lnTo>
                  <a:lnTo>
                    <a:pt x="196" y="47"/>
                  </a:lnTo>
                  <a:lnTo>
                    <a:pt x="192" y="46"/>
                  </a:lnTo>
                  <a:close/>
                  <a:moveTo>
                    <a:pt x="179" y="33"/>
                  </a:moveTo>
                  <a:cubicBezTo>
                    <a:pt x="179" y="36"/>
                    <a:pt x="180" y="39"/>
                    <a:pt x="181" y="40"/>
                  </a:cubicBezTo>
                  <a:cubicBezTo>
                    <a:pt x="182" y="42"/>
                    <a:pt x="184" y="43"/>
                    <a:pt x="185" y="43"/>
                  </a:cubicBezTo>
                  <a:cubicBezTo>
                    <a:pt x="187" y="43"/>
                    <a:pt x="189" y="43"/>
                    <a:pt x="190" y="41"/>
                  </a:cubicBezTo>
                  <a:cubicBezTo>
                    <a:pt x="192" y="40"/>
                    <a:pt x="192" y="37"/>
                    <a:pt x="193" y="34"/>
                  </a:cubicBezTo>
                  <a:cubicBezTo>
                    <a:pt x="193" y="31"/>
                    <a:pt x="192" y="28"/>
                    <a:pt x="191" y="27"/>
                  </a:cubicBezTo>
                  <a:cubicBezTo>
                    <a:pt x="190" y="25"/>
                    <a:pt x="188" y="24"/>
                    <a:pt x="186" y="24"/>
                  </a:cubicBezTo>
                  <a:cubicBezTo>
                    <a:pt x="185" y="24"/>
                    <a:pt x="183" y="25"/>
                    <a:pt x="182" y="26"/>
                  </a:cubicBezTo>
                  <a:cubicBezTo>
                    <a:pt x="180" y="28"/>
                    <a:pt x="179" y="30"/>
                    <a:pt x="179" y="33"/>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193" name="Freeform 113"/>
            <p:cNvSpPr>
              <a:spLocks noEditPoints="1"/>
            </p:cNvSpPr>
            <p:nvPr/>
          </p:nvSpPr>
          <p:spPr bwMode="auto">
            <a:xfrm>
              <a:off x="1626" y="3039"/>
              <a:ext cx="55" cy="18"/>
            </a:xfrm>
            <a:custGeom>
              <a:avLst/>
              <a:gdLst/>
              <a:ahLst/>
              <a:cxnLst>
                <a:cxn ang="0">
                  <a:pos x="22" y="0"/>
                </a:cxn>
                <a:cxn ang="0">
                  <a:pos x="22" y="5"/>
                </a:cxn>
                <a:cxn ang="0">
                  <a:pos x="24" y="14"/>
                </a:cxn>
                <a:cxn ang="0">
                  <a:pos x="11" y="27"/>
                </a:cxn>
                <a:cxn ang="0">
                  <a:pos x="2" y="27"/>
                </a:cxn>
                <a:cxn ang="0">
                  <a:pos x="3" y="22"/>
                </a:cxn>
                <a:cxn ang="0">
                  <a:pos x="1" y="13"/>
                </a:cxn>
                <a:cxn ang="0">
                  <a:pos x="13" y="1"/>
                </a:cxn>
                <a:cxn ang="0">
                  <a:pos x="20" y="3"/>
                </a:cxn>
                <a:cxn ang="0">
                  <a:pos x="13" y="4"/>
                </a:cxn>
                <a:cxn ang="0">
                  <a:pos x="5" y="13"/>
                </a:cxn>
                <a:cxn ang="0">
                  <a:pos x="17" y="6"/>
                </a:cxn>
                <a:cxn ang="0">
                  <a:pos x="7" y="21"/>
                </a:cxn>
                <a:cxn ang="0">
                  <a:pos x="17" y="21"/>
                </a:cxn>
                <a:cxn ang="0">
                  <a:pos x="19" y="11"/>
                </a:cxn>
                <a:cxn ang="0">
                  <a:pos x="32" y="27"/>
                </a:cxn>
                <a:cxn ang="0">
                  <a:pos x="37" y="3"/>
                </a:cxn>
                <a:cxn ang="0">
                  <a:pos x="40" y="3"/>
                </a:cxn>
                <a:cxn ang="0">
                  <a:pos x="47" y="4"/>
                </a:cxn>
                <a:cxn ang="0">
                  <a:pos x="42" y="7"/>
                </a:cxn>
                <a:cxn ang="0">
                  <a:pos x="38" y="10"/>
                </a:cxn>
                <a:cxn ang="0">
                  <a:pos x="36" y="28"/>
                </a:cxn>
                <a:cxn ang="0">
                  <a:pos x="65" y="21"/>
                </a:cxn>
                <a:cxn ang="0">
                  <a:pos x="65" y="28"/>
                </a:cxn>
                <a:cxn ang="0">
                  <a:pos x="50" y="26"/>
                </a:cxn>
                <a:cxn ang="0">
                  <a:pos x="51" y="7"/>
                </a:cxn>
                <a:cxn ang="0">
                  <a:pos x="68" y="7"/>
                </a:cxn>
                <a:cxn ang="0">
                  <a:pos x="70" y="18"/>
                </a:cxn>
                <a:cxn ang="0">
                  <a:pos x="53" y="24"/>
                </a:cxn>
                <a:cxn ang="0">
                  <a:pos x="62" y="25"/>
                </a:cxn>
                <a:cxn ang="0">
                  <a:pos x="52" y="14"/>
                </a:cxn>
                <a:cxn ang="0">
                  <a:pos x="64" y="10"/>
                </a:cxn>
                <a:cxn ang="0">
                  <a:pos x="54" y="9"/>
                </a:cxn>
                <a:cxn ang="0">
                  <a:pos x="80" y="30"/>
                </a:cxn>
                <a:cxn ang="0">
                  <a:pos x="85" y="6"/>
                </a:cxn>
                <a:cxn ang="0">
                  <a:pos x="88" y="6"/>
                </a:cxn>
                <a:cxn ang="0">
                  <a:pos x="95" y="7"/>
                </a:cxn>
                <a:cxn ang="0">
                  <a:pos x="90" y="10"/>
                </a:cxn>
                <a:cxn ang="0">
                  <a:pos x="86" y="13"/>
                </a:cxn>
                <a:cxn ang="0">
                  <a:pos x="84" y="31"/>
                </a:cxn>
              </a:cxnLst>
              <a:rect l="0" t="0" r="r" b="b"/>
              <a:pathLst>
                <a:path w="95" h="31">
                  <a:moveTo>
                    <a:pt x="20" y="3"/>
                  </a:moveTo>
                  <a:lnTo>
                    <a:pt x="22" y="0"/>
                  </a:lnTo>
                  <a:lnTo>
                    <a:pt x="24" y="2"/>
                  </a:lnTo>
                  <a:lnTo>
                    <a:pt x="22" y="5"/>
                  </a:lnTo>
                  <a:cubicBezTo>
                    <a:pt x="23" y="7"/>
                    <a:pt x="23" y="8"/>
                    <a:pt x="23" y="9"/>
                  </a:cubicBezTo>
                  <a:cubicBezTo>
                    <a:pt x="24" y="10"/>
                    <a:pt x="24" y="12"/>
                    <a:pt x="24" y="14"/>
                  </a:cubicBezTo>
                  <a:cubicBezTo>
                    <a:pt x="24" y="19"/>
                    <a:pt x="22" y="22"/>
                    <a:pt x="19" y="24"/>
                  </a:cubicBezTo>
                  <a:cubicBezTo>
                    <a:pt x="17" y="26"/>
                    <a:pt x="14" y="27"/>
                    <a:pt x="11" y="27"/>
                  </a:cubicBezTo>
                  <a:cubicBezTo>
                    <a:pt x="9" y="26"/>
                    <a:pt x="7" y="26"/>
                    <a:pt x="5" y="24"/>
                  </a:cubicBezTo>
                  <a:lnTo>
                    <a:pt x="2" y="27"/>
                  </a:lnTo>
                  <a:lnTo>
                    <a:pt x="0" y="26"/>
                  </a:lnTo>
                  <a:lnTo>
                    <a:pt x="3" y="22"/>
                  </a:lnTo>
                  <a:cubicBezTo>
                    <a:pt x="2" y="21"/>
                    <a:pt x="1" y="20"/>
                    <a:pt x="1" y="19"/>
                  </a:cubicBezTo>
                  <a:cubicBezTo>
                    <a:pt x="1" y="17"/>
                    <a:pt x="0" y="15"/>
                    <a:pt x="1" y="13"/>
                  </a:cubicBezTo>
                  <a:cubicBezTo>
                    <a:pt x="1" y="9"/>
                    <a:pt x="2" y="5"/>
                    <a:pt x="5" y="3"/>
                  </a:cubicBezTo>
                  <a:cubicBezTo>
                    <a:pt x="7" y="1"/>
                    <a:pt x="10" y="0"/>
                    <a:pt x="13" y="1"/>
                  </a:cubicBezTo>
                  <a:cubicBezTo>
                    <a:pt x="14" y="1"/>
                    <a:pt x="15" y="1"/>
                    <a:pt x="16" y="1"/>
                  </a:cubicBezTo>
                  <a:cubicBezTo>
                    <a:pt x="17" y="2"/>
                    <a:pt x="19" y="2"/>
                    <a:pt x="20" y="3"/>
                  </a:cubicBezTo>
                  <a:close/>
                  <a:moveTo>
                    <a:pt x="17" y="6"/>
                  </a:moveTo>
                  <a:cubicBezTo>
                    <a:pt x="16" y="5"/>
                    <a:pt x="14" y="4"/>
                    <a:pt x="13" y="4"/>
                  </a:cubicBezTo>
                  <a:cubicBezTo>
                    <a:pt x="11" y="4"/>
                    <a:pt x="9" y="5"/>
                    <a:pt x="7" y="6"/>
                  </a:cubicBezTo>
                  <a:cubicBezTo>
                    <a:pt x="6" y="8"/>
                    <a:pt x="5" y="10"/>
                    <a:pt x="5" y="13"/>
                  </a:cubicBezTo>
                  <a:cubicBezTo>
                    <a:pt x="5" y="16"/>
                    <a:pt x="5" y="17"/>
                    <a:pt x="6" y="19"/>
                  </a:cubicBezTo>
                  <a:lnTo>
                    <a:pt x="17" y="6"/>
                  </a:lnTo>
                  <a:close/>
                  <a:moveTo>
                    <a:pt x="19" y="8"/>
                  </a:moveTo>
                  <a:lnTo>
                    <a:pt x="7" y="21"/>
                  </a:lnTo>
                  <a:cubicBezTo>
                    <a:pt x="9" y="22"/>
                    <a:pt x="10" y="23"/>
                    <a:pt x="11" y="23"/>
                  </a:cubicBezTo>
                  <a:cubicBezTo>
                    <a:pt x="14" y="23"/>
                    <a:pt x="15" y="23"/>
                    <a:pt x="17" y="21"/>
                  </a:cubicBezTo>
                  <a:cubicBezTo>
                    <a:pt x="18" y="20"/>
                    <a:pt x="19" y="17"/>
                    <a:pt x="19" y="14"/>
                  </a:cubicBezTo>
                  <a:cubicBezTo>
                    <a:pt x="20" y="13"/>
                    <a:pt x="20" y="12"/>
                    <a:pt x="19" y="11"/>
                  </a:cubicBezTo>
                  <a:cubicBezTo>
                    <a:pt x="19" y="10"/>
                    <a:pt x="19" y="9"/>
                    <a:pt x="19" y="8"/>
                  </a:cubicBezTo>
                  <a:close/>
                  <a:moveTo>
                    <a:pt x="32" y="27"/>
                  </a:moveTo>
                  <a:lnTo>
                    <a:pt x="33" y="2"/>
                  </a:lnTo>
                  <a:lnTo>
                    <a:pt x="37" y="3"/>
                  </a:lnTo>
                  <a:lnTo>
                    <a:pt x="37" y="6"/>
                  </a:lnTo>
                  <a:cubicBezTo>
                    <a:pt x="38" y="5"/>
                    <a:pt x="39" y="4"/>
                    <a:pt x="40" y="3"/>
                  </a:cubicBezTo>
                  <a:cubicBezTo>
                    <a:pt x="41" y="3"/>
                    <a:pt x="42" y="2"/>
                    <a:pt x="43" y="3"/>
                  </a:cubicBezTo>
                  <a:cubicBezTo>
                    <a:pt x="44" y="3"/>
                    <a:pt x="45" y="3"/>
                    <a:pt x="47" y="4"/>
                  </a:cubicBezTo>
                  <a:lnTo>
                    <a:pt x="45" y="8"/>
                  </a:lnTo>
                  <a:cubicBezTo>
                    <a:pt x="44" y="7"/>
                    <a:pt x="43" y="7"/>
                    <a:pt x="42" y="7"/>
                  </a:cubicBezTo>
                  <a:cubicBezTo>
                    <a:pt x="41" y="7"/>
                    <a:pt x="40" y="7"/>
                    <a:pt x="40" y="8"/>
                  </a:cubicBezTo>
                  <a:cubicBezTo>
                    <a:pt x="39" y="8"/>
                    <a:pt x="38" y="9"/>
                    <a:pt x="38" y="10"/>
                  </a:cubicBezTo>
                  <a:cubicBezTo>
                    <a:pt x="37" y="11"/>
                    <a:pt x="37" y="13"/>
                    <a:pt x="37" y="15"/>
                  </a:cubicBezTo>
                  <a:lnTo>
                    <a:pt x="36" y="28"/>
                  </a:lnTo>
                  <a:lnTo>
                    <a:pt x="32" y="27"/>
                  </a:lnTo>
                  <a:close/>
                  <a:moveTo>
                    <a:pt x="65" y="21"/>
                  </a:moveTo>
                  <a:lnTo>
                    <a:pt x="70" y="22"/>
                  </a:lnTo>
                  <a:cubicBezTo>
                    <a:pt x="69" y="25"/>
                    <a:pt x="67" y="27"/>
                    <a:pt x="65" y="28"/>
                  </a:cubicBezTo>
                  <a:cubicBezTo>
                    <a:pt x="63" y="29"/>
                    <a:pt x="61" y="30"/>
                    <a:pt x="58" y="30"/>
                  </a:cubicBezTo>
                  <a:cubicBezTo>
                    <a:pt x="55" y="29"/>
                    <a:pt x="52" y="28"/>
                    <a:pt x="50" y="26"/>
                  </a:cubicBezTo>
                  <a:cubicBezTo>
                    <a:pt x="48" y="23"/>
                    <a:pt x="47" y="20"/>
                    <a:pt x="47" y="16"/>
                  </a:cubicBezTo>
                  <a:cubicBezTo>
                    <a:pt x="47" y="12"/>
                    <a:pt x="49" y="9"/>
                    <a:pt x="51" y="7"/>
                  </a:cubicBezTo>
                  <a:cubicBezTo>
                    <a:pt x="53" y="4"/>
                    <a:pt x="56" y="3"/>
                    <a:pt x="60" y="4"/>
                  </a:cubicBezTo>
                  <a:cubicBezTo>
                    <a:pt x="63" y="4"/>
                    <a:pt x="66" y="5"/>
                    <a:pt x="68" y="7"/>
                  </a:cubicBezTo>
                  <a:cubicBezTo>
                    <a:pt x="69" y="10"/>
                    <a:pt x="70" y="13"/>
                    <a:pt x="70" y="17"/>
                  </a:cubicBezTo>
                  <a:cubicBezTo>
                    <a:pt x="70" y="17"/>
                    <a:pt x="70" y="18"/>
                    <a:pt x="70" y="18"/>
                  </a:cubicBezTo>
                  <a:lnTo>
                    <a:pt x="51" y="17"/>
                  </a:lnTo>
                  <a:cubicBezTo>
                    <a:pt x="51" y="20"/>
                    <a:pt x="52" y="22"/>
                    <a:pt x="53" y="24"/>
                  </a:cubicBezTo>
                  <a:cubicBezTo>
                    <a:pt x="55" y="25"/>
                    <a:pt x="56" y="26"/>
                    <a:pt x="58" y="26"/>
                  </a:cubicBezTo>
                  <a:cubicBezTo>
                    <a:pt x="60" y="26"/>
                    <a:pt x="61" y="26"/>
                    <a:pt x="62" y="25"/>
                  </a:cubicBezTo>
                  <a:cubicBezTo>
                    <a:pt x="64" y="24"/>
                    <a:pt x="65" y="23"/>
                    <a:pt x="65" y="21"/>
                  </a:cubicBezTo>
                  <a:close/>
                  <a:moveTo>
                    <a:pt x="52" y="14"/>
                  </a:moveTo>
                  <a:lnTo>
                    <a:pt x="66" y="15"/>
                  </a:lnTo>
                  <a:cubicBezTo>
                    <a:pt x="66" y="12"/>
                    <a:pt x="65" y="11"/>
                    <a:pt x="64" y="10"/>
                  </a:cubicBezTo>
                  <a:cubicBezTo>
                    <a:pt x="63" y="8"/>
                    <a:pt x="62" y="7"/>
                    <a:pt x="59" y="7"/>
                  </a:cubicBezTo>
                  <a:cubicBezTo>
                    <a:pt x="57" y="7"/>
                    <a:pt x="56" y="7"/>
                    <a:pt x="54" y="9"/>
                  </a:cubicBezTo>
                  <a:cubicBezTo>
                    <a:pt x="53" y="10"/>
                    <a:pt x="52" y="12"/>
                    <a:pt x="52" y="14"/>
                  </a:cubicBezTo>
                  <a:close/>
                  <a:moveTo>
                    <a:pt x="80" y="30"/>
                  </a:moveTo>
                  <a:lnTo>
                    <a:pt x="81" y="5"/>
                  </a:lnTo>
                  <a:lnTo>
                    <a:pt x="85" y="6"/>
                  </a:lnTo>
                  <a:lnTo>
                    <a:pt x="85" y="9"/>
                  </a:lnTo>
                  <a:cubicBezTo>
                    <a:pt x="86" y="8"/>
                    <a:pt x="87" y="7"/>
                    <a:pt x="88" y="6"/>
                  </a:cubicBezTo>
                  <a:cubicBezTo>
                    <a:pt x="89" y="6"/>
                    <a:pt x="89" y="5"/>
                    <a:pt x="90" y="6"/>
                  </a:cubicBezTo>
                  <a:cubicBezTo>
                    <a:pt x="92" y="6"/>
                    <a:pt x="93" y="6"/>
                    <a:pt x="95" y="7"/>
                  </a:cubicBezTo>
                  <a:lnTo>
                    <a:pt x="93" y="11"/>
                  </a:lnTo>
                  <a:cubicBezTo>
                    <a:pt x="92" y="10"/>
                    <a:pt x="91" y="10"/>
                    <a:pt x="90" y="10"/>
                  </a:cubicBezTo>
                  <a:cubicBezTo>
                    <a:pt x="89" y="10"/>
                    <a:pt x="88" y="10"/>
                    <a:pt x="87" y="11"/>
                  </a:cubicBezTo>
                  <a:cubicBezTo>
                    <a:pt x="87" y="11"/>
                    <a:pt x="86" y="12"/>
                    <a:pt x="86" y="13"/>
                  </a:cubicBezTo>
                  <a:cubicBezTo>
                    <a:pt x="85" y="14"/>
                    <a:pt x="85" y="16"/>
                    <a:pt x="85" y="18"/>
                  </a:cubicBezTo>
                  <a:lnTo>
                    <a:pt x="84" y="31"/>
                  </a:lnTo>
                  <a:lnTo>
                    <a:pt x="80" y="3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pic>
          <p:nvPicPr>
            <p:cNvPr id="430194" name="Picture 114"/>
            <p:cNvPicPr>
              <a:picLocks noChangeAspect="1" noChangeArrowheads="1"/>
            </p:cNvPicPr>
            <p:nvPr/>
          </p:nvPicPr>
          <p:blipFill>
            <a:blip r:embed="rId22"/>
            <a:srcRect/>
            <a:stretch>
              <a:fillRect/>
            </a:stretch>
          </p:blipFill>
          <p:spPr bwMode="auto">
            <a:xfrm>
              <a:off x="2283" y="2867"/>
              <a:ext cx="378" cy="387"/>
            </a:xfrm>
            <a:prstGeom prst="rect">
              <a:avLst/>
            </a:prstGeom>
            <a:noFill/>
            <a:ln w="9525">
              <a:noFill/>
              <a:miter lim="800000"/>
              <a:headEnd/>
              <a:tailEnd/>
            </a:ln>
          </p:spPr>
        </p:pic>
        <p:pic>
          <p:nvPicPr>
            <p:cNvPr id="430195" name="Picture 115"/>
            <p:cNvPicPr>
              <a:picLocks noChangeAspect="1" noChangeArrowheads="1"/>
            </p:cNvPicPr>
            <p:nvPr/>
          </p:nvPicPr>
          <p:blipFill>
            <a:blip r:embed="rId23"/>
            <a:srcRect/>
            <a:stretch>
              <a:fillRect/>
            </a:stretch>
          </p:blipFill>
          <p:spPr bwMode="auto">
            <a:xfrm>
              <a:off x="2283" y="2867"/>
              <a:ext cx="378" cy="387"/>
            </a:xfrm>
            <a:prstGeom prst="rect">
              <a:avLst/>
            </a:prstGeom>
            <a:noFill/>
            <a:ln w="9525">
              <a:noFill/>
              <a:miter lim="800000"/>
              <a:headEnd/>
              <a:tailEnd/>
            </a:ln>
          </p:spPr>
        </p:pic>
        <p:sp>
          <p:nvSpPr>
            <p:cNvPr id="430196" name="Freeform 116"/>
            <p:cNvSpPr>
              <a:spLocks noEditPoints="1"/>
            </p:cNvSpPr>
            <p:nvPr/>
          </p:nvSpPr>
          <p:spPr bwMode="auto">
            <a:xfrm>
              <a:off x="2445" y="2900"/>
              <a:ext cx="114" cy="34"/>
            </a:xfrm>
            <a:custGeom>
              <a:avLst/>
              <a:gdLst/>
              <a:ahLst/>
              <a:cxnLst>
                <a:cxn ang="0">
                  <a:pos x="17" y="2"/>
                </a:cxn>
                <a:cxn ang="0">
                  <a:pos x="28" y="9"/>
                </a:cxn>
                <a:cxn ang="0">
                  <a:pos x="15" y="22"/>
                </a:cxn>
                <a:cxn ang="0">
                  <a:pos x="0" y="34"/>
                </a:cxn>
                <a:cxn ang="0">
                  <a:pos x="22" y="17"/>
                </a:cxn>
                <a:cxn ang="0">
                  <a:pos x="21" y="7"/>
                </a:cxn>
                <a:cxn ang="0">
                  <a:pos x="7" y="17"/>
                </a:cxn>
                <a:cxn ang="0">
                  <a:pos x="39" y="40"/>
                </a:cxn>
                <a:cxn ang="0">
                  <a:pos x="32" y="33"/>
                </a:cxn>
                <a:cxn ang="0">
                  <a:pos x="38" y="14"/>
                </a:cxn>
                <a:cxn ang="0">
                  <a:pos x="38" y="35"/>
                </a:cxn>
                <a:cxn ang="0">
                  <a:pos x="47" y="34"/>
                </a:cxn>
                <a:cxn ang="0">
                  <a:pos x="54" y="16"/>
                </a:cxn>
                <a:cxn ang="0">
                  <a:pos x="63" y="43"/>
                </a:cxn>
                <a:cxn ang="0">
                  <a:pos x="69" y="22"/>
                </a:cxn>
                <a:cxn ang="0">
                  <a:pos x="82" y="20"/>
                </a:cxn>
                <a:cxn ang="0">
                  <a:pos x="97" y="23"/>
                </a:cxn>
                <a:cxn ang="0">
                  <a:pos x="92" y="46"/>
                </a:cxn>
                <a:cxn ang="0">
                  <a:pos x="93" y="25"/>
                </a:cxn>
                <a:cxn ang="0">
                  <a:pos x="83" y="31"/>
                </a:cxn>
                <a:cxn ang="0">
                  <a:pos x="79" y="28"/>
                </a:cxn>
                <a:cxn ang="0">
                  <a:pos x="72" y="23"/>
                </a:cxn>
                <a:cxn ang="0">
                  <a:pos x="67" y="43"/>
                </a:cxn>
                <a:cxn ang="0">
                  <a:pos x="114" y="24"/>
                </a:cxn>
                <a:cxn ang="0">
                  <a:pos x="120" y="25"/>
                </a:cxn>
                <a:cxn ang="0">
                  <a:pos x="133" y="32"/>
                </a:cxn>
                <a:cxn ang="0">
                  <a:pos x="127" y="50"/>
                </a:cxn>
                <a:cxn ang="0">
                  <a:pos x="115" y="47"/>
                </a:cxn>
                <a:cxn ang="0">
                  <a:pos x="116" y="37"/>
                </a:cxn>
                <a:cxn ang="0">
                  <a:pos x="126" y="45"/>
                </a:cxn>
                <a:cxn ang="0">
                  <a:pos x="124" y="28"/>
                </a:cxn>
                <a:cxn ang="0">
                  <a:pos x="160" y="47"/>
                </a:cxn>
                <a:cxn ang="0">
                  <a:pos x="152" y="55"/>
                </a:cxn>
                <a:cxn ang="0">
                  <a:pos x="147" y="31"/>
                </a:cxn>
                <a:cxn ang="0">
                  <a:pos x="165" y="43"/>
                </a:cxn>
                <a:cxn ang="0">
                  <a:pos x="148" y="48"/>
                </a:cxn>
                <a:cxn ang="0">
                  <a:pos x="160" y="47"/>
                </a:cxn>
                <a:cxn ang="0">
                  <a:pos x="160" y="35"/>
                </a:cxn>
                <a:cxn ang="0">
                  <a:pos x="147" y="38"/>
                </a:cxn>
                <a:cxn ang="0">
                  <a:pos x="167" y="21"/>
                </a:cxn>
                <a:cxn ang="0">
                  <a:pos x="177" y="33"/>
                </a:cxn>
                <a:cxn ang="0">
                  <a:pos x="178" y="57"/>
                </a:cxn>
                <a:cxn ang="0">
                  <a:pos x="175" y="36"/>
                </a:cxn>
                <a:cxn ang="0">
                  <a:pos x="165" y="37"/>
                </a:cxn>
                <a:cxn ang="0">
                  <a:pos x="158" y="55"/>
                </a:cxn>
                <a:cxn ang="0">
                  <a:pos x="182" y="58"/>
                </a:cxn>
                <a:cxn ang="0">
                  <a:pos x="175" y="51"/>
                </a:cxn>
                <a:cxn ang="0">
                  <a:pos x="181" y="33"/>
                </a:cxn>
                <a:cxn ang="0">
                  <a:pos x="180" y="54"/>
                </a:cxn>
                <a:cxn ang="0">
                  <a:pos x="190" y="52"/>
                </a:cxn>
                <a:cxn ang="0">
                  <a:pos x="197" y="35"/>
                </a:cxn>
              </a:cxnLst>
              <a:rect l="0" t="0" r="r" b="b"/>
              <a:pathLst>
                <a:path w="197" h="59">
                  <a:moveTo>
                    <a:pt x="0" y="34"/>
                  </a:moveTo>
                  <a:lnTo>
                    <a:pt x="4" y="0"/>
                  </a:lnTo>
                  <a:lnTo>
                    <a:pt x="17" y="2"/>
                  </a:lnTo>
                  <a:cubicBezTo>
                    <a:pt x="19" y="2"/>
                    <a:pt x="21" y="3"/>
                    <a:pt x="22" y="3"/>
                  </a:cubicBezTo>
                  <a:cubicBezTo>
                    <a:pt x="24" y="4"/>
                    <a:pt x="25" y="4"/>
                    <a:pt x="26" y="5"/>
                  </a:cubicBezTo>
                  <a:cubicBezTo>
                    <a:pt x="27" y="6"/>
                    <a:pt x="28" y="7"/>
                    <a:pt x="28" y="9"/>
                  </a:cubicBezTo>
                  <a:cubicBezTo>
                    <a:pt x="29" y="10"/>
                    <a:pt x="29" y="12"/>
                    <a:pt x="29" y="14"/>
                  </a:cubicBezTo>
                  <a:cubicBezTo>
                    <a:pt x="29" y="16"/>
                    <a:pt x="27" y="19"/>
                    <a:pt x="25" y="21"/>
                  </a:cubicBezTo>
                  <a:cubicBezTo>
                    <a:pt x="23" y="22"/>
                    <a:pt x="20" y="23"/>
                    <a:pt x="15" y="22"/>
                  </a:cubicBezTo>
                  <a:lnTo>
                    <a:pt x="6" y="21"/>
                  </a:lnTo>
                  <a:lnTo>
                    <a:pt x="4" y="35"/>
                  </a:lnTo>
                  <a:lnTo>
                    <a:pt x="0" y="34"/>
                  </a:lnTo>
                  <a:close/>
                  <a:moveTo>
                    <a:pt x="7" y="17"/>
                  </a:moveTo>
                  <a:lnTo>
                    <a:pt x="15" y="18"/>
                  </a:lnTo>
                  <a:cubicBezTo>
                    <a:pt x="18" y="19"/>
                    <a:pt x="20" y="18"/>
                    <a:pt x="22" y="17"/>
                  </a:cubicBezTo>
                  <a:cubicBezTo>
                    <a:pt x="23" y="17"/>
                    <a:pt x="24" y="15"/>
                    <a:pt x="24" y="13"/>
                  </a:cubicBezTo>
                  <a:cubicBezTo>
                    <a:pt x="24" y="12"/>
                    <a:pt x="24" y="10"/>
                    <a:pt x="24" y="9"/>
                  </a:cubicBezTo>
                  <a:cubicBezTo>
                    <a:pt x="23" y="8"/>
                    <a:pt x="22" y="7"/>
                    <a:pt x="21" y="7"/>
                  </a:cubicBezTo>
                  <a:cubicBezTo>
                    <a:pt x="20" y="7"/>
                    <a:pt x="19" y="6"/>
                    <a:pt x="17" y="6"/>
                  </a:cubicBezTo>
                  <a:lnTo>
                    <a:pt x="8" y="5"/>
                  </a:lnTo>
                  <a:lnTo>
                    <a:pt x="7" y="17"/>
                  </a:lnTo>
                  <a:close/>
                  <a:moveTo>
                    <a:pt x="47" y="41"/>
                  </a:moveTo>
                  <a:lnTo>
                    <a:pt x="48" y="37"/>
                  </a:lnTo>
                  <a:cubicBezTo>
                    <a:pt x="45" y="39"/>
                    <a:pt x="43" y="41"/>
                    <a:pt x="39" y="40"/>
                  </a:cubicBezTo>
                  <a:cubicBezTo>
                    <a:pt x="38" y="40"/>
                    <a:pt x="37" y="39"/>
                    <a:pt x="35" y="39"/>
                  </a:cubicBezTo>
                  <a:cubicBezTo>
                    <a:pt x="34" y="38"/>
                    <a:pt x="33" y="37"/>
                    <a:pt x="33" y="36"/>
                  </a:cubicBezTo>
                  <a:cubicBezTo>
                    <a:pt x="32" y="35"/>
                    <a:pt x="32" y="34"/>
                    <a:pt x="32" y="33"/>
                  </a:cubicBezTo>
                  <a:cubicBezTo>
                    <a:pt x="32" y="32"/>
                    <a:pt x="32" y="31"/>
                    <a:pt x="32" y="29"/>
                  </a:cubicBezTo>
                  <a:lnTo>
                    <a:pt x="34" y="14"/>
                  </a:lnTo>
                  <a:lnTo>
                    <a:pt x="38" y="14"/>
                  </a:lnTo>
                  <a:lnTo>
                    <a:pt x="37" y="28"/>
                  </a:lnTo>
                  <a:cubicBezTo>
                    <a:pt x="36" y="30"/>
                    <a:pt x="36" y="32"/>
                    <a:pt x="36" y="32"/>
                  </a:cubicBezTo>
                  <a:cubicBezTo>
                    <a:pt x="36" y="34"/>
                    <a:pt x="37" y="35"/>
                    <a:pt x="38" y="35"/>
                  </a:cubicBezTo>
                  <a:cubicBezTo>
                    <a:pt x="38" y="36"/>
                    <a:pt x="39" y="36"/>
                    <a:pt x="41" y="37"/>
                  </a:cubicBezTo>
                  <a:cubicBezTo>
                    <a:pt x="42" y="37"/>
                    <a:pt x="43" y="37"/>
                    <a:pt x="44" y="36"/>
                  </a:cubicBezTo>
                  <a:cubicBezTo>
                    <a:pt x="45" y="36"/>
                    <a:pt x="46" y="35"/>
                    <a:pt x="47" y="34"/>
                  </a:cubicBezTo>
                  <a:cubicBezTo>
                    <a:pt x="48" y="33"/>
                    <a:pt x="48" y="31"/>
                    <a:pt x="48" y="29"/>
                  </a:cubicBezTo>
                  <a:lnTo>
                    <a:pt x="50" y="16"/>
                  </a:lnTo>
                  <a:lnTo>
                    <a:pt x="54" y="16"/>
                  </a:lnTo>
                  <a:lnTo>
                    <a:pt x="51" y="41"/>
                  </a:lnTo>
                  <a:lnTo>
                    <a:pt x="47" y="41"/>
                  </a:lnTo>
                  <a:close/>
                  <a:moveTo>
                    <a:pt x="63" y="43"/>
                  </a:moveTo>
                  <a:lnTo>
                    <a:pt x="66" y="18"/>
                  </a:lnTo>
                  <a:lnTo>
                    <a:pt x="70" y="18"/>
                  </a:lnTo>
                  <a:lnTo>
                    <a:pt x="69" y="22"/>
                  </a:lnTo>
                  <a:cubicBezTo>
                    <a:pt x="70" y="21"/>
                    <a:pt x="71" y="20"/>
                    <a:pt x="73" y="19"/>
                  </a:cubicBezTo>
                  <a:cubicBezTo>
                    <a:pt x="74" y="19"/>
                    <a:pt x="76" y="19"/>
                    <a:pt x="77" y="19"/>
                  </a:cubicBezTo>
                  <a:cubicBezTo>
                    <a:pt x="79" y="19"/>
                    <a:pt x="80" y="20"/>
                    <a:pt x="82" y="20"/>
                  </a:cubicBezTo>
                  <a:cubicBezTo>
                    <a:pt x="83" y="21"/>
                    <a:pt x="83" y="23"/>
                    <a:pt x="84" y="24"/>
                  </a:cubicBezTo>
                  <a:cubicBezTo>
                    <a:pt x="86" y="21"/>
                    <a:pt x="89" y="20"/>
                    <a:pt x="92" y="21"/>
                  </a:cubicBezTo>
                  <a:cubicBezTo>
                    <a:pt x="94" y="21"/>
                    <a:pt x="96" y="22"/>
                    <a:pt x="97" y="23"/>
                  </a:cubicBezTo>
                  <a:cubicBezTo>
                    <a:pt x="98" y="25"/>
                    <a:pt x="99" y="27"/>
                    <a:pt x="98" y="30"/>
                  </a:cubicBezTo>
                  <a:lnTo>
                    <a:pt x="96" y="47"/>
                  </a:lnTo>
                  <a:lnTo>
                    <a:pt x="92" y="46"/>
                  </a:lnTo>
                  <a:lnTo>
                    <a:pt x="94" y="31"/>
                  </a:lnTo>
                  <a:cubicBezTo>
                    <a:pt x="94" y="29"/>
                    <a:pt x="94" y="28"/>
                    <a:pt x="94" y="27"/>
                  </a:cubicBezTo>
                  <a:cubicBezTo>
                    <a:pt x="94" y="26"/>
                    <a:pt x="94" y="26"/>
                    <a:pt x="93" y="25"/>
                  </a:cubicBezTo>
                  <a:cubicBezTo>
                    <a:pt x="92" y="25"/>
                    <a:pt x="91" y="24"/>
                    <a:pt x="90" y="24"/>
                  </a:cubicBezTo>
                  <a:cubicBezTo>
                    <a:pt x="89" y="24"/>
                    <a:pt x="87" y="24"/>
                    <a:pt x="86" y="25"/>
                  </a:cubicBezTo>
                  <a:cubicBezTo>
                    <a:pt x="85" y="26"/>
                    <a:pt x="84" y="28"/>
                    <a:pt x="83" y="31"/>
                  </a:cubicBezTo>
                  <a:lnTo>
                    <a:pt x="82" y="45"/>
                  </a:lnTo>
                  <a:lnTo>
                    <a:pt x="77" y="44"/>
                  </a:lnTo>
                  <a:lnTo>
                    <a:pt x="79" y="28"/>
                  </a:lnTo>
                  <a:cubicBezTo>
                    <a:pt x="80" y="27"/>
                    <a:pt x="80" y="25"/>
                    <a:pt x="79" y="24"/>
                  </a:cubicBezTo>
                  <a:cubicBezTo>
                    <a:pt x="78" y="23"/>
                    <a:pt x="77" y="22"/>
                    <a:pt x="76" y="22"/>
                  </a:cubicBezTo>
                  <a:cubicBezTo>
                    <a:pt x="75" y="22"/>
                    <a:pt x="74" y="22"/>
                    <a:pt x="72" y="23"/>
                  </a:cubicBezTo>
                  <a:cubicBezTo>
                    <a:pt x="71" y="23"/>
                    <a:pt x="71" y="24"/>
                    <a:pt x="70" y="25"/>
                  </a:cubicBezTo>
                  <a:cubicBezTo>
                    <a:pt x="69" y="26"/>
                    <a:pt x="69" y="28"/>
                    <a:pt x="69" y="30"/>
                  </a:cubicBezTo>
                  <a:lnTo>
                    <a:pt x="67" y="43"/>
                  </a:lnTo>
                  <a:lnTo>
                    <a:pt x="63" y="43"/>
                  </a:lnTo>
                  <a:close/>
                  <a:moveTo>
                    <a:pt x="109" y="58"/>
                  </a:moveTo>
                  <a:lnTo>
                    <a:pt x="114" y="24"/>
                  </a:lnTo>
                  <a:lnTo>
                    <a:pt x="117" y="24"/>
                  </a:lnTo>
                  <a:lnTo>
                    <a:pt x="117" y="28"/>
                  </a:lnTo>
                  <a:cubicBezTo>
                    <a:pt x="118" y="26"/>
                    <a:pt x="119" y="26"/>
                    <a:pt x="120" y="25"/>
                  </a:cubicBezTo>
                  <a:cubicBezTo>
                    <a:pt x="122" y="25"/>
                    <a:pt x="123" y="25"/>
                    <a:pt x="125" y="25"/>
                  </a:cubicBezTo>
                  <a:cubicBezTo>
                    <a:pt x="127" y="25"/>
                    <a:pt x="128" y="26"/>
                    <a:pt x="130" y="27"/>
                  </a:cubicBezTo>
                  <a:cubicBezTo>
                    <a:pt x="131" y="28"/>
                    <a:pt x="132" y="30"/>
                    <a:pt x="133" y="32"/>
                  </a:cubicBezTo>
                  <a:cubicBezTo>
                    <a:pt x="134" y="34"/>
                    <a:pt x="134" y="36"/>
                    <a:pt x="133" y="39"/>
                  </a:cubicBezTo>
                  <a:cubicBezTo>
                    <a:pt x="133" y="41"/>
                    <a:pt x="132" y="44"/>
                    <a:pt x="131" y="45"/>
                  </a:cubicBezTo>
                  <a:cubicBezTo>
                    <a:pt x="130" y="47"/>
                    <a:pt x="128" y="49"/>
                    <a:pt x="127" y="50"/>
                  </a:cubicBezTo>
                  <a:cubicBezTo>
                    <a:pt x="125" y="50"/>
                    <a:pt x="123" y="51"/>
                    <a:pt x="121" y="51"/>
                  </a:cubicBezTo>
                  <a:cubicBezTo>
                    <a:pt x="120" y="50"/>
                    <a:pt x="118" y="50"/>
                    <a:pt x="117" y="49"/>
                  </a:cubicBezTo>
                  <a:cubicBezTo>
                    <a:pt x="116" y="48"/>
                    <a:pt x="115" y="48"/>
                    <a:pt x="115" y="47"/>
                  </a:cubicBezTo>
                  <a:lnTo>
                    <a:pt x="113" y="59"/>
                  </a:lnTo>
                  <a:lnTo>
                    <a:pt x="109" y="58"/>
                  </a:lnTo>
                  <a:close/>
                  <a:moveTo>
                    <a:pt x="116" y="37"/>
                  </a:moveTo>
                  <a:cubicBezTo>
                    <a:pt x="115" y="40"/>
                    <a:pt x="116" y="43"/>
                    <a:pt x="117" y="44"/>
                  </a:cubicBezTo>
                  <a:cubicBezTo>
                    <a:pt x="118" y="46"/>
                    <a:pt x="119" y="47"/>
                    <a:pt x="121" y="47"/>
                  </a:cubicBezTo>
                  <a:cubicBezTo>
                    <a:pt x="123" y="47"/>
                    <a:pt x="125" y="47"/>
                    <a:pt x="126" y="45"/>
                  </a:cubicBezTo>
                  <a:cubicBezTo>
                    <a:pt x="128" y="44"/>
                    <a:pt x="129" y="42"/>
                    <a:pt x="129" y="38"/>
                  </a:cubicBezTo>
                  <a:cubicBezTo>
                    <a:pt x="130" y="35"/>
                    <a:pt x="129" y="33"/>
                    <a:pt x="128" y="31"/>
                  </a:cubicBezTo>
                  <a:cubicBezTo>
                    <a:pt x="127" y="29"/>
                    <a:pt x="126" y="28"/>
                    <a:pt x="124" y="28"/>
                  </a:cubicBezTo>
                  <a:cubicBezTo>
                    <a:pt x="122" y="28"/>
                    <a:pt x="120" y="28"/>
                    <a:pt x="119" y="30"/>
                  </a:cubicBezTo>
                  <a:cubicBezTo>
                    <a:pt x="117" y="31"/>
                    <a:pt x="116" y="34"/>
                    <a:pt x="116" y="37"/>
                  </a:cubicBezTo>
                  <a:close/>
                  <a:moveTo>
                    <a:pt x="160" y="47"/>
                  </a:moveTo>
                  <a:lnTo>
                    <a:pt x="164" y="48"/>
                  </a:lnTo>
                  <a:cubicBezTo>
                    <a:pt x="163" y="50"/>
                    <a:pt x="162" y="52"/>
                    <a:pt x="160" y="53"/>
                  </a:cubicBezTo>
                  <a:cubicBezTo>
                    <a:pt x="158" y="55"/>
                    <a:pt x="155" y="55"/>
                    <a:pt x="152" y="55"/>
                  </a:cubicBezTo>
                  <a:cubicBezTo>
                    <a:pt x="149" y="54"/>
                    <a:pt x="146" y="53"/>
                    <a:pt x="144" y="50"/>
                  </a:cubicBezTo>
                  <a:cubicBezTo>
                    <a:pt x="142" y="48"/>
                    <a:pt x="142" y="44"/>
                    <a:pt x="142" y="40"/>
                  </a:cubicBezTo>
                  <a:cubicBezTo>
                    <a:pt x="143" y="36"/>
                    <a:pt x="144" y="33"/>
                    <a:pt x="147" y="31"/>
                  </a:cubicBezTo>
                  <a:cubicBezTo>
                    <a:pt x="149" y="29"/>
                    <a:pt x="152" y="28"/>
                    <a:pt x="155" y="29"/>
                  </a:cubicBezTo>
                  <a:cubicBezTo>
                    <a:pt x="159" y="29"/>
                    <a:pt x="161" y="31"/>
                    <a:pt x="163" y="33"/>
                  </a:cubicBezTo>
                  <a:cubicBezTo>
                    <a:pt x="165" y="36"/>
                    <a:pt x="166" y="39"/>
                    <a:pt x="165" y="43"/>
                  </a:cubicBezTo>
                  <a:cubicBezTo>
                    <a:pt x="165" y="43"/>
                    <a:pt x="165" y="44"/>
                    <a:pt x="165" y="44"/>
                  </a:cubicBezTo>
                  <a:lnTo>
                    <a:pt x="146" y="42"/>
                  </a:lnTo>
                  <a:cubicBezTo>
                    <a:pt x="146" y="45"/>
                    <a:pt x="147" y="47"/>
                    <a:pt x="148" y="48"/>
                  </a:cubicBezTo>
                  <a:cubicBezTo>
                    <a:pt x="149" y="50"/>
                    <a:pt x="151" y="51"/>
                    <a:pt x="153" y="51"/>
                  </a:cubicBezTo>
                  <a:cubicBezTo>
                    <a:pt x="154" y="51"/>
                    <a:pt x="156" y="51"/>
                    <a:pt x="157" y="50"/>
                  </a:cubicBezTo>
                  <a:cubicBezTo>
                    <a:pt x="158" y="50"/>
                    <a:pt x="159" y="49"/>
                    <a:pt x="160" y="47"/>
                  </a:cubicBezTo>
                  <a:close/>
                  <a:moveTo>
                    <a:pt x="147" y="38"/>
                  </a:moveTo>
                  <a:lnTo>
                    <a:pt x="161" y="40"/>
                  </a:lnTo>
                  <a:cubicBezTo>
                    <a:pt x="161" y="38"/>
                    <a:pt x="161" y="36"/>
                    <a:pt x="160" y="35"/>
                  </a:cubicBezTo>
                  <a:cubicBezTo>
                    <a:pt x="159" y="33"/>
                    <a:pt x="157" y="32"/>
                    <a:pt x="155" y="32"/>
                  </a:cubicBezTo>
                  <a:cubicBezTo>
                    <a:pt x="153" y="32"/>
                    <a:pt x="151" y="32"/>
                    <a:pt x="150" y="33"/>
                  </a:cubicBezTo>
                  <a:cubicBezTo>
                    <a:pt x="149" y="35"/>
                    <a:pt x="148" y="36"/>
                    <a:pt x="147" y="38"/>
                  </a:cubicBezTo>
                  <a:close/>
                  <a:moveTo>
                    <a:pt x="158" y="55"/>
                  </a:moveTo>
                  <a:lnTo>
                    <a:pt x="162" y="21"/>
                  </a:lnTo>
                  <a:lnTo>
                    <a:pt x="167" y="21"/>
                  </a:lnTo>
                  <a:lnTo>
                    <a:pt x="165" y="33"/>
                  </a:lnTo>
                  <a:cubicBezTo>
                    <a:pt x="167" y="31"/>
                    <a:pt x="170" y="31"/>
                    <a:pt x="173" y="31"/>
                  </a:cubicBezTo>
                  <a:cubicBezTo>
                    <a:pt x="175" y="31"/>
                    <a:pt x="176" y="32"/>
                    <a:pt x="177" y="33"/>
                  </a:cubicBezTo>
                  <a:cubicBezTo>
                    <a:pt x="179" y="34"/>
                    <a:pt x="180" y="35"/>
                    <a:pt x="180" y="36"/>
                  </a:cubicBezTo>
                  <a:cubicBezTo>
                    <a:pt x="180" y="37"/>
                    <a:pt x="180" y="39"/>
                    <a:pt x="180" y="42"/>
                  </a:cubicBezTo>
                  <a:lnTo>
                    <a:pt x="178" y="57"/>
                  </a:lnTo>
                  <a:lnTo>
                    <a:pt x="174" y="57"/>
                  </a:lnTo>
                  <a:lnTo>
                    <a:pt x="176" y="41"/>
                  </a:lnTo>
                  <a:cubicBezTo>
                    <a:pt x="176" y="39"/>
                    <a:pt x="176" y="37"/>
                    <a:pt x="175" y="36"/>
                  </a:cubicBezTo>
                  <a:cubicBezTo>
                    <a:pt x="174" y="35"/>
                    <a:pt x="173" y="35"/>
                    <a:pt x="171" y="34"/>
                  </a:cubicBezTo>
                  <a:cubicBezTo>
                    <a:pt x="170" y="34"/>
                    <a:pt x="169" y="34"/>
                    <a:pt x="168" y="35"/>
                  </a:cubicBezTo>
                  <a:cubicBezTo>
                    <a:pt x="167" y="35"/>
                    <a:pt x="166" y="36"/>
                    <a:pt x="165" y="37"/>
                  </a:cubicBezTo>
                  <a:cubicBezTo>
                    <a:pt x="165" y="38"/>
                    <a:pt x="164" y="40"/>
                    <a:pt x="164" y="42"/>
                  </a:cubicBezTo>
                  <a:lnTo>
                    <a:pt x="162" y="55"/>
                  </a:lnTo>
                  <a:lnTo>
                    <a:pt x="158" y="55"/>
                  </a:lnTo>
                  <a:close/>
                  <a:moveTo>
                    <a:pt x="190" y="59"/>
                  </a:moveTo>
                  <a:lnTo>
                    <a:pt x="191" y="55"/>
                  </a:lnTo>
                  <a:cubicBezTo>
                    <a:pt x="188" y="58"/>
                    <a:pt x="185" y="59"/>
                    <a:pt x="182" y="58"/>
                  </a:cubicBezTo>
                  <a:cubicBezTo>
                    <a:pt x="181" y="58"/>
                    <a:pt x="179" y="58"/>
                    <a:pt x="178" y="57"/>
                  </a:cubicBezTo>
                  <a:cubicBezTo>
                    <a:pt x="177" y="56"/>
                    <a:pt x="176" y="55"/>
                    <a:pt x="176" y="55"/>
                  </a:cubicBezTo>
                  <a:cubicBezTo>
                    <a:pt x="175" y="54"/>
                    <a:pt x="175" y="53"/>
                    <a:pt x="175" y="51"/>
                  </a:cubicBezTo>
                  <a:cubicBezTo>
                    <a:pt x="175" y="50"/>
                    <a:pt x="175" y="49"/>
                    <a:pt x="175" y="47"/>
                  </a:cubicBezTo>
                  <a:lnTo>
                    <a:pt x="177" y="32"/>
                  </a:lnTo>
                  <a:lnTo>
                    <a:pt x="181" y="33"/>
                  </a:lnTo>
                  <a:lnTo>
                    <a:pt x="179" y="46"/>
                  </a:lnTo>
                  <a:cubicBezTo>
                    <a:pt x="179" y="48"/>
                    <a:pt x="179" y="50"/>
                    <a:pt x="179" y="51"/>
                  </a:cubicBezTo>
                  <a:cubicBezTo>
                    <a:pt x="179" y="52"/>
                    <a:pt x="180" y="53"/>
                    <a:pt x="180" y="54"/>
                  </a:cubicBezTo>
                  <a:cubicBezTo>
                    <a:pt x="181" y="54"/>
                    <a:pt x="182" y="55"/>
                    <a:pt x="183" y="55"/>
                  </a:cubicBezTo>
                  <a:cubicBezTo>
                    <a:pt x="185" y="55"/>
                    <a:pt x="186" y="55"/>
                    <a:pt x="187" y="54"/>
                  </a:cubicBezTo>
                  <a:cubicBezTo>
                    <a:pt x="188" y="54"/>
                    <a:pt x="189" y="53"/>
                    <a:pt x="190" y="52"/>
                  </a:cubicBezTo>
                  <a:cubicBezTo>
                    <a:pt x="190" y="51"/>
                    <a:pt x="191" y="49"/>
                    <a:pt x="191" y="47"/>
                  </a:cubicBezTo>
                  <a:lnTo>
                    <a:pt x="193" y="34"/>
                  </a:lnTo>
                  <a:lnTo>
                    <a:pt x="197" y="35"/>
                  </a:lnTo>
                  <a:lnTo>
                    <a:pt x="194" y="59"/>
                  </a:lnTo>
                  <a:lnTo>
                    <a:pt x="190" y="59"/>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197" name="Freeform 117"/>
            <p:cNvSpPr>
              <a:spLocks noEditPoints="1"/>
            </p:cNvSpPr>
            <p:nvPr/>
          </p:nvSpPr>
          <p:spPr bwMode="auto">
            <a:xfrm>
              <a:off x="2441" y="2932"/>
              <a:ext cx="106" cy="29"/>
            </a:xfrm>
            <a:custGeom>
              <a:avLst/>
              <a:gdLst/>
              <a:ahLst/>
              <a:cxnLst>
                <a:cxn ang="0">
                  <a:pos x="6" y="24"/>
                </a:cxn>
                <a:cxn ang="0">
                  <a:pos x="17" y="23"/>
                </a:cxn>
                <a:cxn ang="0">
                  <a:pos x="5" y="16"/>
                </a:cxn>
                <a:cxn ang="0">
                  <a:pos x="4" y="7"/>
                </a:cxn>
                <a:cxn ang="0">
                  <a:pos x="13" y="4"/>
                </a:cxn>
                <a:cxn ang="0">
                  <a:pos x="21" y="12"/>
                </a:cxn>
                <a:cxn ang="0">
                  <a:pos x="12" y="7"/>
                </a:cxn>
                <a:cxn ang="0">
                  <a:pos x="7" y="11"/>
                </a:cxn>
                <a:cxn ang="0">
                  <a:pos x="18" y="17"/>
                </a:cxn>
                <a:cxn ang="0">
                  <a:pos x="19" y="27"/>
                </a:cxn>
                <a:cxn ang="0">
                  <a:pos x="3" y="27"/>
                </a:cxn>
                <a:cxn ang="0">
                  <a:pos x="53" y="0"/>
                </a:cxn>
                <a:cxn ang="0">
                  <a:pos x="53" y="5"/>
                </a:cxn>
                <a:cxn ang="0">
                  <a:pos x="56" y="10"/>
                </a:cxn>
                <a:cxn ang="0">
                  <a:pos x="80" y="38"/>
                </a:cxn>
                <a:cxn ang="0">
                  <a:pos x="87" y="18"/>
                </a:cxn>
                <a:cxn ang="0">
                  <a:pos x="97" y="16"/>
                </a:cxn>
                <a:cxn ang="0">
                  <a:pos x="90" y="19"/>
                </a:cxn>
                <a:cxn ang="0">
                  <a:pos x="85" y="39"/>
                </a:cxn>
                <a:cxn ang="0">
                  <a:pos x="113" y="39"/>
                </a:cxn>
                <a:cxn ang="0">
                  <a:pos x="98" y="38"/>
                </a:cxn>
                <a:cxn ang="0">
                  <a:pos x="99" y="15"/>
                </a:cxn>
                <a:cxn ang="0">
                  <a:pos x="102" y="34"/>
                </a:cxn>
                <a:cxn ang="0">
                  <a:pos x="110" y="38"/>
                </a:cxn>
                <a:cxn ang="0">
                  <a:pos x="115" y="18"/>
                </a:cxn>
                <a:cxn ang="0">
                  <a:pos x="113" y="42"/>
                </a:cxn>
                <a:cxn ang="0">
                  <a:pos x="133" y="41"/>
                </a:cxn>
                <a:cxn ang="0">
                  <a:pos x="144" y="39"/>
                </a:cxn>
                <a:cxn ang="0">
                  <a:pos x="132" y="32"/>
                </a:cxn>
                <a:cxn ang="0">
                  <a:pos x="131" y="23"/>
                </a:cxn>
                <a:cxn ang="0">
                  <a:pos x="139" y="20"/>
                </a:cxn>
                <a:cxn ang="0">
                  <a:pos x="148" y="28"/>
                </a:cxn>
                <a:cxn ang="0">
                  <a:pos x="139" y="24"/>
                </a:cxn>
                <a:cxn ang="0">
                  <a:pos x="134" y="28"/>
                </a:cxn>
                <a:cxn ang="0">
                  <a:pos x="145" y="33"/>
                </a:cxn>
                <a:cxn ang="0">
                  <a:pos x="146" y="43"/>
                </a:cxn>
                <a:cxn ang="0">
                  <a:pos x="130" y="43"/>
                </a:cxn>
                <a:cxn ang="0">
                  <a:pos x="154" y="47"/>
                </a:cxn>
                <a:cxn ang="0">
                  <a:pos x="146" y="44"/>
                </a:cxn>
                <a:cxn ang="0">
                  <a:pos x="144" y="25"/>
                </a:cxn>
                <a:cxn ang="0">
                  <a:pos x="149" y="16"/>
                </a:cxn>
                <a:cxn ang="0">
                  <a:pos x="156" y="23"/>
                </a:cxn>
                <a:cxn ang="0">
                  <a:pos x="150" y="40"/>
                </a:cxn>
                <a:cxn ang="0">
                  <a:pos x="152" y="44"/>
                </a:cxn>
                <a:cxn ang="0">
                  <a:pos x="164" y="27"/>
                </a:cxn>
                <a:cxn ang="0">
                  <a:pos x="164" y="24"/>
                </a:cxn>
                <a:cxn ang="0">
                  <a:pos x="168" y="15"/>
                </a:cxn>
                <a:cxn ang="0">
                  <a:pos x="175" y="19"/>
                </a:cxn>
                <a:cxn ang="0">
                  <a:pos x="169" y="22"/>
                </a:cxn>
                <a:cxn ang="0">
                  <a:pos x="173" y="28"/>
                </a:cxn>
                <a:cxn ang="0">
                  <a:pos x="161" y="48"/>
                </a:cxn>
                <a:cxn ang="0">
                  <a:pos x="167" y="24"/>
                </a:cxn>
                <a:cxn ang="0">
                  <a:pos x="172" y="24"/>
                </a:cxn>
                <a:cxn ang="0">
                  <a:pos x="171" y="29"/>
                </a:cxn>
                <a:cxn ang="0">
                  <a:pos x="166" y="36"/>
                </a:cxn>
                <a:cxn ang="0">
                  <a:pos x="180" y="21"/>
                </a:cxn>
                <a:cxn ang="0">
                  <a:pos x="184" y="22"/>
                </a:cxn>
                <a:cxn ang="0">
                  <a:pos x="179" y="26"/>
                </a:cxn>
                <a:cxn ang="0">
                  <a:pos x="176" y="50"/>
                </a:cxn>
              </a:cxnLst>
              <a:rect l="0" t="0" r="r" b="b"/>
              <a:pathLst>
                <a:path w="184" h="51">
                  <a:moveTo>
                    <a:pt x="0" y="20"/>
                  </a:moveTo>
                  <a:lnTo>
                    <a:pt x="5" y="20"/>
                  </a:lnTo>
                  <a:cubicBezTo>
                    <a:pt x="5" y="22"/>
                    <a:pt x="5" y="23"/>
                    <a:pt x="6" y="24"/>
                  </a:cubicBezTo>
                  <a:cubicBezTo>
                    <a:pt x="7" y="25"/>
                    <a:pt x="9" y="26"/>
                    <a:pt x="10" y="26"/>
                  </a:cubicBezTo>
                  <a:cubicBezTo>
                    <a:pt x="12" y="27"/>
                    <a:pt x="14" y="26"/>
                    <a:pt x="15" y="26"/>
                  </a:cubicBezTo>
                  <a:cubicBezTo>
                    <a:pt x="16" y="25"/>
                    <a:pt x="16" y="24"/>
                    <a:pt x="17" y="23"/>
                  </a:cubicBezTo>
                  <a:cubicBezTo>
                    <a:pt x="17" y="22"/>
                    <a:pt x="16" y="21"/>
                    <a:pt x="16" y="21"/>
                  </a:cubicBezTo>
                  <a:cubicBezTo>
                    <a:pt x="15" y="20"/>
                    <a:pt x="14" y="20"/>
                    <a:pt x="12" y="19"/>
                  </a:cubicBezTo>
                  <a:cubicBezTo>
                    <a:pt x="9" y="18"/>
                    <a:pt x="7" y="17"/>
                    <a:pt x="5" y="16"/>
                  </a:cubicBezTo>
                  <a:cubicBezTo>
                    <a:pt x="4" y="15"/>
                    <a:pt x="4" y="14"/>
                    <a:pt x="3" y="13"/>
                  </a:cubicBezTo>
                  <a:cubicBezTo>
                    <a:pt x="3" y="12"/>
                    <a:pt x="2" y="11"/>
                    <a:pt x="3" y="10"/>
                  </a:cubicBezTo>
                  <a:cubicBezTo>
                    <a:pt x="3" y="9"/>
                    <a:pt x="3" y="8"/>
                    <a:pt x="4" y="7"/>
                  </a:cubicBezTo>
                  <a:cubicBezTo>
                    <a:pt x="4" y="6"/>
                    <a:pt x="5" y="5"/>
                    <a:pt x="6" y="5"/>
                  </a:cubicBezTo>
                  <a:cubicBezTo>
                    <a:pt x="7" y="4"/>
                    <a:pt x="8" y="4"/>
                    <a:pt x="9" y="4"/>
                  </a:cubicBezTo>
                  <a:cubicBezTo>
                    <a:pt x="10" y="4"/>
                    <a:pt x="11" y="4"/>
                    <a:pt x="13" y="4"/>
                  </a:cubicBezTo>
                  <a:cubicBezTo>
                    <a:pt x="14" y="4"/>
                    <a:pt x="16" y="5"/>
                    <a:pt x="18" y="5"/>
                  </a:cubicBezTo>
                  <a:cubicBezTo>
                    <a:pt x="19" y="6"/>
                    <a:pt x="20" y="7"/>
                    <a:pt x="20" y="8"/>
                  </a:cubicBezTo>
                  <a:cubicBezTo>
                    <a:pt x="21" y="9"/>
                    <a:pt x="21" y="10"/>
                    <a:pt x="21" y="12"/>
                  </a:cubicBezTo>
                  <a:lnTo>
                    <a:pt x="17" y="12"/>
                  </a:lnTo>
                  <a:cubicBezTo>
                    <a:pt x="17" y="11"/>
                    <a:pt x="17" y="10"/>
                    <a:pt x="16" y="9"/>
                  </a:cubicBezTo>
                  <a:cubicBezTo>
                    <a:pt x="15" y="8"/>
                    <a:pt x="14" y="7"/>
                    <a:pt x="12" y="7"/>
                  </a:cubicBezTo>
                  <a:cubicBezTo>
                    <a:pt x="10" y="7"/>
                    <a:pt x="9" y="7"/>
                    <a:pt x="8" y="8"/>
                  </a:cubicBezTo>
                  <a:cubicBezTo>
                    <a:pt x="7" y="8"/>
                    <a:pt x="7" y="9"/>
                    <a:pt x="7" y="10"/>
                  </a:cubicBezTo>
                  <a:cubicBezTo>
                    <a:pt x="7" y="10"/>
                    <a:pt x="7" y="11"/>
                    <a:pt x="7" y="11"/>
                  </a:cubicBezTo>
                  <a:cubicBezTo>
                    <a:pt x="7" y="12"/>
                    <a:pt x="8" y="12"/>
                    <a:pt x="8" y="13"/>
                  </a:cubicBezTo>
                  <a:cubicBezTo>
                    <a:pt x="9" y="13"/>
                    <a:pt x="10" y="13"/>
                    <a:pt x="12" y="14"/>
                  </a:cubicBezTo>
                  <a:cubicBezTo>
                    <a:pt x="15" y="15"/>
                    <a:pt x="17" y="16"/>
                    <a:pt x="18" y="17"/>
                  </a:cubicBezTo>
                  <a:cubicBezTo>
                    <a:pt x="19" y="18"/>
                    <a:pt x="20" y="18"/>
                    <a:pt x="20" y="19"/>
                  </a:cubicBezTo>
                  <a:cubicBezTo>
                    <a:pt x="21" y="21"/>
                    <a:pt x="21" y="22"/>
                    <a:pt x="21" y="23"/>
                  </a:cubicBezTo>
                  <a:cubicBezTo>
                    <a:pt x="21" y="25"/>
                    <a:pt x="20" y="26"/>
                    <a:pt x="19" y="27"/>
                  </a:cubicBezTo>
                  <a:cubicBezTo>
                    <a:pt x="18" y="28"/>
                    <a:pt x="17" y="29"/>
                    <a:pt x="15" y="29"/>
                  </a:cubicBezTo>
                  <a:cubicBezTo>
                    <a:pt x="14" y="30"/>
                    <a:pt x="12" y="30"/>
                    <a:pt x="10" y="30"/>
                  </a:cubicBezTo>
                  <a:cubicBezTo>
                    <a:pt x="7" y="29"/>
                    <a:pt x="4" y="28"/>
                    <a:pt x="3" y="27"/>
                  </a:cubicBezTo>
                  <a:cubicBezTo>
                    <a:pt x="1" y="25"/>
                    <a:pt x="1" y="23"/>
                    <a:pt x="0" y="20"/>
                  </a:cubicBezTo>
                  <a:close/>
                  <a:moveTo>
                    <a:pt x="53" y="5"/>
                  </a:moveTo>
                  <a:lnTo>
                    <a:pt x="53" y="0"/>
                  </a:lnTo>
                  <a:lnTo>
                    <a:pt x="57" y="1"/>
                  </a:lnTo>
                  <a:lnTo>
                    <a:pt x="57" y="5"/>
                  </a:lnTo>
                  <a:lnTo>
                    <a:pt x="53" y="5"/>
                  </a:lnTo>
                  <a:close/>
                  <a:moveTo>
                    <a:pt x="49" y="34"/>
                  </a:moveTo>
                  <a:lnTo>
                    <a:pt x="52" y="9"/>
                  </a:lnTo>
                  <a:lnTo>
                    <a:pt x="56" y="10"/>
                  </a:lnTo>
                  <a:lnTo>
                    <a:pt x="53" y="35"/>
                  </a:lnTo>
                  <a:lnTo>
                    <a:pt x="49" y="34"/>
                  </a:lnTo>
                  <a:close/>
                  <a:moveTo>
                    <a:pt x="80" y="38"/>
                  </a:moveTo>
                  <a:lnTo>
                    <a:pt x="84" y="13"/>
                  </a:lnTo>
                  <a:lnTo>
                    <a:pt x="87" y="14"/>
                  </a:lnTo>
                  <a:lnTo>
                    <a:pt x="87" y="18"/>
                  </a:lnTo>
                  <a:cubicBezTo>
                    <a:pt x="88" y="16"/>
                    <a:pt x="89" y="15"/>
                    <a:pt x="90" y="15"/>
                  </a:cubicBezTo>
                  <a:cubicBezTo>
                    <a:pt x="91" y="14"/>
                    <a:pt x="92" y="14"/>
                    <a:pt x="93" y="14"/>
                  </a:cubicBezTo>
                  <a:cubicBezTo>
                    <a:pt x="94" y="14"/>
                    <a:pt x="96" y="15"/>
                    <a:pt x="97" y="16"/>
                  </a:cubicBezTo>
                  <a:lnTo>
                    <a:pt x="95" y="20"/>
                  </a:lnTo>
                  <a:cubicBezTo>
                    <a:pt x="94" y="19"/>
                    <a:pt x="93" y="19"/>
                    <a:pt x="92" y="18"/>
                  </a:cubicBezTo>
                  <a:cubicBezTo>
                    <a:pt x="91" y="18"/>
                    <a:pt x="90" y="18"/>
                    <a:pt x="90" y="19"/>
                  </a:cubicBezTo>
                  <a:cubicBezTo>
                    <a:pt x="89" y="19"/>
                    <a:pt x="88" y="20"/>
                    <a:pt x="88" y="21"/>
                  </a:cubicBezTo>
                  <a:cubicBezTo>
                    <a:pt x="87" y="22"/>
                    <a:pt x="87" y="24"/>
                    <a:pt x="86" y="26"/>
                  </a:cubicBezTo>
                  <a:lnTo>
                    <a:pt x="85" y="39"/>
                  </a:lnTo>
                  <a:lnTo>
                    <a:pt x="80" y="38"/>
                  </a:lnTo>
                  <a:close/>
                  <a:moveTo>
                    <a:pt x="113" y="42"/>
                  </a:moveTo>
                  <a:lnTo>
                    <a:pt x="113" y="39"/>
                  </a:lnTo>
                  <a:cubicBezTo>
                    <a:pt x="111" y="41"/>
                    <a:pt x="108" y="42"/>
                    <a:pt x="105" y="42"/>
                  </a:cubicBezTo>
                  <a:cubicBezTo>
                    <a:pt x="103" y="42"/>
                    <a:pt x="102" y="41"/>
                    <a:pt x="101" y="40"/>
                  </a:cubicBezTo>
                  <a:cubicBezTo>
                    <a:pt x="100" y="40"/>
                    <a:pt x="99" y="39"/>
                    <a:pt x="98" y="38"/>
                  </a:cubicBezTo>
                  <a:cubicBezTo>
                    <a:pt x="98" y="37"/>
                    <a:pt x="97" y="36"/>
                    <a:pt x="97" y="35"/>
                  </a:cubicBezTo>
                  <a:cubicBezTo>
                    <a:pt x="97" y="34"/>
                    <a:pt x="97" y="33"/>
                    <a:pt x="98" y="31"/>
                  </a:cubicBezTo>
                  <a:lnTo>
                    <a:pt x="99" y="15"/>
                  </a:lnTo>
                  <a:lnTo>
                    <a:pt x="104" y="16"/>
                  </a:lnTo>
                  <a:lnTo>
                    <a:pt x="102" y="30"/>
                  </a:lnTo>
                  <a:cubicBezTo>
                    <a:pt x="102" y="32"/>
                    <a:pt x="102" y="33"/>
                    <a:pt x="102" y="34"/>
                  </a:cubicBezTo>
                  <a:cubicBezTo>
                    <a:pt x="102" y="35"/>
                    <a:pt x="102" y="36"/>
                    <a:pt x="103" y="37"/>
                  </a:cubicBezTo>
                  <a:cubicBezTo>
                    <a:pt x="104" y="38"/>
                    <a:pt x="105" y="38"/>
                    <a:pt x="106" y="38"/>
                  </a:cubicBezTo>
                  <a:cubicBezTo>
                    <a:pt x="107" y="38"/>
                    <a:pt x="108" y="38"/>
                    <a:pt x="110" y="38"/>
                  </a:cubicBezTo>
                  <a:cubicBezTo>
                    <a:pt x="111" y="37"/>
                    <a:pt x="112" y="37"/>
                    <a:pt x="112" y="35"/>
                  </a:cubicBezTo>
                  <a:cubicBezTo>
                    <a:pt x="113" y="34"/>
                    <a:pt x="113" y="33"/>
                    <a:pt x="114" y="31"/>
                  </a:cubicBezTo>
                  <a:lnTo>
                    <a:pt x="115" y="18"/>
                  </a:lnTo>
                  <a:lnTo>
                    <a:pt x="119" y="18"/>
                  </a:lnTo>
                  <a:lnTo>
                    <a:pt x="116" y="43"/>
                  </a:lnTo>
                  <a:lnTo>
                    <a:pt x="113" y="42"/>
                  </a:lnTo>
                  <a:close/>
                  <a:moveTo>
                    <a:pt x="127" y="37"/>
                  </a:moveTo>
                  <a:lnTo>
                    <a:pt x="132" y="37"/>
                  </a:lnTo>
                  <a:cubicBezTo>
                    <a:pt x="132" y="38"/>
                    <a:pt x="132" y="40"/>
                    <a:pt x="133" y="41"/>
                  </a:cubicBezTo>
                  <a:cubicBezTo>
                    <a:pt x="134" y="42"/>
                    <a:pt x="135" y="42"/>
                    <a:pt x="137" y="43"/>
                  </a:cubicBezTo>
                  <a:cubicBezTo>
                    <a:pt x="139" y="43"/>
                    <a:pt x="141" y="43"/>
                    <a:pt x="142" y="42"/>
                  </a:cubicBezTo>
                  <a:cubicBezTo>
                    <a:pt x="143" y="41"/>
                    <a:pt x="143" y="40"/>
                    <a:pt x="144" y="39"/>
                  </a:cubicBezTo>
                  <a:cubicBezTo>
                    <a:pt x="144" y="38"/>
                    <a:pt x="143" y="38"/>
                    <a:pt x="143" y="37"/>
                  </a:cubicBezTo>
                  <a:cubicBezTo>
                    <a:pt x="142" y="36"/>
                    <a:pt x="141" y="36"/>
                    <a:pt x="139" y="35"/>
                  </a:cubicBezTo>
                  <a:cubicBezTo>
                    <a:pt x="136" y="34"/>
                    <a:pt x="134" y="33"/>
                    <a:pt x="132" y="32"/>
                  </a:cubicBezTo>
                  <a:cubicBezTo>
                    <a:pt x="131" y="31"/>
                    <a:pt x="130" y="31"/>
                    <a:pt x="130" y="29"/>
                  </a:cubicBezTo>
                  <a:cubicBezTo>
                    <a:pt x="130" y="28"/>
                    <a:pt x="129" y="27"/>
                    <a:pt x="129" y="26"/>
                  </a:cubicBezTo>
                  <a:cubicBezTo>
                    <a:pt x="130" y="25"/>
                    <a:pt x="130" y="24"/>
                    <a:pt x="131" y="23"/>
                  </a:cubicBezTo>
                  <a:cubicBezTo>
                    <a:pt x="131" y="22"/>
                    <a:pt x="132" y="21"/>
                    <a:pt x="133" y="21"/>
                  </a:cubicBezTo>
                  <a:cubicBezTo>
                    <a:pt x="134" y="21"/>
                    <a:pt x="135" y="20"/>
                    <a:pt x="136" y="20"/>
                  </a:cubicBezTo>
                  <a:cubicBezTo>
                    <a:pt x="137" y="20"/>
                    <a:pt x="138" y="20"/>
                    <a:pt x="139" y="20"/>
                  </a:cubicBezTo>
                  <a:cubicBezTo>
                    <a:pt x="141" y="20"/>
                    <a:pt x="143" y="21"/>
                    <a:pt x="144" y="22"/>
                  </a:cubicBezTo>
                  <a:cubicBezTo>
                    <a:pt x="146" y="22"/>
                    <a:pt x="147" y="23"/>
                    <a:pt x="147" y="24"/>
                  </a:cubicBezTo>
                  <a:cubicBezTo>
                    <a:pt x="148" y="25"/>
                    <a:pt x="148" y="27"/>
                    <a:pt x="148" y="28"/>
                  </a:cubicBezTo>
                  <a:lnTo>
                    <a:pt x="144" y="28"/>
                  </a:lnTo>
                  <a:cubicBezTo>
                    <a:pt x="144" y="27"/>
                    <a:pt x="144" y="26"/>
                    <a:pt x="143" y="25"/>
                  </a:cubicBezTo>
                  <a:cubicBezTo>
                    <a:pt x="142" y="24"/>
                    <a:pt x="141" y="24"/>
                    <a:pt x="139" y="24"/>
                  </a:cubicBezTo>
                  <a:cubicBezTo>
                    <a:pt x="137" y="23"/>
                    <a:pt x="136" y="23"/>
                    <a:pt x="135" y="24"/>
                  </a:cubicBezTo>
                  <a:cubicBezTo>
                    <a:pt x="134" y="24"/>
                    <a:pt x="134" y="25"/>
                    <a:pt x="134" y="26"/>
                  </a:cubicBezTo>
                  <a:cubicBezTo>
                    <a:pt x="134" y="27"/>
                    <a:pt x="134" y="27"/>
                    <a:pt x="134" y="28"/>
                  </a:cubicBezTo>
                  <a:cubicBezTo>
                    <a:pt x="134" y="28"/>
                    <a:pt x="135" y="28"/>
                    <a:pt x="135" y="29"/>
                  </a:cubicBezTo>
                  <a:cubicBezTo>
                    <a:pt x="136" y="29"/>
                    <a:pt x="137" y="30"/>
                    <a:pt x="139" y="30"/>
                  </a:cubicBezTo>
                  <a:cubicBezTo>
                    <a:pt x="142" y="32"/>
                    <a:pt x="144" y="33"/>
                    <a:pt x="145" y="33"/>
                  </a:cubicBezTo>
                  <a:cubicBezTo>
                    <a:pt x="146" y="34"/>
                    <a:pt x="147" y="35"/>
                    <a:pt x="147" y="36"/>
                  </a:cubicBezTo>
                  <a:cubicBezTo>
                    <a:pt x="148" y="37"/>
                    <a:pt x="148" y="38"/>
                    <a:pt x="148" y="39"/>
                  </a:cubicBezTo>
                  <a:cubicBezTo>
                    <a:pt x="148" y="41"/>
                    <a:pt x="147" y="42"/>
                    <a:pt x="146" y="43"/>
                  </a:cubicBezTo>
                  <a:cubicBezTo>
                    <a:pt x="145" y="44"/>
                    <a:pt x="144" y="45"/>
                    <a:pt x="142" y="46"/>
                  </a:cubicBezTo>
                  <a:cubicBezTo>
                    <a:pt x="141" y="46"/>
                    <a:pt x="139" y="46"/>
                    <a:pt x="137" y="46"/>
                  </a:cubicBezTo>
                  <a:cubicBezTo>
                    <a:pt x="134" y="46"/>
                    <a:pt x="131" y="45"/>
                    <a:pt x="130" y="43"/>
                  </a:cubicBezTo>
                  <a:cubicBezTo>
                    <a:pt x="128" y="41"/>
                    <a:pt x="128" y="39"/>
                    <a:pt x="127" y="37"/>
                  </a:cubicBezTo>
                  <a:close/>
                  <a:moveTo>
                    <a:pt x="154" y="44"/>
                  </a:moveTo>
                  <a:lnTo>
                    <a:pt x="154" y="47"/>
                  </a:lnTo>
                  <a:cubicBezTo>
                    <a:pt x="153" y="48"/>
                    <a:pt x="151" y="48"/>
                    <a:pt x="151" y="47"/>
                  </a:cubicBezTo>
                  <a:cubicBezTo>
                    <a:pt x="149" y="47"/>
                    <a:pt x="148" y="47"/>
                    <a:pt x="147" y="46"/>
                  </a:cubicBezTo>
                  <a:cubicBezTo>
                    <a:pt x="146" y="46"/>
                    <a:pt x="146" y="45"/>
                    <a:pt x="146" y="44"/>
                  </a:cubicBezTo>
                  <a:cubicBezTo>
                    <a:pt x="145" y="43"/>
                    <a:pt x="145" y="42"/>
                    <a:pt x="146" y="39"/>
                  </a:cubicBezTo>
                  <a:lnTo>
                    <a:pt x="148" y="25"/>
                  </a:lnTo>
                  <a:lnTo>
                    <a:pt x="144" y="25"/>
                  </a:lnTo>
                  <a:lnTo>
                    <a:pt x="145" y="21"/>
                  </a:lnTo>
                  <a:lnTo>
                    <a:pt x="148" y="22"/>
                  </a:lnTo>
                  <a:lnTo>
                    <a:pt x="149" y="16"/>
                  </a:lnTo>
                  <a:lnTo>
                    <a:pt x="153" y="14"/>
                  </a:lnTo>
                  <a:lnTo>
                    <a:pt x="152" y="22"/>
                  </a:lnTo>
                  <a:lnTo>
                    <a:pt x="156" y="23"/>
                  </a:lnTo>
                  <a:lnTo>
                    <a:pt x="156" y="26"/>
                  </a:lnTo>
                  <a:lnTo>
                    <a:pt x="152" y="25"/>
                  </a:lnTo>
                  <a:lnTo>
                    <a:pt x="150" y="40"/>
                  </a:lnTo>
                  <a:cubicBezTo>
                    <a:pt x="150" y="41"/>
                    <a:pt x="150" y="42"/>
                    <a:pt x="150" y="42"/>
                  </a:cubicBezTo>
                  <a:cubicBezTo>
                    <a:pt x="150" y="43"/>
                    <a:pt x="150" y="43"/>
                    <a:pt x="150" y="43"/>
                  </a:cubicBezTo>
                  <a:cubicBezTo>
                    <a:pt x="151" y="43"/>
                    <a:pt x="151" y="44"/>
                    <a:pt x="152" y="44"/>
                  </a:cubicBezTo>
                  <a:cubicBezTo>
                    <a:pt x="152" y="44"/>
                    <a:pt x="153" y="44"/>
                    <a:pt x="154" y="44"/>
                  </a:cubicBezTo>
                  <a:close/>
                  <a:moveTo>
                    <a:pt x="161" y="48"/>
                  </a:moveTo>
                  <a:lnTo>
                    <a:pt x="164" y="27"/>
                  </a:lnTo>
                  <a:lnTo>
                    <a:pt x="160" y="27"/>
                  </a:lnTo>
                  <a:lnTo>
                    <a:pt x="160" y="23"/>
                  </a:lnTo>
                  <a:lnTo>
                    <a:pt x="164" y="24"/>
                  </a:lnTo>
                  <a:lnTo>
                    <a:pt x="164" y="21"/>
                  </a:lnTo>
                  <a:cubicBezTo>
                    <a:pt x="165" y="19"/>
                    <a:pt x="165" y="18"/>
                    <a:pt x="165" y="17"/>
                  </a:cubicBezTo>
                  <a:cubicBezTo>
                    <a:pt x="166" y="16"/>
                    <a:pt x="167" y="16"/>
                    <a:pt x="168" y="15"/>
                  </a:cubicBezTo>
                  <a:cubicBezTo>
                    <a:pt x="169" y="15"/>
                    <a:pt x="170" y="14"/>
                    <a:pt x="172" y="15"/>
                  </a:cubicBezTo>
                  <a:cubicBezTo>
                    <a:pt x="173" y="15"/>
                    <a:pt x="175" y="15"/>
                    <a:pt x="176" y="16"/>
                  </a:cubicBezTo>
                  <a:lnTo>
                    <a:pt x="175" y="19"/>
                  </a:lnTo>
                  <a:cubicBezTo>
                    <a:pt x="174" y="19"/>
                    <a:pt x="173" y="19"/>
                    <a:pt x="172" y="19"/>
                  </a:cubicBezTo>
                  <a:cubicBezTo>
                    <a:pt x="171" y="18"/>
                    <a:pt x="170" y="19"/>
                    <a:pt x="170" y="19"/>
                  </a:cubicBezTo>
                  <a:cubicBezTo>
                    <a:pt x="169" y="20"/>
                    <a:pt x="169" y="21"/>
                    <a:pt x="169" y="22"/>
                  </a:cubicBezTo>
                  <a:lnTo>
                    <a:pt x="168" y="24"/>
                  </a:lnTo>
                  <a:lnTo>
                    <a:pt x="173" y="25"/>
                  </a:lnTo>
                  <a:lnTo>
                    <a:pt x="173" y="28"/>
                  </a:lnTo>
                  <a:lnTo>
                    <a:pt x="168" y="28"/>
                  </a:lnTo>
                  <a:lnTo>
                    <a:pt x="165" y="49"/>
                  </a:lnTo>
                  <a:lnTo>
                    <a:pt x="161" y="48"/>
                  </a:lnTo>
                  <a:close/>
                  <a:moveTo>
                    <a:pt x="160" y="48"/>
                  </a:moveTo>
                  <a:lnTo>
                    <a:pt x="163" y="24"/>
                  </a:lnTo>
                  <a:lnTo>
                    <a:pt x="167" y="24"/>
                  </a:lnTo>
                  <a:lnTo>
                    <a:pt x="166" y="28"/>
                  </a:lnTo>
                  <a:cubicBezTo>
                    <a:pt x="167" y="26"/>
                    <a:pt x="169" y="25"/>
                    <a:pt x="169" y="25"/>
                  </a:cubicBezTo>
                  <a:cubicBezTo>
                    <a:pt x="170" y="24"/>
                    <a:pt x="171" y="24"/>
                    <a:pt x="172" y="24"/>
                  </a:cubicBezTo>
                  <a:cubicBezTo>
                    <a:pt x="174" y="24"/>
                    <a:pt x="175" y="25"/>
                    <a:pt x="176" y="26"/>
                  </a:cubicBezTo>
                  <a:lnTo>
                    <a:pt x="174" y="30"/>
                  </a:lnTo>
                  <a:cubicBezTo>
                    <a:pt x="173" y="29"/>
                    <a:pt x="172" y="29"/>
                    <a:pt x="171" y="29"/>
                  </a:cubicBezTo>
                  <a:cubicBezTo>
                    <a:pt x="171" y="28"/>
                    <a:pt x="170" y="29"/>
                    <a:pt x="169" y="29"/>
                  </a:cubicBezTo>
                  <a:cubicBezTo>
                    <a:pt x="168" y="29"/>
                    <a:pt x="167" y="30"/>
                    <a:pt x="167" y="31"/>
                  </a:cubicBezTo>
                  <a:cubicBezTo>
                    <a:pt x="166" y="33"/>
                    <a:pt x="166" y="34"/>
                    <a:pt x="166" y="36"/>
                  </a:cubicBezTo>
                  <a:lnTo>
                    <a:pt x="164" y="49"/>
                  </a:lnTo>
                  <a:lnTo>
                    <a:pt x="160" y="48"/>
                  </a:lnTo>
                  <a:close/>
                  <a:moveTo>
                    <a:pt x="180" y="21"/>
                  </a:moveTo>
                  <a:lnTo>
                    <a:pt x="180" y="16"/>
                  </a:lnTo>
                  <a:lnTo>
                    <a:pt x="184" y="17"/>
                  </a:lnTo>
                  <a:lnTo>
                    <a:pt x="184" y="22"/>
                  </a:lnTo>
                  <a:lnTo>
                    <a:pt x="180" y="21"/>
                  </a:lnTo>
                  <a:close/>
                  <a:moveTo>
                    <a:pt x="176" y="50"/>
                  </a:moveTo>
                  <a:lnTo>
                    <a:pt x="179" y="26"/>
                  </a:lnTo>
                  <a:lnTo>
                    <a:pt x="183" y="26"/>
                  </a:lnTo>
                  <a:lnTo>
                    <a:pt x="180" y="51"/>
                  </a:lnTo>
                  <a:lnTo>
                    <a:pt x="176" y="5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198" name="Freeform 118"/>
            <p:cNvSpPr>
              <a:spLocks noEditPoints="1"/>
            </p:cNvSpPr>
            <p:nvPr/>
          </p:nvSpPr>
          <p:spPr bwMode="auto">
            <a:xfrm>
              <a:off x="2438" y="2956"/>
              <a:ext cx="104" cy="32"/>
            </a:xfrm>
            <a:custGeom>
              <a:avLst/>
              <a:gdLst/>
              <a:ahLst/>
              <a:cxnLst>
                <a:cxn ang="0">
                  <a:pos x="0" y="12"/>
                </a:cxn>
                <a:cxn ang="0">
                  <a:pos x="5" y="6"/>
                </a:cxn>
                <a:cxn ang="0">
                  <a:pos x="12" y="0"/>
                </a:cxn>
                <a:cxn ang="0">
                  <a:pos x="13" y="4"/>
                </a:cxn>
                <a:cxn ang="0">
                  <a:pos x="8" y="10"/>
                </a:cxn>
                <a:cxn ang="0">
                  <a:pos x="8" y="13"/>
                </a:cxn>
                <a:cxn ang="0">
                  <a:pos x="16" y="36"/>
                </a:cxn>
                <a:cxn ang="0">
                  <a:pos x="22" y="15"/>
                </a:cxn>
                <a:cxn ang="0">
                  <a:pos x="32" y="13"/>
                </a:cxn>
                <a:cxn ang="0">
                  <a:pos x="25" y="16"/>
                </a:cxn>
                <a:cxn ang="0">
                  <a:pos x="20" y="36"/>
                </a:cxn>
                <a:cxn ang="0">
                  <a:pos x="44" y="39"/>
                </a:cxn>
                <a:cxn ang="0">
                  <a:pos x="31" y="31"/>
                </a:cxn>
                <a:cxn ang="0">
                  <a:pos x="38" y="25"/>
                </a:cxn>
                <a:cxn ang="0">
                  <a:pos x="50" y="23"/>
                </a:cxn>
                <a:cxn ang="0">
                  <a:pos x="40" y="18"/>
                </a:cxn>
                <a:cxn ang="0">
                  <a:pos x="36" y="16"/>
                </a:cxn>
                <a:cxn ang="0">
                  <a:pos x="51" y="15"/>
                </a:cxn>
                <a:cxn ang="0">
                  <a:pos x="54" y="24"/>
                </a:cxn>
                <a:cxn ang="0">
                  <a:pos x="53" y="40"/>
                </a:cxn>
                <a:cxn ang="0">
                  <a:pos x="49" y="27"/>
                </a:cxn>
                <a:cxn ang="0">
                  <a:pos x="37" y="30"/>
                </a:cxn>
                <a:cxn ang="0">
                  <a:pos x="40" y="36"/>
                </a:cxn>
                <a:cxn ang="0">
                  <a:pos x="49" y="29"/>
                </a:cxn>
                <a:cxn ang="0">
                  <a:pos x="84" y="10"/>
                </a:cxn>
                <a:cxn ang="0">
                  <a:pos x="106" y="12"/>
                </a:cxn>
                <a:cxn ang="0">
                  <a:pos x="108" y="47"/>
                </a:cxn>
                <a:cxn ang="0">
                  <a:pos x="86" y="33"/>
                </a:cxn>
                <a:cxn ang="0">
                  <a:pos x="115" y="19"/>
                </a:cxn>
                <a:cxn ang="0">
                  <a:pos x="119" y="19"/>
                </a:cxn>
                <a:cxn ang="0">
                  <a:pos x="114" y="23"/>
                </a:cxn>
                <a:cxn ang="0">
                  <a:pos x="111" y="48"/>
                </a:cxn>
                <a:cxn ang="0">
                  <a:pos x="134" y="26"/>
                </a:cxn>
                <a:cxn ang="0">
                  <a:pos x="146" y="27"/>
                </a:cxn>
                <a:cxn ang="0">
                  <a:pos x="149" y="37"/>
                </a:cxn>
                <a:cxn ang="0">
                  <a:pos x="145" y="37"/>
                </a:cxn>
                <a:cxn ang="0">
                  <a:pos x="141" y="30"/>
                </a:cxn>
                <a:cxn ang="0">
                  <a:pos x="131" y="50"/>
                </a:cxn>
                <a:cxn ang="0">
                  <a:pos x="170" y="55"/>
                </a:cxn>
                <a:cxn ang="0">
                  <a:pos x="158" y="47"/>
                </a:cxn>
                <a:cxn ang="0">
                  <a:pos x="165" y="41"/>
                </a:cxn>
                <a:cxn ang="0">
                  <a:pos x="177" y="39"/>
                </a:cxn>
                <a:cxn ang="0">
                  <a:pos x="167" y="34"/>
                </a:cxn>
                <a:cxn ang="0">
                  <a:pos x="163" y="32"/>
                </a:cxn>
                <a:cxn ang="0">
                  <a:pos x="178" y="31"/>
                </a:cxn>
                <a:cxn ang="0">
                  <a:pos x="181" y="41"/>
                </a:cxn>
                <a:cxn ang="0">
                  <a:pos x="180" y="57"/>
                </a:cxn>
                <a:cxn ang="0">
                  <a:pos x="176" y="44"/>
                </a:cxn>
                <a:cxn ang="0">
                  <a:pos x="164" y="46"/>
                </a:cxn>
                <a:cxn ang="0">
                  <a:pos x="167" y="52"/>
                </a:cxn>
                <a:cxn ang="0">
                  <a:pos x="176" y="45"/>
                </a:cxn>
              </a:cxnLst>
              <a:rect l="0" t="0" r="r" b="b"/>
              <a:pathLst>
                <a:path w="181" h="57">
                  <a:moveTo>
                    <a:pt x="1" y="34"/>
                  </a:moveTo>
                  <a:lnTo>
                    <a:pt x="4" y="12"/>
                  </a:lnTo>
                  <a:lnTo>
                    <a:pt x="0" y="12"/>
                  </a:lnTo>
                  <a:lnTo>
                    <a:pt x="1" y="9"/>
                  </a:lnTo>
                  <a:lnTo>
                    <a:pt x="4" y="9"/>
                  </a:lnTo>
                  <a:lnTo>
                    <a:pt x="5" y="6"/>
                  </a:lnTo>
                  <a:cubicBezTo>
                    <a:pt x="5" y="5"/>
                    <a:pt x="5" y="4"/>
                    <a:pt x="6" y="3"/>
                  </a:cubicBezTo>
                  <a:cubicBezTo>
                    <a:pt x="6" y="2"/>
                    <a:pt x="7" y="1"/>
                    <a:pt x="8" y="0"/>
                  </a:cubicBezTo>
                  <a:cubicBezTo>
                    <a:pt x="9" y="0"/>
                    <a:pt x="11" y="0"/>
                    <a:pt x="12" y="0"/>
                  </a:cubicBezTo>
                  <a:cubicBezTo>
                    <a:pt x="14" y="0"/>
                    <a:pt x="15" y="0"/>
                    <a:pt x="16" y="1"/>
                  </a:cubicBezTo>
                  <a:lnTo>
                    <a:pt x="15" y="4"/>
                  </a:lnTo>
                  <a:cubicBezTo>
                    <a:pt x="14" y="4"/>
                    <a:pt x="13" y="4"/>
                    <a:pt x="13" y="4"/>
                  </a:cubicBezTo>
                  <a:cubicBezTo>
                    <a:pt x="11" y="4"/>
                    <a:pt x="10" y="4"/>
                    <a:pt x="10" y="4"/>
                  </a:cubicBezTo>
                  <a:cubicBezTo>
                    <a:pt x="9" y="5"/>
                    <a:pt x="9" y="6"/>
                    <a:pt x="9" y="7"/>
                  </a:cubicBezTo>
                  <a:lnTo>
                    <a:pt x="8" y="10"/>
                  </a:lnTo>
                  <a:lnTo>
                    <a:pt x="13" y="10"/>
                  </a:lnTo>
                  <a:lnTo>
                    <a:pt x="13" y="13"/>
                  </a:lnTo>
                  <a:lnTo>
                    <a:pt x="8" y="13"/>
                  </a:lnTo>
                  <a:lnTo>
                    <a:pt x="5" y="34"/>
                  </a:lnTo>
                  <a:lnTo>
                    <a:pt x="1" y="34"/>
                  </a:lnTo>
                  <a:close/>
                  <a:moveTo>
                    <a:pt x="16" y="36"/>
                  </a:moveTo>
                  <a:lnTo>
                    <a:pt x="19" y="11"/>
                  </a:lnTo>
                  <a:lnTo>
                    <a:pt x="23" y="11"/>
                  </a:lnTo>
                  <a:lnTo>
                    <a:pt x="22" y="15"/>
                  </a:lnTo>
                  <a:cubicBezTo>
                    <a:pt x="24" y="14"/>
                    <a:pt x="25" y="13"/>
                    <a:pt x="25" y="12"/>
                  </a:cubicBezTo>
                  <a:cubicBezTo>
                    <a:pt x="26" y="12"/>
                    <a:pt x="27" y="11"/>
                    <a:pt x="28" y="12"/>
                  </a:cubicBezTo>
                  <a:cubicBezTo>
                    <a:pt x="30" y="12"/>
                    <a:pt x="31" y="12"/>
                    <a:pt x="32" y="13"/>
                  </a:cubicBezTo>
                  <a:lnTo>
                    <a:pt x="30" y="17"/>
                  </a:lnTo>
                  <a:cubicBezTo>
                    <a:pt x="30" y="16"/>
                    <a:pt x="29" y="16"/>
                    <a:pt x="28" y="16"/>
                  </a:cubicBezTo>
                  <a:cubicBezTo>
                    <a:pt x="27" y="16"/>
                    <a:pt x="26" y="16"/>
                    <a:pt x="25" y="16"/>
                  </a:cubicBezTo>
                  <a:cubicBezTo>
                    <a:pt x="24" y="17"/>
                    <a:pt x="24" y="18"/>
                    <a:pt x="23" y="18"/>
                  </a:cubicBezTo>
                  <a:cubicBezTo>
                    <a:pt x="22" y="20"/>
                    <a:pt x="22" y="21"/>
                    <a:pt x="22" y="23"/>
                  </a:cubicBezTo>
                  <a:lnTo>
                    <a:pt x="20" y="36"/>
                  </a:lnTo>
                  <a:lnTo>
                    <a:pt x="16" y="36"/>
                  </a:lnTo>
                  <a:close/>
                  <a:moveTo>
                    <a:pt x="48" y="37"/>
                  </a:moveTo>
                  <a:cubicBezTo>
                    <a:pt x="47" y="38"/>
                    <a:pt x="45" y="39"/>
                    <a:pt x="44" y="39"/>
                  </a:cubicBezTo>
                  <a:cubicBezTo>
                    <a:pt x="42" y="39"/>
                    <a:pt x="40" y="39"/>
                    <a:pt x="39" y="39"/>
                  </a:cubicBezTo>
                  <a:cubicBezTo>
                    <a:pt x="36" y="39"/>
                    <a:pt x="34" y="38"/>
                    <a:pt x="33" y="36"/>
                  </a:cubicBezTo>
                  <a:cubicBezTo>
                    <a:pt x="32" y="35"/>
                    <a:pt x="31" y="33"/>
                    <a:pt x="31" y="31"/>
                  </a:cubicBezTo>
                  <a:cubicBezTo>
                    <a:pt x="31" y="30"/>
                    <a:pt x="32" y="29"/>
                    <a:pt x="33" y="28"/>
                  </a:cubicBezTo>
                  <a:cubicBezTo>
                    <a:pt x="33" y="27"/>
                    <a:pt x="34" y="26"/>
                    <a:pt x="35" y="26"/>
                  </a:cubicBezTo>
                  <a:cubicBezTo>
                    <a:pt x="36" y="25"/>
                    <a:pt x="37" y="25"/>
                    <a:pt x="38" y="25"/>
                  </a:cubicBezTo>
                  <a:cubicBezTo>
                    <a:pt x="39" y="25"/>
                    <a:pt x="40" y="25"/>
                    <a:pt x="42" y="25"/>
                  </a:cubicBezTo>
                  <a:cubicBezTo>
                    <a:pt x="45" y="25"/>
                    <a:pt x="48" y="24"/>
                    <a:pt x="50" y="24"/>
                  </a:cubicBezTo>
                  <a:cubicBezTo>
                    <a:pt x="50" y="23"/>
                    <a:pt x="50" y="23"/>
                    <a:pt x="50" y="23"/>
                  </a:cubicBezTo>
                  <a:cubicBezTo>
                    <a:pt x="50" y="21"/>
                    <a:pt x="50" y="20"/>
                    <a:pt x="49" y="19"/>
                  </a:cubicBezTo>
                  <a:cubicBezTo>
                    <a:pt x="48" y="18"/>
                    <a:pt x="47" y="17"/>
                    <a:pt x="44" y="17"/>
                  </a:cubicBezTo>
                  <a:cubicBezTo>
                    <a:pt x="42" y="17"/>
                    <a:pt x="41" y="17"/>
                    <a:pt x="40" y="18"/>
                  </a:cubicBezTo>
                  <a:cubicBezTo>
                    <a:pt x="39" y="18"/>
                    <a:pt x="38" y="19"/>
                    <a:pt x="37" y="21"/>
                  </a:cubicBezTo>
                  <a:lnTo>
                    <a:pt x="33" y="20"/>
                  </a:lnTo>
                  <a:cubicBezTo>
                    <a:pt x="34" y="18"/>
                    <a:pt x="35" y="17"/>
                    <a:pt x="36" y="16"/>
                  </a:cubicBezTo>
                  <a:cubicBezTo>
                    <a:pt x="37" y="15"/>
                    <a:pt x="38" y="14"/>
                    <a:pt x="40" y="14"/>
                  </a:cubicBezTo>
                  <a:cubicBezTo>
                    <a:pt x="41" y="14"/>
                    <a:pt x="43" y="14"/>
                    <a:pt x="46" y="14"/>
                  </a:cubicBezTo>
                  <a:cubicBezTo>
                    <a:pt x="48" y="14"/>
                    <a:pt x="49" y="15"/>
                    <a:pt x="51" y="15"/>
                  </a:cubicBezTo>
                  <a:cubicBezTo>
                    <a:pt x="52" y="16"/>
                    <a:pt x="53" y="17"/>
                    <a:pt x="53" y="17"/>
                  </a:cubicBezTo>
                  <a:cubicBezTo>
                    <a:pt x="54" y="18"/>
                    <a:pt x="54" y="19"/>
                    <a:pt x="54" y="20"/>
                  </a:cubicBezTo>
                  <a:cubicBezTo>
                    <a:pt x="54" y="21"/>
                    <a:pt x="54" y="22"/>
                    <a:pt x="54" y="24"/>
                  </a:cubicBezTo>
                  <a:lnTo>
                    <a:pt x="53" y="30"/>
                  </a:lnTo>
                  <a:cubicBezTo>
                    <a:pt x="53" y="34"/>
                    <a:pt x="52" y="36"/>
                    <a:pt x="52" y="37"/>
                  </a:cubicBezTo>
                  <a:cubicBezTo>
                    <a:pt x="53" y="38"/>
                    <a:pt x="53" y="39"/>
                    <a:pt x="53" y="40"/>
                  </a:cubicBezTo>
                  <a:lnTo>
                    <a:pt x="49" y="40"/>
                  </a:lnTo>
                  <a:cubicBezTo>
                    <a:pt x="48" y="39"/>
                    <a:pt x="48" y="38"/>
                    <a:pt x="48" y="37"/>
                  </a:cubicBezTo>
                  <a:close/>
                  <a:moveTo>
                    <a:pt x="49" y="27"/>
                  </a:moveTo>
                  <a:cubicBezTo>
                    <a:pt x="48" y="28"/>
                    <a:pt x="45" y="28"/>
                    <a:pt x="42" y="28"/>
                  </a:cubicBezTo>
                  <a:cubicBezTo>
                    <a:pt x="40" y="28"/>
                    <a:pt x="39" y="28"/>
                    <a:pt x="38" y="28"/>
                  </a:cubicBezTo>
                  <a:cubicBezTo>
                    <a:pt x="38" y="29"/>
                    <a:pt x="37" y="29"/>
                    <a:pt x="37" y="30"/>
                  </a:cubicBezTo>
                  <a:cubicBezTo>
                    <a:pt x="36" y="30"/>
                    <a:pt x="36" y="31"/>
                    <a:pt x="36" y="31"/>
                  </a:cubicBezTo>
                  <a:cubicBezTo>
                    <a:pt x="36" y="33"/>
                    <a:pt x="36" y="34"/>
                    <a:pt x="37" y="34"/>
                  </a:cubicBezTo>
                  <a:cubicBezTo>
                    <a:pt x="37" y="35"/>
                    <a:pt x="39" y="36"/>
                    <a:pt x="40" y="36"/>
                  </a:cubicBezTo>
                  <a:cubicBezTo>
                    <a:pt x="42" y="36"/>
                    <a:pt x="43" y="36"/>
                    <a:pt x="45" y="35"/>
                  </a:cubicBezTo>
                  <a:cubicBezTo>
                    <a:pt x="46" y="35"/>
                    <a:pt x="47" y="34"/>
                    <a:pt x="48" y="33"/>
                  </a:cubicBezTo>
                  <a:cubicBezTo>
                    <a:pt x="48" y="32"/>
                    <a:pt x="49" y="31"/>
                    <a:pt x="49" y="29"/>
                  </a:cubicBezTo>
                  <a:lnTo>
                    <a:pt x="49" y="27"/>
                  </a:lnTo>
                  <a:close/>
                  <a:moveTo>
                    <a:pt x="80" y="44"/>
                  </a:moveTo>
                  <a:lnTo>
                    <a:pt x="84" y="10"/>
                  </a:lnTo>
                  <a:lnTo>
                    <a:pt x="89" y="10"/>
                  </a:lnTo>
                  <a:lnTo>
                    <a:pt x="87" y="27"/>
                  </a:lnTo>
                  <a:lnTo>
                    <a:pt x="106" y="12"/>
                  </a:lnTo>
                  <a:lnTo>
                    <a:pt x="112" y="13"/>
                  </a:lnTo>
                  <a:lnTo>
                    <a:pt x="96" y="25"/>
                  </a:lnTo>
                  <a:lnTo>
                    <a:pt x="108" y="47"/>
                  </a:lnTo>
                  <a:lnTo>
                    <a:pt x="102" y="47"/>
                  </a:lnTo>
                  <a:lnTo>
                    <a:pt x="92" y="28"/>
                  </a:lnTo>
                  <a:lnTo>
                    <a:pt x="86" y="33"/>
                  </a:lnTo>
                  <a:lnTo>
                    <a:pt x="84" y="44"/>
                  </a:lnTo>
                  <a:lnTo>
                    <a:pt x="80" y="44"/>
                  </a:lnTo>
                  <a:close/>
                  <a:moveTo>
                    <a:pt x="115" y="19"/>
                  </a:moveTo>
                  <a:lnTo>
                    <a:pt x="116" y="14"/>
                  </a:lnTo>
                  <a:lnTo>
                    <a:pt x="120" y="14"/>
                  </a:lnTo>
                  <a:lnTo>
                    <a:pt x="119" y="19"/>
                  </a:lnTo>
                  <a:lnTo>
                    <a:pt x="115" y="19"/>
                  </a:lnTo>
                  <a:close/>
                  <a:moveTo>
                    <a:pt x="111" y="48"/>
                  </a:moveTo>
                  <a:lnTo>
                    <a:pt x="114" y="23"/>
                  </a:lnTo>
                  <a:lnTo>
                    <a:pt x="119" y="24"/>
                  </a:lnTo>
                  <a:lnTo>
                    <a:pt x="115" y="48"/>
                  </a:lnTo>
                  <a:lnTo>
                    <a:pt x="111" y="48"/>
                  </a:lnTo>
                  <a:close/>
                  <a:moveTo>
                    <a:pt x="127" y="50"/>
                  </a:moveTo>
                  <a:lnTo>
                    <a:pt x="130" y="25"/>
                  </a:lnTo>
                  <a:lnTo>
                    <a:pt x="134" y="26"/>
                  </a:lnTo>
                  <a:lnTo>
                    <a:pt x="134" y="29"/>
                  </a:lnTo>
                  <a:cubicBezTo>
                    <a:pt x="136" y="27"/>
                    <a:pt x="138" y="26"/>
                    <a:pt x="142" y="26"/>
                  </a:cubicBezTo>
                  <a:cubicBezTo>
                    <a:pt x="143" y="26"/>
                    <a:pt x="145" y="27"/>
                    <a:pt x="146" y="27"/>
                  </a:cubicBezTo>
                  <a:cubicBezTo>
                    <a:pt x="147" y="28"/>
                    <a:pt x="148" y="29"/>
                    <a:pt x="148" y="30"/>
                  </a:cubicBezTo>
                  <a:cubicBezTo>
                    <a:pt x="149" y="31"/>
                    <a:pt x="149" y="32"/>
                    <a:pt x="149" y="33"/>
                  </a:cubicBezTo>
                  <a:cubicBezTo>
                    <a:pt x="149" y="34"/>
                    <a:pt x="149" y="35"/>
                    <a:pt x="149" y="37"/>
                  </a:cubicBezTo>
                  <a:lnTo>
                    <a:pt x="147" y="52"/>
                  </a:lnTo>
                  <a:lnTo>
                    <a:pt x="143" y="52"/>
                  </a:lnTo>
                  <a:lnTo>
                    <a:pt x="145" y="37"/>
                  </a:lnTo>
                  <a:cubicBezTo>
                    <a:pt x="145" y="35"/>
                    <a:pt x="145" y="34"/>
                    <a:pt x="145" y="33"/>
                  </a:cubicBezTo>
                  <a:cubicBezTo>
                    <a:pt x="145" y="32"/>
                    <a:pt x="144" y="31"/>
                    <a:pt x="143" y="31"/>
                  </a:cubicBezTo>
                  <a:cubicBezTo>
                    <a:pt x="143" y="30"/>
                    <a:pt x="142" y="30"/>
                    <a:pt x="141" y="30"/>
                  </a:cubicBezTo>
                  <a:cubicBezTo>
                    <a:pt x="139" y="29"/>
                    <a:pt x="137" y="30"/>
                    <a:pt x="136" y="31"/>
                  </a:cubicBezTo>
                  <a:cubicBezTo>
                    <a:pt x="134" y="32"/>
                    <a:pt x="133" y="34"/>
                    <a:pt x="133" y="37"/>
                  </a:cubicBezTo>
                  <a:lnTo>
                    <a:pt x="131" y="50"/>
                  </a:lnTo>
                  <a:lnTo>
                    <a:pt x="127" y="50"/>
                  </a:lnTo>
                  <a:close/>
                  <a:moveTo>
                    <a:pt x="175" y="53"/>
                  </a:moveTo>
                  <a:cubicBezTo>
                    <a:pt x="174" y="54"/>
                    <a:pt x="172" y="55"/>
                    <a:pt x="170" y="55"/>
                  </a:cubicBezTo>
                  <a:cubicBezTo>
                    <a:pt x="169" y="56"/>
                    <a:pt x="167" y="56"/>
                    <a:pt x="166" y="55"/>
                  </a:cubicBezTo>
                  <a:cubicBezTo>
                    <a:pt x="163" y="55"/>
                    <a:pt x="161" y="54"/>
                    <a:pt x="160" y="53"/>
                  </a:cubicBezTo>
                  <a:cubicBezTo>
                    <a:pt x="158" y="51"/>
                    <a:pt x="158" y="49"/>
                    <a:pt x="158" y="47"/>
                  </a:cubicBezTo>
                  <a:cubicBezTo>
                    <a:pt x="158" y="46"/>
                    <a:pt x="159" y="45"/>
                    <a:pt x="159" y="44"/>
                  </a:cubicBezTo>
                  <a:cubicBezTo>
                    <a:pt x="160" y="43"/>
                    <a:pt x="161" y="42"/>
                    <a:pt x="162" y="42"/>
                  </a:cubicBezTo>
                  <a:cubicBezTo>
                    <a:pt x="163" y="41"/>
                    <a:pt x="164" y="41"/>
                    <a:pt x="165" y="41"/>
                  </a:cubicBezTo>
                  <a:cubicBezTo>
                    <a:pt x="166" y="41"/>
                    <a:pt x="167" y="41"/>
                    <a:pt x="169" y="41"/>
                  </a:cubicBezTo>
                  <a:cubicBezTo>
                    <a:pt x="172" y="41"/>
                    <a:pt x="175" y="41"/>
                    <a:pt x="177" y="40"/>
                  </a:cubicBezTo>
                  <a:cubicBezTo>
                    <a:pt x="177" y="40"/>
                    <a:pt x="177" y="39"/>
                    <a:pt x="177" y="39"/>
                  </a:cubicBezTo>
                  <a:cubicBezTo>
                    <a:pt x="177" y="37"/>
                    <a:pt x="177" y="36"/>
                    <a:pt x="176" y="35"/>
                  </a:cubicBezTo>
                  <a:cubicBezTo>
                    <a:pt x="175" y="34"/>
                    <a:pt x="174" y="34"/>
                    <a:pt x="171" y="33"/>
                  </a:cubicBezTo>
                  <a:cubicBezTo>
                    <a:pt x="169" y="33"/>
                    <a:pt x="168" y="33"/>
                    <a:pt x="167" y="34"/>
                  </a:cubicBezTo>
                  <a:cubicBezTo>
                    <a:pt x="166" y="34"/>
                    <a:pt x="165" y="36"/>
                    <a:pt x="164" y="37"/>
                  </a:cubicBezTo>
                  <a:lnTo>
                    <a:pt x="160" y="36"/>
                  </a:lnTo>
                  <a:cubicBezTo>
                    <a:pt x="161" y="34"/>
                    <a:pt x="162" y="33"/>
                    <a:pt x="163" y="32"/>
                  </a:cubicBezTo>
                  <a:cubicBezTo>
                    <a:pt x="164" y="31"/>
                    <a:pt x="165" y="31"/>
                    <a:pt x="167" y="30"/>
                  </a:cubicBezTo>
                  <a:cubicBezTo>
                    <a:pt x="168" y="30"/>
                    <a:pt x="170" y="30"/>
                    <a:pt x="172" y="30"/>
                  </a:cubicBezTo>
                  <a:cubicBezTo>
                    <a:pt x="175" y="30"/>
                    <a:pt x="176" y="31"/>
                    <a:pt x="178" y="31"/>
                  </a:cubicBezTo>
                  <a:cubicBezTo>
                    <a:pt x="179" y="32"/>
                    <a:pt x="180" y="33"/>
                    <a:pt x="180" y="34"/>
                  </a:cubicBezTo>
                  <a:cubicBezTo>
                    <a:pt x="181" y="34"/>
                    <a:pt x="181" y="35"/>
                    <a:pt x="181" y="37"/>
                  </a:cubicBezTo>
                  <a:cubicBezTo>
                    <a:pt x="181" y="37"/>
                    <a:pt x="181" y="39"/>
                    <a:pt x="181" y="41"/>
                  </a:cubicBezTo>
                  <a:lnTo>
                    <a:pt x="180" y="46"/>
                  </a:lnTo>
                  <a:cubicBezTo>
                    <a:pt x="180" y="50"/>
                    <a:pt x="179" y="53"/>
                    <a:pt x="179" y="54"/>
                  </a:cubicBezTo>
                  <a:cubicBezTo>
                    <a:pt x="179" y="55"/>
                    <a:pt x="180" y="56"/>
                    <a:pt x="180" y="57"/>
                  </a:cubicBezTo>
                  <a:lnTo>
                    <a:pt x="176" y="56"/>
                  </a:lnTo>
                  <a:cubicBezTo>
                    <a:pt x="175" y="55"/>
                    <a:pt x="175" y="54"/>
                    <a:pt x="175" y="53"/>
                  </a:cubicBezTo>
                  <a:close/>
                  <a:moveTo>
                    <a:pt x="176" y="44"/>
                  </a:moveTo>
                  <a:cubicBezTo>
                    <a:pt x="175" y="44"/>
                    <a:pt x="172" y="44"/>
                    <a:pt x="169" y="44"/>
                  </a:cubicBezTo>
                  <a:cubicBezTo>
                    <a:pt x="167" y="44"/>
                    <a:pt x="166" y="44"/>
                    <a:pt x="165" y="45"/>
                  </a:cubicBezTo>
                  <a:cubicBezTo>
                    <a:pt x="165" y="45"/>
                    <a:pt x="164" y="45"/>
                    <a:pt x="164" y="46"/>
                  </a:cubicBezTo>
                  <a:cubicBezTo>
                    <a:pt x="163" y="46"/>
                    <a:pt x="163" y="47"/>
                    <a:pt x="163" y="48"/>
                  </a:cubicBezTo>
                  <a:cubicBezTo>
                    <a:pt x="163" y="49"/>
                    <a:pt x="163" y="50"/>
                    <a:pt x="164" y="51"/>
                  </a:cubicBezTo>
                  <a:cubicBezTo>
                    <a:pt x="164" y="51"/>
                    <a:pt x="166" y="52"/>
                    <a:pt x="167" y="52"/>
                  </a:cubicBezTo>
                  <a:cubicBezTo>
                    <a:pt x="169" y="52"/>
                    <a:pt x="170" y="52"/>
                    <a:pt x="172" y="52"/>
                  </a:cubicBezTo>
                  <a:cubicBezTo>
                    <a:pt x="173" y="51"/>
                    <a:pt x="174" y="50"/>
                    <a:pt x="175" y="49"/>
                  </a:cubicBezTo>
                  <a:cubicBezTo>
                    <a:pt x="175" y="48"/>
                    <a:pt x="176" y="47"/>
                    <a:pt x="176" y="45"/>
                  </a:cubicBezTo>
                  <a:lnTo>
                    <a:pt x="176" y="4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199" name="Freeform 119"/>
            <p:cNvSpPr>
              <a:spLocks/>
            </p:cNvSpPr>
            <p:nvPr/>
          </p:nvSpPr>
          <p:spPr bwMode="auto">
            <a:xfrm>
              <a:off x="2473" y="2988"/>
              <a:ext cx="22" cy="21"/>
            </a:xfrm>
            <a:custGeom>
              <a:avLst/>
              <a:gdLst/>
              <a:ahLst/>
              <a:cxnLst>
                <a:cxn ang="0">
                  <a:pos x="22" y="12"/>
                </a:cxn>
                <a:cxn ang="0">
                  <a:pos x="13" y="1"/>
                </a:cxn>
                <a:cxn ang="0">
                  <a:pos x="10" y="0"/>
                </a:cxn>
                <a:cxn ang="0">
                  <a:pos x="17" y="10"/>
                </a:cxn>
                <a:cxn ang="0">
                  <a:pos x="0" y="8"/>
                </a:cxn>
                <a:cxn ang="0">
                  <a:pos x="0" y="11"/>
                </a:cxn>
                <a:cxn ang="0">
                  <a:pos x="17" y="13"/>
                </a:cxn>
                <a:cxn ang="0">
                  <a:pos x="7" y="20"/>
                </a:cxn>
                <a:cxn ang="0">
                  <a:pos x="11" y="21"/>
                </a:cxn>
                <a:cxn ang="0">
                  <a:pos x="22" y="12"/>
                </a:cxn>
              </a:cxnLst>
              <a:rect l="0" t="0" r="r" b="b"/>
              <a:pathLst>
                <a:path w="22" h="21">
                  <a:moveTo>
                    <a:pt x="22" y="12"/>
                  </a:moveTo>
                  <a:lnTo>
                    <a:pt x="13" y="1"/>
                  </a:lnTo>
                  <a:lnTo>
                    <a:pt x="10" y="0"/>
                  </a:lnTo>
                  <a:lnTo>
                    <a:pt x="17" y="10"/>
                  </a:lnTo>
                  <a:lnTo>
                    <a:pt x="0" y="8"/>
                  </a:lnTo>
                  <a:lnTo>
                    <a:pt x="0" y="11"/>
                  </a:lnTo>
                  <a:lnTo>
                    <a:pt x="17" y="13"/>
                  </a:lnTo>
                  <a:lnTo>
                    <a:pt x="7" y="20"/>
                  </a:lnTo>
                  <a:lnTo>
                    <a:pt x="11" y="21"/>
                  </a:lnTo>
                  <a:lnTo>
                    <a:pt x="22" y="12"/>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200" name="Freeform 120"/>
            <p:cNvSpPr>
              <a:spLocks noEditPoints="1"/>
            </p:cNvSpPr>
            <p:nvPr/>
          </p:nvSpPr>
          <p:spPr bwMode="auto">
            <a:xfrm>
              <a:off x="2431" y="3014"/>
              <a:ext cx="105" cy="29"/>
            </a:xfrm>
            <a:custGeom>
              <a:avLst/>
              <a:gdLst/>
              <a:ahLst/>
              <a:cxnLst>
                <a:cxn ang="0">
                  <a:pos x="7" y="4"/>
                </a:cxn>
                <a:cxn ang="0">
                  <a:pos x="14" y="4"/>
                </a:cxn>
                <a:cxn ang="0">
                  <a:pos x="29" y="6"/>
                </a:cxn>
                <a:cxn ang="0">
                  <a:pos x="33" y="32"/>
                </a:cxn>
                <a:cxn ang="0">
                  <a:pos x="31" y="12"/>
                </a:cxn>
                <a:cxn ang="0">
                  <a:pos x="23" y="11"/>
                </a:cxn>
                <a:cxn ang="0">
                  <a:pos x="15" y="30"/>
                </a:cxn>
                <a:cxn ang="0">
                  <a:pos x="13" y="8"/>
                </a:cxn>
                <a:cxn ang="0">
                  <a:pos x="6" y="16"/>
                </a:cxn>
                <a:cxn ang="0">
                  <a:pos x="51" y="5"/>
                </a:cxn>
                <a:cxn ang="0">
                  <a:pos x="55" y="5"/>
                </a:cxn>
                <a:cxn ang="0">
                  <a:pos x="51" y="9"/>
                </a:cxn>
                <a:cxn ang="0">
                  <a:pos x="48" y="34"/>
                </a:cxn>
                <a:cxn ang="0">
                  <a:pos x="72" y="2"/>
                </a:cxn>
                <a:cxn ang="0">
                  <a:pos x="83" y="9"/>
                </a:cxn>
                <a:cxn ang="0">
                  <a:pos x="87" y="9"/>
                </a:cxn>
                <a:cxn ang="0">
                  <a:pos x="74" y="43"/>
                </a:cxn>
                <a:cxn ang="0">
                  <a:pos x="79" y="39"/>
                </a:cxn>
                <a:cxn ang="0">
                  <a:pos x="83" y="40"/>
                </a:cxn>
                <a:cxn ang="0">
                  <a:pos x="73" y="47"/>
                </a:cxn>
                <a:cxn ang="0">
                  <a:pos x="121" y="18"/>
                </a:cxn>
                <a:cxn ang="0">
                  <a:pos x="120" y="31"/>
                </a:cxn>
                <a:cxn ang="0">
                  <a:pos x="100" y="39"/>
                </a:cxn>
                <a:cxn ang="0">
                  <a:pos x="98" y="37"/>
                </a:cxn>
                <a:cxn ang="0">
                  <a:pos x="101" y="18"/>
                </a:cxn>
                <a:cxn ang="0">
                  <a:pos x="116" y="19"/>
                </a:cxn>
                <a:cxn ang="0">
                  <a:pos x="104" y="21"/>
                </a:cxn>
                <a:cxn ang="0">
                  <a:pos x="114" y="22"/>
                </a:cxn>
                <a:cxn ang="0">
                  <a:pos x="107" y="39"/>
                </a:cxn>
                <a:cxn ang="0">
                  <a:pos x="116" y="27"/>
                </a:cxn>
                <a:cxn ang="0">
                  <a:pos x="115" y="8"/>
                </a:cxn>
                <a:cxn ang="0">
                  <a:pos x="128" y="19"/>
                </a:cxn>
                <a:cxn ang="0">
                  <a:pos x="131" y="45"/>
                </a:cxn>
                <a:cxn ang="0">
                  <a:pos x="116" y="33"/>
                </a:cxn>
                <a:cxn ang="0">
                  <a:pos x="127" y="44"/>
                </a:cxn>
                <a:cxn ang="0">
                  <a:pos x="133" y="24"/>
                </a:cxn>
                <a:cxn ang="0">
                  <a:pos x="143" y="22"/>
                </a:cxn>
                <a:cxn ang="0">
                  <a:pos x="136" y="25"/>
                </a:cxn>
                <a:cxn ang="0">
                  <a:pos x="131" y="45"/>
                </a:cxn>
                <a:cxn ang="0">
                  <a:pos x="154" y="47"/>
                </a:cxn>
                <a:cxn ang="0">
                  <a:pos x="142" y="39"/>
                </a:cxn>
                <a:cxn ang="0">
                  <a:pos x="149" y="33"/>
                </a:cxn>
                <a:cxn ang="0">
                  <a:pos x="161" y="31"/>
                </a:cxn>
                <a:cxn ang="0">
                  <a:pos x="151" y="26"/>
                </a:cxn>
                <a:cxn ang="0">
                  <a:pos x="147" y="24"/>
                </a:cxn>
                <a:cxn ang="0">
                  <a:pos x="161" y="24"/>
                </a:cxn>
                <a:cxn ang="0">
                  <a:pos x="165" y="33"/>
                </a:cxn>
                <a:cxn ang="0">
                  <a:pos x="164" y="49"/>
                </a:cxn>
                <a:cxn ang="0">
                  <a:pos x="160" y="36"/>
                </a:cxn>
                <a:cxn ang="0">
                  <a:pos x="147" y="38"/>
                </a:cxn>
                <a:cxn ang="0">
                  <a:pos x="151" y="44"/>
                </a:cxn>
                <a:cxn ang="0">
                  <a:pos x="160" y="37"/>
                </a:cxn>
                <a:cxn ang="0">
                  <a:pos x="159" y="23"/>
                </a:cxn>
                <a:cxn ang="0">
                  <a:pos x="168" y="44"/>
                </a:cxn>
                <a:cxn ang="0">
                  <a:pos x="182" y="26"/>
                </a:cxn>
              </a:cxnLst>
              <a:rect l="0" t="0" r="r" b="b"/>
              <a:pathLst>
                <a:path w="182" h="50">
                  <a:moveTo>
                    <a:pt x="0" y="28"/>
                  </a:moveTo>
                  <a:lnTo>
                    <a:pt x="3" y="3"/>
                  </a:lnTo>
                  <a:lnTo>
                    <a:pt x="7" y="4"/>
                  </a:lnTo>
                  <a:lnTo>
                    <a:pt x="6" y="7"/>
                  </a:lnTo>
                  <a:cubicBezTo>
                    <a:pt x="7" y="6"/>
                    <a:pt x="8" y="5"/>
                    <a:pt x="10" y="5"/>
                  </a:cubicBezTo>
                  <a:cubicBezTo>
                    <a:pt x="11" y="4"/>
                    <a:pt x="13" y="4"/>
                    <a:pt x="14" y="4"/>
                  </a:cubicBezTo>
                  <a:cubicBezTo>
                    <a:pt x="16" y="4"/>
                    <a:pt x="18" y="5"/>
                    <a:pt x="19" y="6"/>
                  </a:cubicBezTo>
                  <a:cubicBezTo>
                    <a:pt x="20" y="7"/>
                    <a:pt x="20" y="8"/>
                    <a:pt x="21" y="9"/>
                  </a:cubicBezTo>
                  <a:cubicBezTo>
                    <a:pt x="23" y="7"/>
                    <a:pt x="26" y="6"/>
                    <a:pt x="29" y="6"/>
                  </a:cubicBezTo>
                  <a:cubicBezTo>
                    <a:pt x="31" y="6"/>
                    <a:pt x="33" y="7"/>
                    <a:pt x="34" y="9"/>
                  </a:cubicBezTo>
                  <a:cubicBezTo>
                    <a:pt x="36" y="10"/>
                    <a:pt x="36" y="12"/>
                    <a:pt x="36" y="15"/>
                  </a:cubicBezTo>
                  <a:lnTo>
                    <a:pt x="33" y="32"/>
                  </a:lnTo>
                  <a:lnTo>
                    <a:pt x="29" y="32"/>
                  </a:lnTo>
                  <a:lnTo>
                    <a:pt x="31" y="16"/>
                  </a:lnTo>
                  <a:cubicBezTo>
                    <a:pt x="31" y="14"/>
                    <a:pt x="31" y="13"/>
                    <a:pt x="31" y="12"/>
                  </a:cubicBezTo>
                  <a:cubicBezTo>
                    <a:pt x="31" y="12"/>
                    <a:pt x="31" y="11"/>
                    <a:pt x="30" y="10"/>
                  </a:cubicBezTo>
                  <a:cubicBezTo>
                    <a:pt x="29" y="10"/>
                    <a:pt x="29" y="10"/>
                    <a:pt x="28" y="9"/>
                  </a:cubicBezTo>
                  <a:cubicBezTo>
                    <a:pt x="26" y="9"/>
                    <a:pt x="24" y="10"/>
                    <a:pt x="23" y="11"/>
                  </a:cubicBezTo>
                  <a:cubicBezTo>
                    <a:pt x="22" y="12"/>
                    <a:pt x="21" y="13"/>
                    <a:pt x="21" y="16"/>
                  </a:cubicBezTo>
                  <a:lnTo>
                    <a:pt x="19" y="30"/>
                  </a:lnTo>
                  <a:lnTo>
                    <a:pt x="15" y="30"/>
                  </a:lnTo>
                  <a:lnTo>
                    <a:pt x="17" y="14"/>
                  </a:lnTo>
                  <a:cubicBezTo>
                    <a:pt x="17" y="12"/>
                    <a:pt x="17" y="10"/>
                    <a:pt x="16" y="9"/>
                  </a:cubicBezTo>
                  <a:cubicBezTo>
                    <a:pt x="16" y="8"/>
                    <a:pt x="15" y="8"/>
                    <a:pt x="13" y="8"/>
                  </a:cubicBezTo>
                  <a:cubicBezTo>
                    <a:pt x="12" y="7"/>
                    <a:pt x="11" y="8"/>
                    <a:pt x="10" y="8"/>
                  </a:cubicBezTo>
                  <a:cubicBezTo>
                    <a:pt x="9" y="9"/>
                    <a:pt x="8" y="9"/>
                    <a:pt x="7" y="11"/>
                  </a:cubicBezTo>
                  <a:cubicBezTo>
                    <a:pt x="6" y="12"/>
                    <a:pt x="6" y="13"/>
                    <a:pt x="6" y="16"/>
                  </a:cubicBezTo>
                  <a:lnTo>
                    <a:pt x="4" y="28"/>
                  </a:lnTo>
                  <a:lnTo>
                    <a:pt x="0" y="28"/>
                  </a:lnTo>
                  <a:close/>
                  <a:moveTo>
                    <a:pt x="51" y="5"/>
                  </a:moveTo>
                  <a:lnTo>
                    <a:pt x="52" y="0"/>
                  </a:lnTo>
                  <a:lnTo>
                    <a:pt x="56" y="0"/>
                  </a:lnTo>
                  <a:lnTo>
                    <a:pt x="55" y="5"/>
                  </a:lnTo>
                  <a:lnTo>
                    <a:pt x="51" y="5"/>
                  </a:lnTo>
                  <a:close/>
                  <a:moveTo>
                    <a:pt x="48" y="34"/>
                  </a:moveTo>
                  <a:lnTo>
                    <a:pt x="51" y="9"/>
                  </a:lnTo>
                  <a:lnTo>
                    <a:pt x="55" y="10"/>
                  </a:lnTo>
                  <a:lnTo>
                    <a:pt x="52" y="34"/>
                  </a:lnTo>
                  <a:lnTo>
                    <a:pt x="48" y="34"/>
                  </a:lnTo>
                  <a:close/>
                  <a:moveTo>
                    <a:pt x="63" y="36"/>
                  </a:moveTo>
                  <a:lnTo>
                    <a:pt x="68" y="2"/>
                  </a:lnTo>
                  <a:lnTo>
                    <a:pt x="72" y="2"/>
                  </a:lnTo>
                  <a:lnTo>
                    <a:pt x="67" y="36"/>
                  </a:lnTo>
                  <a:lnTo>
                    <a:pt x="63" y="36"/>
                  </a:lnTo>
                  <a:close/>
                  <a:moveTo>
                    <a:pt x="83" y="9"/>
                  </a:moveTo>
                  <a:lnTo>
                    <a:pt x="84" y="4"/>
                  </a:lnTo>
                  <a:lnTo>
                    <a:pt x="88" y="4"/>
                  </a:lnTo>
                  <a:lnTo>
                    <a:pt x="87" y="9"/>
                  </a:lnTo>
                  <a:lnTo>
                    <a:pt x="83" y="9"/>
                  </a:lnTo>
                  <a:close/>
                  <a:moveTo>
                    <a:pt x="73" y="47"/>
                  </a:moveTo>
                  <a:lnTo>
                    <a:pt x="74" y="43"/>
                  </a:lnTo>
                  <a:cubicBezTo>
                    <a:pt x="75" y="44"/>
                    <a:pt x="75" y="44"/>
                    <a:pt x="76" y="44"/>
                  </a:cubicBezTo>
                  <a:cubicBezTo>
                    <a:pt x="77" y="44"/>
                    <a:pt x="77" y="44"/>
                    <a:pt x="78" y="43"/>
                  </a:cubicBezTo>
                  <a:cubicBezTo>
                    <a:pt x="78" y="43"/>
                    <a:pt x="79" y="42"/>
                    <a:pt x="79" y="39"/>
                  </a:cubicBezTo>
                  <a:lnTo>
                    <a:pt x="82" y="13"/>
                  </a:lnTo>
                  <a:lnTo>
                    <a:pt x="87" y="14"/>
                  </a:lnTo>
                  <a:lnTo>
                    <a:pt x="83" y="40"/>
                  </a:lnTo>
                  <a:cubicBezTo>
                    <a:pt x="83" y="43"/>
                    <a:pt x="82" y="45"/>
                    <a:pt x="81" y="46"/>
                  </a:cubicBezTo>
                  <a:cubicBezTo>
                    <a:pt x="80" y="48"/>
                    <a:pt x="78" y="48"/>
                    <a:pt x="76" y="48"/>
                  </a:cubicBezTo>
                  <a:cubicBezTo>
                    <a:pt x="75" y="48"/>
                    <a:pt x="74" y="47"/>
                    <a:pt x="73" y="47"/>
                  </a:cubicBezTo>
                  <a:close/>
                  <a:moveTo>
                    <a:pt x="116" y="19"/>
                  </a:moveTo>
                  <a:lnTo>
                    <a:pt x="119" y="16"/>
                  </a:lnTo>
                  <a:lnTo>
                    <a:pt x="121" y="18"/>
                  </a:lnTo>
                  <a:lnTo>
                    <a:pt x="118" y="21"/>
                  </a:lnTo>
                  <a:cubicBezTo>
                    <a:pt x="119" y="23"/>
                    <a:pt x="119" y="24"/>
                    <a:pt x="120" y="25"/>
                  </a:cubicBezTo>
                  <a:cubicBezTo>
                    <a:pt x="120" y="27"/>
                    <a:pt x="120" y="29"/>
                    <a:pt x="120" y="31"/>
                  </a:cubicBezTo>
                  <a:cubicBezTo>
                    <a:pt x="119" y="35"/>
                    <a:pt x="117" y="39"/>
                    <a:pt x="114" y="40"/>
                  </a:cubicBezTo>
                  <a:cubicBezTo>
                    <a:pt x="112" y="42"/>
                    <a:pt x="109" y="42"/>
                    <a:pt x="106" y="42"/>
                  </a:cubicBezTo>
                  <a:cubicBezTo>
                    <a:pt x="104" y="42"/>
                    <a:pt x="102" y="41"/>
                    <a:pt x="100" y="39"/>
                  </a:cubicBezTo>
                  <a:lnTo>
                    <a:pt x="97" y="42"/>
                  </a:lnTo>
                  <a:lnTo>
                    <a:pt x="95" y="40"/>
                  </a:lnTo>
                  <a:lnTo>
                    <a:pt x="98" y="37"/>
                  </a:lnTo>
                  <a:cubicBezTo>
                    <a:pt x="98" y="36"/>
                    <a:pt x="97" y="35"/>
                    <a:pt x="97" y="34"/>
                  </a:cubicBezTo>
                  <a:cubicBezTo>
                    <a:pt x="96" y="32"/>
                    <a:pt x="96" y="30"/>
                    <a:pt x="97" y="28"/>
                  </a:cubicBezTo>
                  <a:cubicBezTo>
                    <a:pt x="97" y="23"/>
                    <a:pt x="99" y="20"/>
                    <a:pt x="101" y="18"/>
                  </a:cubicBezTo>
                  <a:cubicBezTo>
                    <a:pt x="104" y="17"/>
                    <a:pt x="107" y="16"/>
                    <a:pt x="110" y="16"/>
                  </a:cubicBezTo>
                  <a:cubicBezTo>
                    <a:pt x="111" y="16"/>
                    <a:pt x="112" y="17"/>
                    <a:pt x="113" y="17"/>
                  </a:cubicBezTo>
                  <a:cubicBezTo>
                    <a:pt x="114" y="18"/>
                    <a:pt x="115" y="18"/>
                    <a:pt x="116" y="19"/>
                  </a:cubicBezTo>
                  <a:close/>
                  <a:moveTo>
                    <a:pt x="114" y="22"/>
                  </a:moveTo>
                  <a:cubicBezTo>
                    <a:pt x="112" y="21"/>
                    <a:pt x="111" y="20"/>
                    <a:pt x="109" y="20"/>
                  </a:cubicBezTo>
                  <a:cubicBezTo>
                    <a:pt x="107" y="19"/>
                    <a:pt x="105" y="20"/>
                    <a:pt x="104" y="21"/>
                  </a:cubicBezTo>
                  <a:cubicBezTo>
                    <a:pt x="102" y="23"/>
                    <a:pt x="101" y="25"/>
                    <a:pt x="101" y="28"/>
                  </a:cubicBezTo>
                  <a:cubicBezTo>
                    <a:pt x="101" y="31"/>
                    <a:pt x="101" y="33"/>
                    <a:pt x="101" y="34"/>
                  </a:cubicBezTo>
                  <a:lnTo>
                    <a:pt x="114" y="22"/>
                  </a:lnTo>
                  <a:close/>
                  <a:moveTo>
                    <a:pt x="115" y="24"/>
                  </a:moveTo>
                  <a:lnTo>
                    <a:pt x="103" y="37"/>
                  </a:lnTo>
                  <a:cubicBezTo>
                    <a:pt x="104" y="38"/>
                    <a:pt x="105" y="38"/>
                    <a:pt x="107" y="39"/>
                  </a:cubicBezTo>
                  <a:cubicBezTo>
                    <a:pt x="109" y="39"/>
                    <a:pt x="111" y="38"/>
                    <a:pt x="112" y="37"/>
                  </a:cubicBezTo>
                  <a:cubicBezTo>
                    <a:pt x="114" y="36"/>
                    <a:pt x="115" y="33"/>
                    <a:pt x="115" y="30"/>
                  </a:cubicBezTo>
                  <a:cubicBezTo>
                    <a:pt x="116" y="29"/>
                    <a:pt x="116" y="28"/>
                    <a:pt x="116" y="27"/>
                  </a:cubicBezTo>
                  <a:cubicBezTo>
                    <a:pt x="116" y="26"/>
                    <a:pt x="115" y="25"/>
                    <a:pt x="115" y="24"/>
                  </a:cubicBezTo>
                  <a:close/>
                  <a:moveTo>
                    <a:pt x="111" y="42"/>
                  </a:moveTo>
                  <a:lnTo>
                    <a:pt x="115" y="8"/>
                  </a:lnTo>
                  <a:lnTo>
                    <a:pt x="120" y="9"/>
                  </a:lnTo>
                  <a:lnTo>
                    <a:pt x="117" y="28"/>
                  </a:lnTo>
                  <a:lnTo>
                    <a:pt x="128" y="19"/>
                  </a:lnTo>
                  <a:lnTo>
                    <a:pt x="134" y="20"/>
                  </a:lnTo>
                  <a:lnTo>
                    <a:pt x="123" y="28"/>
                  </a:lnTo>
                  <a:lnTo>
                    <a:pt x="131" y="45"/>
                  </a:lnTo>
                  <a:lnTo>
                    <a:pt x="126" y="44"/>
                  </a:lnTo>
                  <a:lnTo>
                    <a:pt x="120" y="30"/>
                  </a:lnTo>
                  <a:lnTo>
                    <a:pt x="116" y="33"/>
                  </a:lnTo>
                  <a:lnTo>
                    <a:pt x="115" y="43"/>
                  </a:lnTo>
                  <a:lnTo>
                    <a:pt x="111" y="42"/>
                  </a:lnTo>
                  <a:close/>
                  <a:moveTo>
                    <a:pt x="127" y="44"/>
                  </a:moveTo>
                  <a:lnTo>
                    <a:pt x="130" y="19"/>
                  </a:lnTo>
                  <a:lnTo>
                    <a:pt x="134" y="20"/>
                  </a:lnTo>
                  <a:lnTo>
                    <a:pt x="133" y="24"/>
                  </a:lnTo>
                  <a:cubicBezTo>
                    <a:pt x="134" y="22"/>
                    <a:pt x="136" y="21"/>
                    <a:pt x="136" y="20"/>
                  </a:cubicBezTo>
                  <a:cubicBezTo>
                    <a:pt x="137" y="20"/>
                    <a:pt x="138" y="20"/>
                    <a:pt x="139" y="20"/>
                  </a:cubicBezTo>
                  <a:cubicBezTo>
                    <a:pt x="141" y="20"/>
                    <a:pt x="142" y="21"/>
                    <a:pt x="143" y="22"/>
                  </a:cubicBezTo>
                  <a:lnTo>
                    <a:pt x="141" y="26"/>
                  </a:lnTo>
                  <a:cubicBezTo>
                    <a:pt x="140" y="25"/>
                    <a:pt x="139" y="24"/>
                    <a:pt x="138" y="24"/>
                  </a:cubicBezTo>
                  <a:cubicBezTo>
                    <a:pt x="138" y="24"/>
                    <a:pt x="137" y="24"/>
                    <a:pt x="136" y="25"/>
                  </a:cubicBezTo>
                  <a:cubicBezTo>
                    <a:pt x="135" y="25"/>
                    <a:pt x="134" y="26"/>
                    <a:pt x="134" y="27"/>
                  </a:cubicBezTo>
                  <a:cubicBezTo>
                    <a:pt x="133" y="28"/>
                    <a:pt x="133" y="30"/>
                    <a:pt x="133" y="32"/>
                  </a:cubicBezTo>
                  <a:lnTo>
                    <a:pt x="131" y="45"/>
                  </a:lnTo>
                  <a:lnTo>
                    <a:pt x="127" y="44"/>
                  </a:lnTo>
                  <a:close/>
                  <a:moveTo>
                    <a:pt x="159" y="45"/>
                  </a:moveTo>
                  <a:cubicBezTo>
                    <a:pt x="158" y="46"/>
                    <a:pt x="156" y="47"/>
                    <a:pt x="154" y="47"/>
                  </a:cubicBezTo>
                  <a:cubicBezTo>
                    <a:pt x="153" y="48"/>
                    <a:pt x="151" y="48"/>
                    <a:pt x="150" y="48"/>
                  </a:cubicBezTo>
                  <a:cubicBezTo>
                    <a:pt x="147" y="47"/>
                    <a:pt x="145" y="46"/>
                    <a:pt x="144" y="45"/>
                  </a:cubicBezTo>
                  <a:cubicBezTo>
                    <a:pt x="142" y="43"/>
                    <a:pt x="142" y="41"/>
                    <a:pt x="142" y="39"/>
                  </a:cubicBezTo>
                  <a:cubicBezTo>
                    <a:pt x="142" y="38"/>
                    <a:pt x="143" y="37"/>
                    <a:pt x="143" y="36"/>
                  </a:cubicBezTo>
                  <a:cubicBezTo>
                    <a:pt x="144" y="35"/>
                    <a:pt x="145" y="35"/>
                    <a:pt x="146" y="34"/>
                  </a:cubicBezTo>
                  <a:cubicBezTo>
                    <a:pt x="147" y="34"/>
                    <a:pt x="148" y="33"/>
                    <a:pt x="149" y="33"/>
                  </a:cubicBezTo>
                  <a:cubicBezTo>
                    <a:pt x="150" y="33"/>
                    <a:pt x="151" y="33"/>
                    <a:pt x="153" y="33"/>
                  </a:cubicBezTo>
                  <a:cubicBezTo>
                    <a:pt x="156" y="33"/>
                    <a:pt x="159" y="33"/>
                    <a:pt x="161" y="32"/>
                  </a:cubicBezTo>
                  <a:cubicBezTo>
                    <a:pt x="161" y="32"/>
                    <a:pt x="161" y="32"/>
                    <a:pt x="161" y="31"/>
                  </a:cubicBezTo>
                  <a:cubicBezTo>
                    <a:pt x="161" y="30"/>
                    <a:pt x="161" y="28"/>
                    <a:pt x="160" y="28"/>
                  </a:cubicBezTo>
                  <a:cubicBezTo>
                    <a:pt x="159" y="27"/>
                    <a:pt x="157" y="26"/>
                    <a:pt x="155" y="26"/>
                  </a:cubicBezTo>
                  <a:cubicBezTo>
                    <a:pt x="153" y="25"/>
                    <a:pt x="152" y="26"/>
                    <a:pt x="151" y="26"/>
                  </a:cubicBezTo>
                  <a:cubicBezTo>
                    <a:pt x="150" y="27"/>
                    <a:pt x="149" y="28"/>
                    <a:pt x="148" y="29"/>
                  </a:cubicBezTo>
                  <a:lnTo>
                    <a:pt x="144" y="28"/>
                  </a:lnTo>
                  <a:cubicBezTo>
                    <a:pt x="145" y="27"/>
                    <a:pt x="146" y="25"/>
                    <a:pt x="147" y="24"/>
                  </a:cubicBezTo>
                  <a:cubicBezTo>
                    <a:pt x="148" y="23"/>
                    <a:pt x="149" y="23"/>
                    <a:pt x="151" y="22"/>
                  </a:cubicBezTo>
                  <a:cubicBezTo>
                    <a:pt x="152" y="22"/>
                    <a:pt x="154" y="22"/>
                    <a:pt x="156" y="22"/>
                  </a:cubicBezTo>
                  <a:cubicBezTo>
                    <a:pt x="159" y="22"/>
                    <a:pt x="160" y="23"/>
                    <a:pt x="161" y="24"/>
                  </a:cubicBezTo>
                  <a:cubicBezTo>
                    <a:pt x="163" y="24"/>
                    <a:pt x="164" y="25"/>
                    <a:pt x="164" y="26"/>
                  </a:cubicBezTo>
                  <a:cubicBezTo>
                    <a:pt x="165" y="27"/>
                    <a:pt x="165" y="28"/>
                    <a:pt x="165" y="29"/>
                  </a:cubicBezTo>
                  <a:cubicBezTo>
                    <a:pt x="165" y="30"/>
                    <a:pt x="165" y="31"/>
                    <a:pt x="165" y="33"/>
                  </a:cubicBezTo>
                  <a:lnTo>
                    <a:pt x="164" y="38"/>
                  </a:lnTo>
                  <a:cubicBezTo>
                    <a:pt x="164" y="42"/>
                    <a:pt x="163" y="45"/>
                    <a:pt x="163" y="46"/>
                  </a:cubicBezTo>
                  <a:cubicBezTo>
                    <a:pt x="163" y="47"/>
                    <a:pt x="164" y="48"/>
                    <a:pt x="164" y="49"/>
                  </a:cubicBezTo>
                  <a:lnTo>
                    <a:pt x="160" y="48"/>
                  </a:lnTo>
                  <a:cubicBezTo>
                    <a:pt x="159" y="47"/>
                    <a:pt x="159" y="46"/>
                    <a:pt x="159" y="45"/>
                  </a:cubicBezTo>
                  <a:close/>
                  <a:moveTo>
                    <a:pt x="160" y="36"/>
                  </a:moveTo>
                  <a:cubicBezTo>
                    <a:pt x="159" y="36"/>
                    <a:pt x="156" y="36"/>
                    <a:pt x="153" y="36"/>
                  </a:cubicBezTo>
                  <a:cubicBezTo>
                    <a:pt x="151" y="36"/>
                    <a:pt x="150" y="37"/>
                    <a:pt x="149" y="37"/>
                  </a:cubicBezTo>
                  <a:cubicBezTo>
                    <a:pt x="149" y="37"/>
                    <a:pt x="148" y="37"/>
                    <a:pt x="147" y="38"/>
                  </a:cubicBezTo>
                  <a:cubicBezTo>
                    <a:pt x="147" y="39"/>
                    <a:pt x="147" y="39"/>
                    <a:pt x="147" y="40"/>
                  </a:cubicBezTo>
                  <a:cubicBezTo>
                    <a:pt x="147" y="41"/>
                    <a:pt x="147" y="42"/>
                    <a:pt x="148" y="43"/>
                  </a:cubicBezTo>
                  <a:cubicBezTo>
                    <a:pt x="148" y="44"/>
                    <a:pt x="150" y="44"/>
                    <a:pt x="151" y="44"/>
                  </a:cubicBezTo>
                  <a:cubicBezTo>
                    <a:pt x="153" y="45"/>
                    <a:pt x="154" y="44"/>
                    <a:pt x="156" y="44"/>
                  </a:cubicBezTo>
                  <a:cubicBezTo>
                    <a:pt x="157" y="43"/>
                    <a:pt x="158" y="43"/>
                    <a:pt x="159" y="41"/>
                  </a:cubicBezTo>
                  <a:cubicBezTo>
                    <a:pt x="159" y="40"/>
                    <a:pt x="160" y="39"/>
                    <a:pt x="160" y="37"/>
                  </a:cubicBezTo>
                  <a:lnTo>
                    <a:pt x="160" y="36"/>
                  </a:lnTo>
                  <a:close/>
                  <a:moveTo>
                    <a:pt x="165" y="49"/>
                  </a:moveTo>
                  <a:lnTo>
                    <a:pt x="159" y="23"/>
                  </a:lnTo>
                  <a:lnTo>
                    <a:pt x="164" y="24"/>
                  </a:lnTo>
                  <a:lnTo>
                    <a:pt x="167" y="39"/>
                  </a:lnTo>
                  <a:cubicBezTo>
                    <a:pt x="167" y="41"/>
                    <a:pt x="168" y="43"/>
                    <a:pt x="168" y="44"/>
                  </a:cubicBezTo>
                  <a:cubicBezTo>
                    <a:pt x="169" y="43"/>
                    <a:pt x="169" y="42"/>
                    <a:pt x="170" y="40"/>
                  </a:cubicBezTo>
                  <a:lnTo>
                    <a:pt x="178" y="25"/>
                  </a:lnTo>
                  <a:lnTo>
                    <a:pt x="182" y="26"/>
                  </a:lnTo>
                  <a:lnTo>
                    <a:pt x="169" y="50"/>
                  </a:lnTo>
                  <a:lnTo>
                    <a:pt x="165" y="49"/>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201" name="Freeform 121"/>
            <p:cNvSpPr>
              <a:spLocks noEditPoints="1"/>
            </p:cNvSpPr>
            <p:nvPr/>
          </p:nvSpPr>
          <p:spPr bwMode="auto">
            <a:xfrm>
              <a:off x="2463" y="3052"/>
              <a:ext cx="23" cy="22"/>
            </a:xfrm>
            <a:custGeom>
              <a:avLst/>
              <a:gdLst/>
              <a:ahLst/>
              <a:cxnLst>
                <a:cxn ang="0">
                  <a:pos x="9" y="30"/>
                </a:cxn>
                <a:cxn ang="0">
                  <a:pos x="9" y="34"/>
                </a:cxn>
                <a:cxn ang="0">
                  <a:pos x="6" y="34"/>
                </a:cxn>
                <a:cxn ang="0">
                  <a:pos x="2" y="32"/>
                </a:cxn>
                <a:cxn ang="0">
                  <a:pos x="1" y="30"/>
                </a:cxn>
                <a:cxn ang="0">
                  <a:pos x="1" y="25"/>
                </a:cxn>
                <a:cxn ang="0">
                  <a:pos x="3" y="11"/>
                </a:cxn>
                <a:cxn ang="0">
                  <a:pos x="0" y="11"/>
                </a:cxn>
                <a:cxn ang="0">
                  <a:pos x="0" y="7"/>
                </a:cxn>
                <a:cxn ang="0">
                  <a:pos x="3" y="8"/>
                </a:cxn>
                <a:cxn ang="0">
                  <a:pos x="4" y="2"/>
                </a:cxn>
                <a:cxn ang="0">
                  <a:pos x="8" y="0"/>
                </a:cxn>
                <a:cxn ang="0">
                  <a:pos x="7" y="8"/>
                </a:cxn>
                <a:cxn ang="0">
                  <a:pos x="12" y="9"/>
                </a:cxn>
                <a:cxn ang="0">
                  <a:pos x="11" y="12"/>
                </a:cxn>
                <a:cxn ang="0">
                  <a:pos x="7" y="12"/>
                </a:cxn>
                <a:cxn ang="0">
                  <a:pos x="5" y="26"/>
                </a:cxn>
                <a:cxn ang="0">
                  <a:pos x="5" y="28"/>
                </a:cxn>
                <a:cxn ang="0">
                  <a:pos x="6" y="29"/>
                </a:cxn>
                <a:cxn ang="0">
                  <a:pos x="7" y="30"/>
                </a:cxn>
                <a:cxn ang="0">
                  <a:pos x="9" y="30"/>
                </a:cxn>
                <a:cxn ang="0">
                  <a:pos x="19" y="5"/>
                </a:cxn>
                <a:cxn ang="0">
                  <a:pos x="20" y="0"/>
                </a:cxn>
                <a:cxn ang="0">
                  <a:pos x="24" y="1"/>
                </a:cxn>
                <a:cxn ang="0">
                  <a:pos x="23" y="6"/>
                </a:cxn>
                <a:cxn ang="0">
                  <a:pos x="19" y="5"/>
                </a:cxn>
                <a:cxn ang="0">
                  <a:pos x="15" y="34"/>
                </a:cxn>
                <a:cxn ang="0">
                  <a:pos x="18" y="10"/>
                </a:cxn>
                <a:cxn ang="0">
                  <a:pos x="23" y="10"/>
                </a:cxn>
                <a:cxn ang="0">
                  <a:pos x="19" y="35"/>
                </a:cxn>
                <a:cxn ang="0">
                  <a:pos x="15" y="34"/>
                </a:cxn>
                <a:cxn ang="0">
                  <a:pos x="31" y="37"/>
                </a:cxn>
                <a:cxn ang="0">
                  <a:pos x="35" y="2"/>
                </a:cxn>
                <a:cxn ang="0">
                  <a:pos x="39" y="3"/>
                </a:cxn>
                <a:cxn ang="0">
                  <a:pos x="35" y="37"/>
                </a:cxn>
                <a:cxn ang="0">
                  <a:pos x="31" y="37"/>
                </a:cxn>
              </a:cxnLst>
              <a:rect l="0" t="0" r="r" b="b"/>
              <a:pathLst>
                <a:path w="39" h="37">
                  <a:moveTo>
                    <a:pt x="9" y="30"/>
                  </a:moveTo>
                  <a:lnTo>
                    <a:pt x="9" y="34"/>
                  </a:lnTo>
                  <a:cubicBezTo>
                    <a:pt x="8" y="34"/>
                    <a:pt x="7" y="34"/>
                    <a:pt x="6" y="34"/>
                  </a:cubicBezTo>
                  <a:cubicBezTo>
                    <a:pt x="4" y="33"/>
                    <a:pt x="3" y="33"/>
                    <a:pt x="2" y="32"/>
                  </a:cubicBezTo>
                  <a:cubicBezTo>
                    <a:pt x="2" y="32"/>
                    <a:pt x="1" y="31"/>
                    <a:pt x="1" y="30"/>
                  </a:cubicBezTo>
                  <a:cubicBezTo>
                    <a:pt x="1" y="30"/>
                    <a:pt x="1" y="28"/>
                    <a:pt x="1" y="25"/>
                  </a:cubicBezTo>
                  <a:lnTo>
                    <a:pt x="3" y="11"/>
                  </a:lnTo>
                  <a:lnTo>
                    <a:pt x="0" y="11"/>
                  </a:lnTo>
                  <a:lnTo>
                    <a:pt x="0" y="7"/>
                  </a:lnTo>
                  <a:lnTo>
                    <a:pt x="3" y="8"/>
                  </a:lnTo>
                  <a:lnTo>
                    <a:pt x="4" y="2"/>
                  </a:lnTo>
                  <a:lnTo>
                    <a:pt x="8" y="0"/>
                  </a:lnTo>
                  <a:lnTo>
                    <a:pt x="7" y="8"/>
                  </a:lnTo>
                  <a:lnTo>
                    <a:pt x="12" y="9"/>
                  </a:lnTo>
                  <a:lnTo>
                    <a:pt x="11" y="12"/>
                  </a:lnTo>
                  <a:lnTo>
                    <a:pt x="7" y="12"/>
                  </a:lnTo>
                  <a:lnTo>
                    <a:pt x="5" y="26"/>
                  </a:lnTo>
                  <a:cubicBezTo>
                    <a:pt x="5" y="27"/>
                    <a:pt x="5" y="28"/>
                    <a:pt x="5" y="28"/>
                  </a:cubicBezTo>
                  <a:cubicBezTo>
                    <a:pt x="5" y="29"/>
                    <a:pt x="5" y="29"/>
                    <a:pt x="6" y="29"/>
                  </a:cubicBezTo>
                  <a:cubicBezTo>
                    <a:pt x="6" y="30"/>
                    <a:pt x="6" y="30"/>
                    <a:pt x="7" y="30"/>
                  </a:cubicBezTo>
                  <a:cubicBezTo>
                    <a:pt x="8" y="30"/>
                    <a:pt x="8" y="30"/>
                    <a:pt x="9" y="30"/>
                  </a:cubicBezTo>
                  <a:close/>
                  <a:moveTo>
                    <a:pt x="19" y="5"/>
                  </a:moveTo>
                  <a:lnTo>
                    <a:pt x="20" y="0"/>
                  </a:lnTo>
                  <a:lnTo>
                    <a:pt x="24" y="1"/>
                  </a:lnTo>
                  <a:lnTo>
                    <a:pt x="23" y="6"/>
                  </a:lnTo>
                  <a:lnTo>
                    <a:pt x="19" y="5"/>
                  </a:lnTo>
                  <a:close/>
                  <a:moveTo>
                    <a:pt x="15" y="34"/>
                  </a:moveTo>
                  <a:lnTo>
                    <a:pt x="18" y="10"/>
                  </a:lnTo>
                  <a:lnTo>
                    <a:pt x="23" y="10"/>
                  </a:lnTo>
                  <a:lnTo>
                    <a:pt x="19" y="35"/>
                  </a:lnTo>
                  <a:lnTo>
                    <a:pt x="15" y="34"/>
                  </a:lnTo>
                  <a:close/>
                  <a:moveTo>
                    <a:pt x="31" y="37"/>
                  </a:moveTo>
                  <a:lnTo>
                    <a:pt x="35" y="2"/>
                  </a:lnTo>
                  <a:lnTo>
                    <a:pt x="39" y="3"/>
                  </a:lnTo>
                  <a:lnTo>
                    <a:pt x="35" y="37"/>
                  </a:lnTo>
                  <a:lnTo>
                    <a:pt x="31" y="37"/>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202" name="Freeform 122"/>
            <p:cNvSpPr>
              <a:spLocks noEditPoints="1"/>
            </p:cNvSpPr>
            <p:nvPr/>
          </p:nvSpPr>
          <p:spPr bwMode="auto">
            <a:xfrm>
              <a:off x="2423" y="3074"/>
              <a:ext cx="115" cy="34"/>
            </a:xfrm>
            <a:custGeom>
              <a:avLst/>
              <a:gdLst/>
              <a:ahLst/>
              <a:cxnLst>
                <a:cxn ang="0">
                  <a:pos x="8" y="0"/>
                </a:cxn>
                <a:cxn ang="0">
                  <a:pos x="34" y="30"/>
                </a:cxn>
                <a:cxn ang="0">
                  <a:pos x="26" y="38"/>
                </a:cxn>
                <a:cxn ang="0">
                  <a:pos x="20" y="14"/>
                </a:cxn>
                <a:cxn ang="0">
                  <a:pos x="39" y="26"/>
                </a:cxn>
                <a:cxn ang="0">
                  <a:pos x="21" y="32"/>
                </a:cxn>
                <a:cxn ang="0">
                  <a:pos x="34" y="30"/>
                </a:cxn>
                <a:cxn ang="0">
                  <a:pos x="33" y="19"/>
                </a:cxn>
                <a:cxn ang="0">
                  <a:pos x="21" y="22"/>
                </a:cxn>
                <a:cxn ang="0">
                  <a:pos x="52" y="16"/>
                </a:cxn>
                <a:cxn ang="0">
                  <a:pos x="59" y="32"/>
                </a:cxn>
                <a:cxn ang="0">
                  <a:pos x="58" y="41"/>
                </a:cxn>
                <a:cxn ang="0">
                  <a:pos x="101" y="39"/>
                </a:cxn>
                <a:cxn ang="0">
                  <a:pos x="81" y="42"/>
                </a:cxn>
                <a:cxn ang="0">
                  <a:pos x="92" y="20"/>
                </a:cxn>
                <a:cxn ang="0">
                  <a:pos x="102" y="36"/>
                </a:cxn>
                <a:cxn ang="0">
                  <a:pos x="90" y="43"/>
                </a:cxn>
                <a:cxn ang="0">
                  <a:pos x="84" y="30"/>
                </a:cxn>
                <a:cxn ang="0">
                  <a:pos x="92" y="24"/>
                </a:cxn>
                <a:cxn ang="0">
                  <a:pos x="111" y="48"/>
                </a:cxn>
                <a:cxn ang="0">
                  <a:pos x="117" y="28"/>
                </a:cxn>
                <a:cxn ang="0">
                  <a:pos x="127" y="26"/>
                </a:cxn>
                <a:cxn ang="0">
                  <a:pos x="120" y="29"/>
                </a:cxn>
                <a:cxn ang="0">
                  <a:pos x="115" y="49"/>
                </a:cxn>
                <a:cxn ang="0">
                  <a:pos x="138" y="51"/>
                </a:cxn>
                <a:cxn ang="0">
                  <a:pos x="126" y="43"/>
                </a:cxn>
                <a:cxn ang="0">
                  <a:pos x="133" y="37"/>
                </a:cxn>
                <a:cxn ang="0">
                  <a:pos x="145" y="35"/>
                </a:cxn>
                <a:cxn ang="0">
                  <a:pos x="135" y="30"/>
                </a:cxn>
                <a:cxn ang="0">
                  <a:pos x="131" y="28"/>
                </a:cxn>
                <a:cxn ang="0">
                  <a:pos x="145" y="28"/>
                </a:cxn>
                <a:cxn ang="0">
                  <a:pos x="149" y="37"/>
                </a:cxn>
                <a:cxn ang="0">
                  <a:pos x="148" y="53"/>
                </a:cxn>
                <a:cxn ang="0">
                  <a:pos x="144" y="40"/>
                </a:cxn>
                <a:cxn ang="0">
                  <a:pos x="131" y="42"/>
                </a:cxn>
                <a:cxn ang="0">
                  <a:pos x="135" y="48"/>
                </a:cxn>
                <a:cxn ang="0">
                  <a:pos x="144" y="41"/>
                </a:cxn>
                <a:cxn ang="0">
                  <a:pos x="162" y="30"/>
                </a:cxn>
                <a:cxn ang="0">
                  <a:pos x="173" y="30"/>
                </a:cxn>
                <a:cxn ang="0">
                  <a:pos x="181" y="38"/>
                </a:cxn>
                <a:cxn ang="0">
                  <a:pos x="174" y="56"/>
                </a:cxn>
                <a:cxn ang="0">
                  <a:pos x="175" y="35"/>
                </a:cxn>
                <a:cxn ang="0">
                  <a:pos x="164" y="41"/>
                </a:cxn>
                <a:cxn ang="0">
                  <a:pos x="190" y="58"/>
                </a:cxn>
                <a:cxn ang="0">
                  <a:pos x="178" y="56"/>
                </a:cxn>
                <a:cxn ang="0">
                  <a:pos x="176" y="37"/>
                </a:cxn>
                <a:cxn ang="0">
                  <a:pos x="190" y="34"/>
                </a:cxn>
                <a:cxn ang="0">
                  <a:pos x="199" y="25"/>
                </a:cxn>
                <a:cxn ang="0">
                  <a:pos x="179" y="44"/>
                </a:cxn>
                <a:cxn ang="0">
                  <a:pos x="189" y="53"/>
                </a:cxn>
                <a:cxn ang="0">
                  <a:pos x="186" y="36"/>
                </a:cxn>
              </a:cxnLst>
              <a:rect l="0" t="0" r="r" b="b"/>
              <a:pathLst>
                <a:path w="199" h="59">
                  <a:moveTo>
                    <a:pt x="0" y="34"/>
                  </a:moveTo>
                  <a:lnTo>
                    <a:pt x="4" y="0"/>
                  </a:lnTo>
                  <a:lnTo>
                    <a:pt x="8" y="0"/>
                  </a:lnTo>
                  <a:lnTo>
                    <a:pt x="4" y="34"/>
                  </a:lnTo>
                  <a:lnTo>
                    <a:pt x="0" y="34"/>
                  </a:lnTo>
                  <a:close/>
                  <a:moveTo>
                    <a:pt x="34" y="30"/>
                  </a:moveTo>
                  <a:lnTo>
                    <a:pt x="38" y="31"/>
                  </a:lnTo>
                  <a:cubicBezTo>
                    <a:pt x="37" y="34"/>
                    <a:pt x="35" y="36"/>
                    <a:pt x="33" y="37"/>
                  </a:cubicBezTo>
                  <a:cubicBezTo>
                    <a:pt x="31" y="38"/>
                    <a:pt x="29" y="38"/>
                    <a:pt x="26" y="38"/>
                  </a:cubicBezTo>
                  <a:cubicBezTo>
                    <a:pt x="22" y="37"/>
                    <a:pt x="20" y="36"/>
                    <a:pt x="18" y="33"/>
                  </a:cubicBezTo>
                  <a:cubicBezTo>
                    <a:pt x="16" y="31"/>
                    <a:pt x="15" y="28"/>
                    <a:pt x="16" y="24"/>
                  </a:cubicBezTo>
                  <a:cubicBezTo>
                    <a:pt x="16" y="20"/>
                    <a:pt x="18" y="16"/>
                    <a:pt x="20" y="14"/>
                  </a:cubicBezTo>
                  <a:cubicBezTo>
                    <a:pt x="23" y="12"/>
                    <a:pt x="26" y="12"/>
                    <a:pt x="29" y="12"/>
                  </a:cubicBezTo>
                  <a:cubicBezTo>
                    <a:pt x="32" y="12"/>
                    <a:pt x="35" y="14"/>
                    <a:pt x="37" y="16"/>
                  </a:cubicBezTo>
                  <a:cubicBezTo>
                    <a:pt x="38" y="19"/>
                    <a:pt x="39" y="22"/>
                    <a:pt x="39" y="26"/>
                  </a:cubicBezTo>
                  <a:cubicBezTo>
                    <a:pt x="39" y="27"/>
                    <a:pt x="38" y="27"/>
                    <a:pt x="38" y="27"/>
                  </a:cubicBezTo>
                  <a:lnTo>
                    <a:pt x="20" y="25"/>
                  </a:lnTo>
                  <a:cubicBezTo>
                    <a:pt x="20" y="28"/>
                    <a:pt x="20" y="30"/>
                    <a:pt x="21" y="32"/>
                  </a:cubicBezTo>
                  <a:cubicBezTo>
                    <a:pt x="23" y="33"/>
                    <a:pt x="24" y="34"/>
                    <a:pt x="26" y="34"/>
                  </a:cubicBezTo>
                  <a:cubicBezTo>
                    <a:pt x="28" y="35"/>
                    <a:pt x="29" y="34"/>
                    <a:pt x="30" y="34"/>
                  </a:cubicBezTo>
                  <a:cubicBezTo>
                    <a:pt x="32" y="33"/>
                    <a:pt x="33" y="32"/>
                    <a:pt x="34" y="30"/>
                  </a:cubicBezTo>
                  <a:close/>
                  <a:moveTo>
                    <a:pt x="21" y="22"/>
                  </a:moveTo>
                  <a:lnTo>
                    <a:pt x="34" y="23"/>
                  </a:lnTo>
                  <a:cubicBezTo>
                    <a:pt x="34" y="21"/>
                    <a:pt x="34" y="20"/>
                    <a:pt x="33" y="19"/>
                  </a:cubicBezTo>
                  <a:cubicBezTo>
                    <a:pt x="32" y="17"/>
                    <a:pt x="31" y="16"/>
                    <a:pt x="29" y="15"/>
                  </a:cubicBezTo>
                  <a:cubicBezTo>
                    <a:pt x="27" y="15"/>
                    <a:pt x="25" y="16"/>
                    <a:pt x="23" y="17"/>
                  </a:cubicBezTo>
                  <a:cubicBezTo>
                    <a:pt x="22" y="18"/>
                    <a:pt x="21" y="20"/>
                    <a:pt x="21" y="22"/>
                  </a:cubicBezTo>
                  <a:close/>
                  <a:moveTo>
                    <a:pt x="54" y="41"/>
                  </a:moveTo>
                  <a:lnTo>
                    <a:pt x="48" y="15"/>
                  </a:lnTo>
                  <a:lnTo>
                    <a:pt x="52" y="16"/>
                  </a:lnTo>
                  <a:lnTo>
                    <a:pt x="56" y="31"/>
                  </a:lnTo>
                  <a:cubicBezTo>
                    <a:pt x="56" y="33"/>
                    <a:pt x="56" y="34"/>
                    <a:pt x="57" y="36"/>
                  </a:cubicBezTo>
                  <a:cubicBezTo>
                    <a:pt x="57" y="35"/>
                    <a:pt x="58" y="33"/>
                    <a:pt x="59" y="32"/>
                  </a:cubicBezTo>
                  <a:lnTo>
                    <a:pt x="66" y="17"/>
                  </a:lnTo>
                  <a:lnTo>
                    <a:pt x="71" y="18"/>
                  </a:lnTo>
                  <a:lnTo>
                    <a:pt x="58" y="41"/>
                  </a:lnTo>
                  <a:lnTo>
                    <a:pt x="54" y="41"/>
                  </a:lnTo>
                  <a:close/>
                  <a:moveTo>
                    <a:pt x="97" y="38"/>
                  </a:moveTo>
                  <a:lnTo>
                    <a:pt x="101" y="39"/>
                  </a:lnTo>
                  <a:cubicBezTo>
                    <a:pt x="100" y="42"/>
                    <a:pt x="99" y="44"/>
                    <a:pt x="97" y="45"/>
                  </a:cubicBezTo>
                  <a:cubicBezTo>
                    <a:pt x="95" y="46"/>
                    <a:pt x="92" y="46"/>
                    <a:pt x="89" y="46"/>
                  </a:cubicBezTo>
                  <a:cubicBezTo>
                    <a:pt x="86" y="46"/>
                    <a:pt x="83" y="44"/>
                    <a:pt x="81" y="42"/>
                  </a:cubicBezTo>
                  <a:cubicBezTo>
                    <a:pt x="79" y="39"/>
                    <a:pt x="79" y="36"/>
                    <a:pt x="79" y="32"/>
                  </a:cubicBezTo>
                  <a:cubicBezTo>
                    <a:pt x="80" y="28"/>
                    <a:pt x="81" y="25"/>
                    <a:pt x="84" y="23"/>
                  </a:cubicBezTo>
                  <a:cubicBezTo>
                    <a:pt x="86" y="21"/>
                    <a:pt x="89" y="20"/>
                    <a:pt x="92" y="20"/>
                  </a:cubicBezTo>
                  <a:cubicBezTo>
                    <a:pt x="96" y="21"/>
                    <a:pt x="98" y="22"/>
                    <a:pt x="100" y="25"/>
                  </a:cubicBezTo>
                  <a:cubicBezTo>
                    <a:pt x="102" y="27"/>
                    <a:pt x="103" y="30"/>
                    <a:pt x="102" y="34"/>
                  </a:cubicBezTo>
                  <a:cubicBezTo>
                    <a:pt x="102" y="35"/>
                    <a:pt x="102" y="35"/>
                    <a:pt x="102" y="36"/>
                  </a:cubicBezTo>
                  <a:lnTo>
                    <a:pt x="83" y="33"/>
                  </a:lnTo>
                  <a:cubicBezTo>
                    <a:pt x="83" y="36"/>
                    <a:pt x="84" y="38"/>
                    <a:pt x="85" y="40"/>
                  </a:cubicBezTo>
                  <a:cubicBezTo>
                    <a:pt x="86" y="41"/>
                    <a:pt x="88" y="42"/>
                    <a:pt x="90" y="43"/>
                  </a:cubicBezTo>
                  <a:cubicBezTo>
                    <a:pt x="91" y="43"/>
                    <a:pt x="93" y="43"/>
                    <a:pt x="94" y="42"/>
                  </a:cubicBezTo>
                  <a:cubicBezTo>
                    <a:pt x="95" y="41"/>
                    <a:pt x="96" y="40"/>
                    <a:pt x="97" y="38"/>
                  </a:cubicBezTo>
                  <a:close/>
                  <a:moveTo>
                    <a:pt x="84" y="30"/>
                  </a:moveTo>
                  <a:lnTo>
                    <a:pt x="98" y="32"/>
                  </a:lnTo>
                  <a:cubicBezTo>
                    <a:pt x="98" y="29"/>
                    <a:pt x="98" y="28"/>
                    <a:pt x="97" y="27"/>
                  </a:cubicBezTo>
                  <a:cubicBezTo>
                    <a:pt x="96" y="25"/>
                    <a:pt x="94" y="24"/>
                    <a:pt x="92" y="24"/>
                  </a:cubicBezTo>
                  <a:cubicBezTo>
                    <a:pt x="90" y="23"/>
                    <a:pt x="88" y="24"/>
                    <a:pt x="87" y="25"/>
                  </a:cubicBezTo>
                  <a:cubicBezTo>
                    <a:pt x="85" y="26"/>
                    <a:pt x="85" y="28"/>
                    <a:pt x="84" y="30"/>
                  </a:cubicBezTo>
                  <a:close/>
                  <a:moveTo>
                    <a:pt x="111" y="48"/>
                  </a:moveTo>
                  <a:lnTo>
                    <a:pt x="114" y="23"/>
                  </a:lnTo>
                  <a:lnTo>
                    <a:pt x="118" y="24"/>
                  </a:lnTo>
                  <a:lnTo>
                    <a:pt x="117" y="28"/>
                  </a:lnTo>
                  <a:cubicBezTo>
                    <a:pt x="118" y="26"/>
                    <a:pt x="119" y="25"/>
                    <a:pt x="120" y="25"/>
                  </a:cubicBezTo>
                  <a:cubicBezTo>
                    <a:pt x="121" y="24"/>
                    <a:pt x="122" y="24"/>
                    <a:pt x="123" y="24"/>
                  </a:cubicBezTo>
                  <a:cubicBezTo>
                    <a:pt x="125" y="24"/>
                    <a:pt x="126" y="25"/>
                    <a:pt x="127" y="26"/>
                  </a:cubicBezTo>
                  <a:lnTo>
                    <a:pt x="125" y="30"/>
                  </a:lnTo>
                  <a:cubicBezTo>
                    <a:pt x="124" y="29"/>
                    <a:pt x="123" y="28"/>
                    <a:pt x="122" y="28"/>
                  </a:cubicBezTo>
                  <a:cubicBezTo>
                    <a:pt x="121" y="28"/>
                    <a:pt x="121" y="28"/>
                    <a:pt x="120" y="29"/>
                  </a:cubicBezTo>
                  <a:cubicBezTo>
                    <a:pt x="119" y="29"/>
                    <a:pt x="118" y="30"/>
                    <a:pt x="118" y="31"/>
                  </a:cubicBezTo>
                  <a:cubicBezTo>
                    <a:pt x="117" y="32"/>
                    <a:pt x="117" y="34"/>
                    <a:pt x="117" y="36"/>
                  </a:cubicBezTo>
                  <a:lnTo>
                    <a:pt x="115" y="49"/>
                  </a:lnTo>
                  <a:lnTo>
                    <a:pt x="111" y="48"/>
                  </a:lnTo>
                  <a:close/>
                  <a:moveTo>
                    <a:pt x="143" y="49"/>
                  </a:moveTo>
                  <a:cubicBezTo>
                    <a:pt x="141" y="50"/>
                    <a:pt x="140" y="51"/>
                    <a:pt x="138" y="51"/>
                  </a:cubicBezTo>
                  <a:cubicBezTo>
                    <a:pt x="137" y="52"/>
                    <a:pt x="135" y="52"/>
                    <a:pt x="134" y="52"/>
                  </a:cubicBezTo>
                  <a:cubicBezTo>
                    <a:pt x="131" y="51"/>
                    <a:pt x="129" y="50"/>
                    <a:pt x="128" y="49"/>
                  </a:cubicBezTo>
                  <a:cubicBezTo>
                    <a:pt x="126" y="47"/>
                    <a:pt x="126" y="46"/>
                    <a:pt x="126" y="43"/>
                  </a:cubicBezTo>
                  <a:cubicBezTo>
                    <a:pt x="126" y="42"/>
                    <a:pt x="127" y="41"/>
                    <a:pt x="127" y="40"/>
                  </a:cubicBezTo>
                  <a:cubicBezTo>
                    <a:pt x="128" y="39"/>
                    <a:pt x="129" y="39"/>
                    <a:pt x="130" y="38"/>
                  </a:cubicBezTo>
                  <a:cubicBezTo>
                    <a:pt x="131" y="38"/>
                    <a:pt x="132" y="37"/>
                    <a:pt x="133" y="37"/>
                  </a:cubicBezTo>
                  <a:cubicBezTo>
                    <a:pt x="134" y="37"/>
                    <a:pt x="135" y="37"/>
                    <a:pt x="137" y="37"/>
                  </a:cubicBezTo>
                  <a:cubicBezTo>
                    <a:pt x="140" y="37"/>
                    <a:pt x="143" y="37"/>
                    <a:pt x="144" y="37"/>
                  </a:cubicBezTo>
                  <a:cubicBezTo>
                    <a:pt x="145" y="36"/>
                    <a:pt x="145" y="36"/>
                    <a:pt x="145" y="35"/>
                  </a:cubicBezTo>
                  <a:cubicBezTo>
                    <a:pt x="145" y="34"/>
                    <a:pt x="145" y="32"/>
                    <a:pt x="144" y="32"/>
                  </a:cubicBezTo>
                  <a:cubicBezTo>
                    <a:pt x="143" y="31"/>
                    <a:pt x="141" y="30"/>
                    <a:pt x="139" y="30"/>
                  </a:cubicBezTo>
                  <a:cubicBezTo>
                    <a:pt x="137" y="29"/>
                    <a:pt x="136" y="30"/>
                    <a:pt x="135" y="30"/>
                  </a:cubicBezTo>
                  <a:cubicBezTo>
                    <a:pt x="134" y="31"/>
                    <a:pt x="133" y="32"/>
                    <a:pt x="132" y="34"/>
                  </a:cubicBezTo>
                  <a:lnTo>
                    <a:pt x="128" y="32"/>
                  </a:lnTo>
                  <a:cubicBezTo>
                    <a:pt x="129" y="31"/>
                    <a:pt x="130" y="29"/>
                    <a:pt x="131" y="28"/>
                  </a:cubicBezTo>
                  <a:cubicBezTo>
                    <a:pt x="132" y="27"/>
                    <a:pt x="133" y="27"/>
                    <a:pt x="135" y="26"/>
                  </a:cubicBezTo>
                  <a:cubicBezTo>
                    <a:pt x="136" y="26"/>
                    <a:pt x="138" y="26"/>
                    <a:pt x="140" y="26"/>
                  </a:cubicBezTo>
                  <a:cubicBezTo>
                    <a:pt x="142" y="27"/>
                    <a:pt x="144" y="27"/>
                    <a:pt x="145" y="28"/>
                  </a:cubicBezTo>
                  <a:cubicBezTo>
                    <a:pt x="147" y="28"/>
                    <a:pt x="148" y="29"/>
                    <a:pt x="148" y="30"/>
                  </a:cubicBezTo>
                  <a:cubicBezTo>
                    <a:pt x="149" y="31"/>
                    <a:pt x="149" y="32"/>
                    <a:pt x="149" y="33"/>
                  </a:cubicBezTo>
                  <a:cubicBezTo>
                    <a:pt x="149" y="34"/>
                    <a:pt x="149" y="35"/>
                    <a:pt x="149" y="37"/>
                  </a:cubicBezTo>
                  <a:lnTo>
                    <a:pt x="148" y="42"/>
                  </a:lnTo>
                  <a:cubicBezTo>
                    <a:pt x="148" y="46"/>
                    <a:pt x="147" y="49"/>
                    <a:pt x="147" y="50"/>
                  </a:cubicBezTo>
                  <a:cubicBezTo>
                    <a:pt x="147" y="51"/>
                    <a:pt x="148" y="52"/>
                    <a:pt x="148" y="53"/>
                  </a:cubicBezTo>
                  <a:lnTo>
                    <a:pt x="144" y="52"/>
                  </a:lnTo>
                  <a:cubicBezTo>
                    <a:pt x="143" y="51"/>
                    <a:pt x="143" y="50"/>
                    <a:pt x="143" y="49"/>
                  </a:cubicBezTo>
                  <a:close/>
                  <a:moveTo>
                    <a:pt x="144" y="40"/>
                  </a:moveTo>
                  <a:cubicBezTo>
                    <a:pt x="142" y="40"/>
                    <a:pt x="140" y="40"/>
                    <a:pt x="137" y="41"/>
                  </a:cubicBezTo>
                  <a:cubicBezTo>
                    <a:pt x="135" y="41"/>
                    <a:pt x="134" y="41"/>
                    <a:pt x="133" y="41"/>
                  </a:cubicBezTo>
                  <a:cubicBezTo>
                    <a:pt x="132" y="41"/>
                    <a:pt x="132" y="41"/>
                    <a:pt x="131" y="42"/>
                  </a:cubicBezTo>
                  <a:cubicBezTo>
                    <a:pt x="131" y="43"/>
                    <a:pt x="131" y="43"/>
                    <a:pt x="131" y="44"/>
                  </a:cubicBezTo>
                  <a:cubicBezTo>
                    <a:pt x="130" y="45"/>
                    <a:pt x="131" y="46"/>
                    <a:pt x="131" y="47"/>
                  </a:cubicBezTo>
                  <a:cubicBezTo>
                    <a:pt x="132" y="48"/>
                    <a:pt x="133" y="48"/>
                    <a:pt x="135" y="48"/>
                  </a:cubicBezTo>
                  <a:cubicBezTo>
                    <a:pt x="137" y="49"/>
                    <a:pt x="138" y="49"/>
                    <a:pt x="139" y="48"/>
                  </a:cubicBezTo>
                  <a:cubicBezTo>
                    <a:pt x="141" y="47"/>
                    <a:pt x="142" y="47"/>
                    <a:pt x="143" y="45"/>
                  </a:cubicBezTo>
                  <a:cubicBezTo>
                    <a:pt x="143" y="45"/>
                    <a:pt x="144" y="43"/>
                    <a:pt x="144" y="41"/>
                  </a:cubicBezTo>
                  <a:lnTo>
                    <a:pt x="144" y="40"/>
                  </a:lnTo>
                  <a:close/>
                  <a:moveTo>
                    <a:pt x="158" y="54"/>
                  </a:moveTo>
                  <a:lnTo>
                    <a:pt x="162" y="30"/>
                  </a:lnTo>
                  <a:lnTo>
                    <a:pt x="165" y="30"/>
                  </a:lnTo>
                  <a:lnTo>
                    <a:pt x="165" y="34"/>
                  </a:lnTo>
                  <a:cubicBezTo>
                    <a:pt x="167" y="31"/>
                    <a:pt x="170" y="30"/>
                    <a:pt x="173" y="30"/>
                  </a:cubicBezTo>
                  <a:cubicBezTo>
                    <a:pt x="175" y="31"/>
                    <a:pt x="176" y="31"/>
                    <a:pt x="177" y="32"/>
                  </a:cubicBezTo>
                  <a:cubicBezTo>
                    <a:pt x="178" y="33"/>
                    <a:pt x="179" y="33"/>
                    <a:pt x="180" y="34"/>
                  </a:cubicBezTo>
                  <a:cubicBezTo>
                    <a:pt x="180" y="35"/>
                    <a:pt x="181" y="36"/>
                    <a:pt x="181" y="38"/>
                  </a:cubicBezTo>
                  <a:cubicBezTo>
                    <a:pt x="181" y="38"/>
                    <a:pt x="181" y="40"/>
                    <a:pt x="180" y="42"/>
                  </a:cubicBezTo>
                  <a:lnTo>
                    <a:pt x="178" y="57"/>
                  </a:lnTo>
                  <a:lnTo>
                    <a:pt x="174" y="56"/>
                  </a:lnTo>
                  <a:lnTo>
                    <a:pt x="176" y="41"/>
                  </a:lnTo>
                  <a:cubicBezTo>
                    <a:pt x="176" y="40"/>
                    <a:pt x="176" y="38"/>
                    <a:pt x="176" y="37"/>
                  </a:cubicBezTo>
                  <a:cubicBezTo>
                    <a:pt x="176" y="36"/>
                    <a:pt x="176" y="36"/>
                    <a:pt x="175" y="35"/>
                  </a:cubicBezTo>
                  <a:cubicBezTo>
                    <a:pt x="174" y="35"/>
                    <a:pt x="173" y="34"/>
                    <a:pt x="172" y="34"/>
                  </a:cubicBezTo>
                  <a:cubicBezTo>
                    <a:pt x="170" y="34"/>
                    <a:pt x="169" y="34"/>
                    <a:pt x="167" y="35"/>
                  </a:cubicBezTo>
                  <a:cubicBezTo>
                    <a:pt x="166" y="36"/>
                    <a:pt x="165" y="38"/>
                    <a:pt x="164" y="41"/>
                  </a:cubicBezTo>
                  <a:lnTo>
                    <a:pt x="163" y="55"/>
                  </a:lnTo>
                  <a:lnTo>
                    <a:pt x="158" y="54"/>
                  </a:lnTo>
                  <a:close/>
                  <a:moveTo>
                    <a:pt x="190" y="58"/>
                  </a:moveTo>
                  <a:lnTo>
                    <a:pt x="191" y="55"/>
                  </a:lnTo>
                  <a:cubicBezTo>
                    <a:pt x="189" y="57"/>
                    <a:pt x="186" y="58"/>
                    <a:pt x="183" y="58"/>
                  </a:cubicBezTo>
                  <a:cubicBezTo>
                    <a:pt x="181" y="58"/>
                    <a:pt x="180" y="57"/>
                    <a:pt x="178" y="56"/>
                  </a:cubicBezTo>
                  <a:cubicBezTo>
                    <a:pt x="177" y="54"/>
                    <a:pt x="176" y="53"/>
                    <a:pt x="175" y="51"/>
                  </a:cubicBezTo>
                  <a:cubicBezTo>
                    <a:pt x="174" y="49"/>
                    <a:pt x="174" y="46"/>
                    <a:pt x="174" y="44"/>
                  </a:cubicBezTo>
                  <a:cubicBezTo>
                    <a:pt x="175" y="41"/>
                    <a:pt x="175" y="39"/>
                    <a:pt x="176" y="37"/>
                  </a:cubicBezTo>
                  <a:cubicBezTo>
                    <a:pt x="178" y="35"/>
                    <a:pt x="179" y="34"/>
                    <a:pt x="181" y="33"/>
                  </a:cubicBezTo>
                  <a:cubicBezTo>
                    <a:pt x="183" y="32"/>
                    <a:pt x="184" y="32"/>
                    <a:pt x="186" y="32"/>
                  </a:cubicBezTo>
                  <a:cubicBezTo>
                    <a:pt x="188" y="32"/>
                    <a:pt x="189" y="33"/>
                    <a:pt x="190" y="34"/>
                  </a:cubicBezTo>
                  <a:cubicBezTo>
                    <a:pt x="191" y="34"/>
                    <a:pt x="192" y="35"/>
                    <a:pt x="193" y="36"/>
                  </a:cubicBezTo>
                  <a:lnTo>
                    <a:pt x="194" y="24"/>
                  </a:lnTo>
                  <a:lnTo>
                    <a:pt x="199" y="25"/>
                  </a:lnTo>
                  <a:lnTo>
                    <a:pt x="194" y="59"/>
                  </a:lnTo>
                  <a:lnTo>
                    <a:pt x="190" y="58"/>
                  </a:lnTo>
                  <a:close/>
                  <a:moveTo>
                    <a:pt x="179" y="44"/>
                  </a:moveTo>
                  <a:cubicBezTo>
                    <a:pt x="178" y="47"/>
                    <a:pt x="179" y="50"/>
                    <a:pt x="180" y="52"/>
                  </a:cubicBezTo>
                  <a:cubicBezTo>
                    <a:pt x="181" y="53"/>
                    <a:pt x="182" y="54"/>
                    <a:pt x="184" y="55"/>
                  </a:cubicBezTo>
                  <a:cubicBezTo>
                    <a:pt x="186" y="55"/>
                    <a:pt x="188" y="54"/>
                    <a:pt x="189" y="53"/>
                  </a:cubicBezTo>
                  <a:cubicBezTo>
                    <a:pt x="191" y="52"/>
                    <a:pt x="192" y="49"/>
                    <a:pt x="192" y="46"/>
                  </a:cubicBezTo>
                  <a:cubicBezTo>
                    <a:pt x="192" y="43"/>
                    <a:pt x="192" y="40"/>
                    <a:pt x="191" y="39"/>
                  </a:cubicBezTo>
                  <a:cubicBezTo>
                    <a:pt x="190" y="37"/>
                    <a:pt x="188" y="36"/>
                    <a:pt x="186" y="36"/>
                  </a:cubicBezTo>
                  <a:cubicBezTo>
                    <a:pt x="185" y="35"/>
                    <a:pt x="183" y="36"/>
                    <a:pt x="181" y="37"/>
                  </a:cubicBezTo>
                  <a:cubicBezTo>
                    <a:pt x="180" y="39"/>
                    <a:pt x="179" y="41"/>
                    <a:pt x="179" y="44"/>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203" name="Freeform 123"/>
            <p:cNvSpPr>
              <a:spLocks noEditPoints="1"/>
            </p:cNvSpPr>
            <p:nvPr/>
          </p:nvSpPr>
          <p:spPr bwMode="auto">
            <a:xfrm>
              <a:off x="2456" y="3112"/>
              <a:ext cx="28" cy="16"/>
            </a:xfrm>
            <a:custGeom>
              <a:avLst/>
              <a:gdLst/>
              <a:ahLst/>
              <a:cxnLst>
                <a:cxn ang="0">
                  <a:pos x="21" y="4"/>
                </a:cxn>
                <a:cxn ang="0">
                  <a:pos x="24" y="1"/>
                </a:cxn>
                <a:cxn ang="0">
                  <a:pos x="26" y="3"/>
                </a:cxn>
                <a:cxn ang="0">
                  <a:pos x="23" y="6"/>
                </a:cxn>
                <a:cxn ang="0">
                  <a:pos x="25" y="10"/>
                </a:cxn>
                <a:cxn ang="0">
                  <a:pos x="25" y="15"/>
                </a:cxn>
                <a:cxn ang="0">
                  <a:pos x="19" y="25"/>
                </a:cxn>
                <a:cxn ang="0">
                  <a:pos x="11" y="27"/>
                </a:cxn>
                <a:cxn ang="0">
                  <a:pos x="5" y="24"/>
                </a:cxn>
                <a:cxn ang="0">
                  <a:pos x="2" y="27"/>
                </a:cxn>
                <a:cxn ang="0">
                  <a:pos x="0" y="25"/>
                </a:cxn>
                <a:cxn ang="0">
                  <a:pos x="3" y="22"/>
                </a:cxn>
                <a:cxn ang="0">
                  <a:pos x="2" y="19"/>
                </a:cxn>
                <a:cxn ang="0">
                  <a:pos x="2" y="13"/>
                </a:cxn>
                <a:cxn ang="0">
                  <a:pos x="6" y="3"/>
                </a:cxn>
                <a:cxn ang="0">
                  <a:pos x="15" y="1"/>
                </a:cxn>
                <a:cxn ang="0">
                  <a:pos x="18" y="2"/>
                </a:cxn>
                <a:cxn ang="0">
                  <a:pos x="21" y="4"/>
                </a:cxn>
                <a:cxn ang="0">
                  <a:pos x="19" y="7"/>
                </a:cxn>
                <a:cxn ang="0">
                  <a:pos x="14" y="4"/>
                </a:cxn>
                <a:cxn ang="0">
                  <a:pos x="9" y="6"/>
                </a:cxn>
                <a:cxn ang="0">
                  <a:pos x="6" y="13"/>
                </a:cxn>
                <a:cxn ang="0">
                  <a:pos x="6" y="19"/>
                </a:cxn>
                <a:cxn ang="0">
                  <a:pos x="19" y="7"/>
                </a:cxn>
                <a:cxn ang="0">
                  <a:pos x="20" y="9"/>
                </a:cxn>
                <a:cxn ang="0">
                  <a:pos x="8" y="21"/>
                </a:cxn>
                <a:cxn ang="0">
                  <a:pos x="12" y="23"/>
                </a:cxn>
                <a:cxn ang="0">
                  <a:pos x="17" y="22"/>
                </a:cxn>
                <a:cxn ang="0">
                  <a:pos x="20" y="15"/>
                </a:cxn>
                <a:cxn ang="0">
                  <a:pos x="21" y="12"/>
                </a:cxn>
                <a:cxn ang="0">
                  <a:pos x="20" y="9"/>
                </a:cxn>
                <a:cxn ang="0">
                  <a:pos x="32" y="29"/>
                </a:cxn>
                <a:cxn ang="0">
                  <a:pos x="35" y="4"/>
                </a:cxn>
                <a:cxn ang="0">
                  <a:pos x="39" y="5"/>
                </a:cxn>
                <a:cxn ang="0">
                  <a:pos x="38" y="8"/>
                </a:cxn>
                <a:cxn ang="0">
                  <a:pos x="41" y="5"/>
                </a:cxn>
                <a:cxn ang="0">
                  <a:pos x="44" y="5"/>
                </a:cxn>
                <a:cxn ang="0">
                  <a:pos x="48" y="7"/>
                </a:cxn>
                <a:cxn ang="0">
                  <a:pos x="46" y="10"/>
                </a:cxn>
                <a:cxn ang="0">
                  <a:pos x="43" y="9"/>
                </a:cxn>
                <a:cxn ang="0">
                  <a:pos x="41" y="9"/>
                </a:cxn>
                <a:cxn ang="0">
                  <a:pos x="39" y="12"/>
                </a:cxn>
                <a:cxn ang="0">
                  <a:pos x="38" y="16"/>
                </a:cxn>
                <a:cxn ang="0">
                  <a:pos x="36" y="29"/>
                </a:cxn>
                <a:cxn ang="0">
                  <a:pos x="32" y="29"/>
                </a:cxn>
              </a:cxnLst>
              <a:rect l="0" t="0" r="r" b="b"/>
              <a:pathLst>
                <a:path w="48" h="29">
                  <a:moveTo>
                    <a:pt x="21" y="4"/>
                  </a:moveTo>
                  <a:lnTo>
                    <a:pt x="24" y="1"/>
                  </a:lnTo>
                  <a:lnTo>
                    <a:pt x="26" y="3"/>
                  </a:lnTo>
                  <a:lnTo>
                    <a:pt x="23" y="6"/>
                  </a:lnTo>
                  <a:cubicBezTo>
                    <a:pt x="24" y="7"/>
                    <a:pt x="24" y="9"/>
                    <a:pt x="25" y="10"/>
                  </a:cubicBezTo>
                  <a:cubicBezTo>
                    <a:pt x="25" y="11"/>
                    <a:pt x="25" y="13"/>
                    <a:pt x="25" y="15"/>
                  </a:cubicBezTo>
                  <a:cubicBezTo>
                    <a:pt x="24" y="20"/>
                    <a:pt x="22" y="23"/>
                    <a:pt x="19" y="25"/>
                  </a:cubicBezTo>
                  <a:cubicBezTo>
                    <a:pt x="17" y="27"/>
                    <a:pt x="14" y="27"/>
                    <a:pt x="11" y="27"/>
                  </a:cubicBezTo>
                  <a:cubicBezTo>
                    <a:pt x="9" y="26"/>
                    <a:pt x="7" y="25"/>
                    <a:pt x="5" y="24"/>
                  </a:cubicBezTo>
                  <a:lnTo>
                    <a:pt x="2" y="27"/>
                  </a:lnTo>
                  <a:lnTo>
                    <a:pt x="0" y="25"/>
                  </a:lnTo>
                  <a:lnTo>
                    <a:pt x="3" y="22"/>
                  </a:lnTo>
                  <a:cubicBezTo>
                    <a:pt x="2" y="21"/>
                    <a:pt x="2" y="20"/>
                    <a:pt x="2" y="19"/>
                  </a:cubicBezTo>
                  <a:cubicBezTo>
                    <a:pt x="1" y="17"/>
                    <a:pt x="1" y="15"/>
                    <a:pt x="2" y="13"/>
                  </a:cubicBezTo>
                  <a:cubicBezTo>
                    <a:pt x="2" y="8"/>
                    <a:pt x="4" y="5"/>
                    <a:pt x="6" y="3"/>
                  </a:cubicBezTo>
                  <a:cubicBezTo>
                    <a:pt x="9" y="1"/>
                    <a:pt x="12" y="0"/>
                    <a:pt x="15" y="1"/>
                  </a:cubicBezTo>
                  <a:cubicBezTo>
                    <a:pt x="16" y="1"/>
                    <a:pt x="17" y="1"/>
                    <a:pt x="18" y="2"/>
                  </a:cubicBezTo>
                  <a:cubicBezTo>
                    <a:pt x="19" y="2"/>
                    <a:pt x="20" y="3"/>
                    <a:pt x="21" y="4"/>
                  </a:cubicBezTo>
                  <a:close/>
                  <a:moveTo>
                    <a:pt x="19" y="7"/>
                  </a:moveTo>
                  <a:cubicBezTo>
                    <a:pt x="17" y="5"/>
                    <a:pt x="16" y="5"/>
                    <a:pt x="14" y="4"/>
                  </a:cubicBezTo>
                  <a:cubicBezTo>
                    <a:pt x="12" y="4"/>
                    <a:pt x="10" y="5"/>
                    <a:pt x="9" y="6"/>
                  </a:cubicBezTo>
                  <a:cubicBezTo>
                    <a:pt x="7" y="7"/>
                    <a:pt x="6" y="10"/>
                    <a:pt x="6" y="13"/>
                  </a:cubicBezTo>
                  <a:cubicBezTo>
                    <a:pt x="6" y="15"/>
                    <a:pt x="6" y="17"/>
                    <a:pt x="6" y="19"/>
                  </a:cubicBezTo>
                  <a:lnTo>
                    <a:pt x="19" y="7"/>
                  </a:lnTo>
                  <a:close/>
                  <a:moveTo>
                    <a:pt x="20" y="9"/>
                  </a:moveTo>
                  <a:lnTo>
                    <a:pt x="8" y="21"/>
                  </a:lnTo>
                  <a:cubicBezTo>
                    <a:pt x="9" y="22"/>
                    <a:pt x="10" y="23"/>
                    <a:pt x="12" y="23"/>
                  </a:cubicBezTo>
                  <a:cubicBezTo>
                    <a:pt x="14" y="24"/>
                    <a:pt x="16" y="23"/>
                    <a:pt x="17" y="22"/>
                  </a:cubicBezTo>
                  <a:cubicBezTo>
                    <a:pt x="19" y="20"/>
                    <a:pt x="20" y="18"/>
                    <a:pt x="20" y="15"/>
                  </a:cubicBezTo>
                  <a:cubicBezTo>
                    <a:pt x="21" y="14"/>
                    <a:pt x="21" y="12"/>
                    <a:pt x="21" y="12"/>
                  </a:cubicBezTo>
                  <a:cubicBezTo>
                    <a:pt x="20" y="11"/>
                    <a:pt x="20" y="10"/>
                    <a:pt x="20" y="9"/>
                  </a:cubicBezTo>
                  <a:close/>
                  <a:moveTo>
                    <a:pt x="32" y="29"/>
                  </a:moveTo>
                  <a:lnTo>
                    <a:pt x="35" y="4"/>
                  </a:lnTo>
                  <a:lnTo>
                    <a:pt x="39" y="5"/>
                  </a:lnTo>
                  <a:lnTo>
                    <a:pt x="38" y="8"/>
                  </a:lnTo>
                  <a:cubicBezTo>
                    <a:pt x="39" y="7"/>
                    <a:pt x="40" y="6"/>
                    <a:pt x="41" y="5"/>
                  </a:cubicBezTo>
                  <a:cubicBezTo>
                    <a:pt x="42" y="5"/>
                    <a:pt x="43" y="5"/>
                    <a:pt x="44" y="5"/>
                  </a:cubicBezTo>
                  <a:cubicBezTo>
                    <a:pt x="46" y="5"/>
                    <a:pt x="47" y="5"/>
                    <a:pt x="48" y="7"/>
                  </a:cubicBezTo>
                  <a:lnTo>
                    <a:pt x="46" y="10"/>
                  </a:lnTo>
                  <a:cubicBezTo>
                    <a:pt x="45" y="10"/>
                    <a:pt x="44" y="9"/>
                    <a:pt x="43" y="9"/>
                  </a:cubicBezTo>
                  <a:cubicBezTo>
                    <a:pt x="42" y="9"/>
                    <a:pt x="42" y="9"/>
                    <a:pt x="41" y="9"/>
                  </a:cubicBezTo>
                  <a:cubicBezTo>
                    <a:pt x="40" y="10"/>
                    <a:pt x="39" y="11"/>
                    <a:pt x="39" y="12"/>
                  </a:cubicBezTo>
                  <a:cubicBezTo>
                    <a:pt x="38" y="13"/>
                    <a:pt x="38" y="15"/>
                    <a:pt x="38" y="16"/>
                  </a:cubicBezTo>
                  <a:lnTo>
                    <a:pt x="36" y="29"/>
                  </a:lnTo>
                  <a:lnTo>
                    <a:pt x="32" y="29"/>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pic>
          <p:nvPicPr>
            <p:cNvPr id="430204" name="Picture 124"/>
            <p:cNvPicPr>
              <a:picLocks noChangeAspect="1" noChangeArrowheads="1"/>
            </p:cNvPicPr>
            <p:nvPr/>
          </p:nvPicPr>
          <p:blipFill>
            <a:blip r:embed="rId24"/>
            <a:srcRect/>
            <a:stretch>
              <a:fillRect/>
            </a:stretch>
          </p:blipFill>
          <p:spPr bwMode="auto">
            <a:xfrm>
              <a:off x="2486" y="3070"/>
              <a:ext cx="489" cy="488"/>
            </a:xfrm>
            <a:prstGeom prst="rect">
              <a:avLst/>
            </a:prstGeom>
            <a:noFill/>
            <a:ln w="9525">
              <a:noFill/>
              <a:miter lim="800000"/>
              <a:headEnd/>
              <a:tailEnd/>
            </a:ln>
          </p:spPr>
        </p:pic>
        <p:pic>
          <p:nvPicPr>
            <p:cNvPr id="430205" name="Picture 125"/>
            <p:cNvPicPr>
              <a:picLocks noChangeAspect="1" noChangeArrowheads="1"/>
            </p:cNvPicPr>
            <p:nvPr/>
          </p:nvPicPr>
          <p:blipFill>
            <a:blip r:embed="rId25"/>
            <a:srcRect/>
            <a:stretch>
              <a:fillRect/>
            </a:stretch>
          </p:blipFill>
          <p:spPr bwMode="auto">
            <a:xfrm>
              <a:off x="2486" y="3070"/>
              <a:ext cx="489" cy="488"/>
            </a:xfrm>
            <a:prstGeom prst="rect">
              <a:avLst/>
            </a:prstGeom>
            <a:noFill/>
            <a:ln w="9525">
              <a:noFill/>
              <a:miter lim="800000"/>
              <a:headEnd/>
              <a:tailEnd/>
            </a:ln>
          </p:spPr>
        </p:pic>
        <p:sp>
          <p:nvSpPr>
            <p:cNvPr id="430206" name="Freeform 126"/>
            <p:cNvSpPr>
              <a:spLocks noEditPoints="1"/>
            </p:cNvSpPr>
            <p:nvPr/>
          </p:nvSpPr>
          <p:spPr bwMode="auto">
            <a:xfrm>
              <a:off x="2706" y="3198"/>
              <a:ext cx="124" cy="84"/>
            </a:xfrm>
            <a:custGeom>
              <a:avLst/>
              <a:gdLst/>
              <a:ahLst/>
              <a:cxnLst>
                <a:cxn ang="0">
                  <a:pos x="6" y="29"/>
                </a:cxn>
                <a:cxn ang="0">
                  <a:pos x="46" y="48"/>
                </a:cxn>
                <a:cxn ang="0">
                  <a:pos x="30" y="44"/>
                </a:cxn>
                <a:cxn ang="0">
                  <a:pos x="54" y="36"/>
                </a:cxn>
                <a:cxn ang="0">
                  <a:pos x="34" y="44"/>
                </a:cxn>
                <a:cxn ang="0">
                  <a:pos x="37" y="35"/>
                </a:cxn>
                <a:cxn ang="0">
                  <a:pos x="42" y="31"/>
                </a:cxn>
                <a:cxn ang="0">
                  <a:pos x="69" y="42"/>
                </a:cxn>
                <a:cxn ang="0">
                  <a:pos x="81" y="49"/>
                </a:cxn>
                <a:cxn ang="0">
                  <a:pos x="101" y="80"/>
                </a:cxn>
                <a:cxn ang="0">
                  <a:pos x="85" y="77"/>
                </a:cxn>
                <a:cxn ang="0">
                  <a:pos x="109" y="69"/>
                </a:cxn>
                <a:cxn ang="0">
                  <a:pos x="89" y="77"/>
                </a:cxn>
                <a:cxn ang="0">
                  <a:pos x="92" y="67"/>
                </a:cxn>
                <a:cxn ang="0">
                  <a:pos x="97" y="64"/>
                </a:cxn>
                <a:cxn ang="0">
                  <a:pos x="125" y="75"/>
                </a:cxn>
                <a:cxn ang="0">
                  <a:pos x="133" y="81"/>
                </a:cxn>
                <a:cxn ang="0">
                  <a:pos x="123" y="82"/>
                </a:cxn>
                <a:cxn ang="0">
                  <a:pos x="139" y="109"/>
                </a:cxn>
                <a:cxn ang="0">
                  <a:pos x="125" y="97"/>
                </a:cxn>
                <a:cxn ang="0">
                  <a:pos x="138" y="95"/>
                </a:cxn>
                <a:cxn ang="0">
                  <a:pos x="143" y="89"/>
                </a:cxn>
                <a:cxn ang="0">
                  <a:pos x="135" y="85"/>
                </a:cxn>
                <a:cxn ang="0">
                  <a:pos x="151" y="93"/>
                </a:cxn>
                <a:cxn ang="0">
                  <a:pos x="142" y="111"/>
                </a:cxn>
                <a:cxn ang="0">
                  <a:pos x="143" y="100"/>
                </a:cxn>
                <a:cxn ang="0">
                  <a:pos x="129" y="99"/>
                </a:cxn>
                <a:cxn ang="0">
                  <a:pos x="140" y="105"/>
                </a:cxn>
                <a:cxn ang="0">
                  <a:pos x="163" y="98"/>
                </a:cxn>
                <a:cxn ang="0">
                  <a:pos x="177" y="106"/>
                </a:cxn>
                <a:cxn ang="0">
                  <a:pos x="168" y="130"/>
                </a:cxn>
                <a:cxn ang="0">
                  <a:pos x="173" y="108"/>
                </a:cxn>
                <a:cxn ang="0">
                  <a:pos x="154" y="121"/>
                </a:cxn>
                <a:cxn ang="0">
                  <a:pos x="172" y="133"/>
                </a:cxn>
                <a:cxn ang="0">
                  <a:pos x="174" y="111"/>
                </a:cxn>
                <a:cxn ang="0">
                  <a:pos x="189" y="117"/>
                </a:cxn>
                <a:cxn ang="0">
                  <a:pos x="178" y="136"/>
                </a:cxn>
                <a:cxn ang="0">
                  <a:pos x="179" y="130"/>
                </a:cxn>
                <a:cxn ang="0">
                  <a:pos x="179" y="113"/>
                </a:cxn>
                <a:cxn ang="0">
                  <a:pos x="211" y="126"/>
                </a:cxn>
                <a:cxn ang="0">
                  <a:pos x="196" y="144"/>
                </a:cxn>
                <a:cxn ang="0">
                  <a:pos x="178" y="136"/>
                </a:cxn>
                <a:cxn ang="0">
                  <a:pos x="192" y="118"/>
                </a:cxn>
                <a:cxn ang="0">
                  <a:pos x="202" y="126"/>
                </a:cxn>
                <a:cxn ang="0">
                  <a:pos x="186" y="133"/>
                </a:cxn>
                <a:cxn ang="0">
                  <a:pos x="190" y="139"/>
                </a:cxn>
                <a:cxn ang="0">
                  <a:pos x="203" y="129"/>
                </a:cxn>
                <a:cxn ang="0">
                  <a:pos x="206" y="128"/>
                </a:cxn>
                <a:cxn ang="0">
                  <a:pos x="213" y="133"/>
                </a:cxn>
                <a:cxn ang="0">
                  <a:pos x="202" y="135"/>
                </a:cxn>
              </a:cxnLst>
              <a:rect l="0" t="0" r="r" b="b"/>
              <a:pathLst>
                <a:path w="216" h="146">
                  <a:moveTo>
                    <a:pt x="0" y="30"/>
                  </a:moveTo>
                  <a:lnTo>
                    <a:pt x="17" y="0"/>
                  </a:lnTo>
                  <a:lnTo>
                    <a:pt x="21" y="3"/>
                  </a:lnTo>
                  <a:lnTo>
                    <a:pt x="6" y="29"/>
                  </a:lnTo>
                  <a:lnTo>
                    <a:pt x="20" y="37"/>
                  </a:lnTo>
                  <a:lnTo>
                    <a:pt x="18" y="41"/>
                  </a:lnTo>
                  <a:lnTo>
                    <a:pt x="0" y="30"/>
                  </a:lnTo>
                  <a:close/>
                  <a:moveTo>
                    <a:pt x="46" y="48"/>
                  </a:moveTo>
                  <a:lnTo>
                    <a:pt x="49" y="50"/>
                  </a:lnTo>
                  <a:cubicBezTo>
                    <a:pt x="47" y="52"/>
                    <a:pt x="45" y="53"/>
                    <a:pt x="43" y="54"/>
                  </a:cubicBezTo>
                  <a:cubicBezTo>
                    <a:pt x="40" y="54"/>
                    <a:pt x="38" y="53"/>
                    <a:pt x="36" y="52"/>
                  </a:cubicBezTo>
                  <a:cubicBezTo>
                    <a:pt x="32" y="50"/>
                    <a:pt x="31" y="47"/>
                    <a:pt x="30" y="44"/>
                  </a:cubicBezTo>
                  <a:cubicBezTo>
                    <a:pt x="29" y="41"/>
                    <a:pt x="30" y="38"/>
                    <a:pt x="32" y="35"/>
                  </a:cubicBezTo>
                  <a:cubicBezTo>
                    <a:pt x="34" y="31"/>
                    <a:pt x="37" y="29"/>
                    <a:pt x="40" y="28"/>
                  </a:cubicBezTo>
                  <a:cubicBezTo>
                    <a:pt x="43" y="27"/>
                    <a:pt x="46" y="27"/>
                    <a:pt x="49" y="29"/>
                  </a:cubicBezTo>
                  <a:cubicBezTo>
                    <a:pt x="51" y="31"/>
                    <a:pt x="53" y="33"/>
                    <a:pt x="54" y="36"/>
                  </a:cubicBezTo>
                  <a:cubicBezTo>
                    <a:pt x="55" y="39"/>
                    <a:pt x="54" y="43"/>
                    <a:pt x="52" y="46"/>
                  </a:cubicBezTo>
                  <a:cubicBezTo>
                    <a:pt x="52" y="46"/>
                    <a:pt x="51" y="47"/>
                    <a:pt x="51" y="47"/>
                  </a:cubicBezTo>
                  <a:lnTo>
                    <a:pt x="35" y="38"/>
                  </a:lnTo>
                  <a:cubicBezTo>
                    <a:pt x="34" y="40"/>
                    <a:pt x="34" y="42"/>
                    <a:pt x="34" y="44"/>
                  </a:cubicBezTo>
                  <a:cubicBezTo>
                    <a:pt x="34" y="46"/>
                    <a:pt x="36" y="48"/>
                    <a:pt x="37" y="49"/>
                  </a:cubicBezTo>
                  <a:cubicBezTo>
                    <a:pt x="39" y="50"/>
                    <a:pt x="40" y="50"/>
                    <a:pt x="41" y="50"/>
                  </a:cubicBezTo>
                  <a:cubicBezTo>
                    <a:pt x="43" y="50"/>
                    <a:pt x="44" y="49"/>
                    <a:pt x="46" y="48"/>
                  </a:cubicBezTo>
                  <a:close/>
                  <a:moveTo>
                    <a:pt x="37" y="35"/>
                  </a:moveTo>
                  <a:lnTo>
                    <a:pt x="49" y="42"/>
                  </a:lnTo>
                  <a:cubicBezTo>
                    <a:pt x="50" y="40"/>
                    <a:pt x="50" y="38"/>
                    <a:pt x="50" y="37"/>
                  </a:cubicBezTo>
                  <a:cubicBezTo>
                    <a:pt x="50" y="35"/>
                    <a:pt x="49" y="33"/>
                    <a:pt x="47" y="32"/>
                  </a:cubicBezTo>
                  <a:cubicBezTo>
                    <a:pt x="45" y="31"/>
                    <a:pt x="43" y="31"/>
                    <a:pt x="42" y="31"/>
                  </a:cubicBezTo>
                  <a:cubicBezTo>
                    <a:pt x="40" y="32"/>
                    <a:pt x="38" y="33"/>
                    <a:pt x="37" y="35"/>
                  </a:cubicBezTo>
                  <a:close/>
                  <a:moveTo>
                    <a:pt x="60" y="66"/>
                  </a:moveTo>
                  <a:lnTo>
                    <a:pt x="65" y="40"/>
                  </a:lnTo>
                  <a:lnTo>
                    <a:pt x="69" y="42"/>
                  </a:lnTo>
                  <a:lnTo>
                    <a:pt x="66" y="57"/>
                  </a:lnTo>
                  <a:cubicBezTo>
                    <a:pt x="65" y="59"/>
                    <a:pt x="65" y="61"/>
                    <a:pt x="65" y="62"/>
                  </a:cubicBezTo>
                  <a:cubicBezTo>
                    <a:pt x="66" y="62"/>
                    <a:pt x="67" y="60"/>
                    <a:pt x="68" y="59"/>
                  </a:cubicBezTo>
                  <a:lnTo>
                    <a:pt x="81" y="49"/>
                  </a:lnTo>
                  <a:lnTo>
                    <a:pt x="85" y="51"/>
                  </a:lnTo>
                  <a:lnTo>
                    <a:pt x="64" y="68"/>
                  </a:lnTo>
                  <a:lnTo>
                    <a:pt x="60" y="66"/>
                  </a:lnTo>
                  <a:close/>
                  <a:moveTo>
                    <a:pt x="101" y="80"/>
                  </a:moveTo>
                  <a:lnTo>
                    <a:pt x="104" y="83"/>
                  </a:lnTo>
                  <a:cubicBezTo>
                    <a:pt x="102" y="85"/>
                    <a:pt x="100" y="86"/>
                    <a:pt x="98" y="86"/>
                  </a:cubicBezTo>
                  <a:cubicBezTo>
                    <a:pt x="96" y="86"/>
                    <a:pt x="93" y="86"/>
                    <a:pt x="91" y="84"/>
                  </a:cubicBezTo>
                  <a:cubicBezTo>
                    <a:pt x="87" y="82"/>
                    <a:pt x="86" y="80"/>
                    <a:pt x="85" y="77"/>
                  </a:cubicBezTo>
                  <a:cubicBezTo>
                    <a:pt x="84" y="74"/>
                    <a:pt x="85" y="71"/>
                    <a:pt x="87" y="67"/>
                  </a:cubicBezTo>
                  <a:cubicBezTo>
                    <a:pt x="89" y="64"/>
                    <a:pt x="92" y="61"/>
                    <a:pt x="95" y="61"/>
                  </a:cubicBezTo>
                  <a:cubicBezTo>
                    <a:pt x="98" y="60"/>
                    <a:pt x="101" y="60"/>
                    <a:pt x="104" y="62"/>
                  </a:cubicBezTo>
                  <a:cubicBezTo>
                    <a:pt x="107" y="64"/>
                    <a:pt x="108" y="66"/>
                    <a:pt x="109" y="69"/>
                  </a:cubicBezTo>
                  <a:cubicBezTo>
                    <a:pt x="110" y="72"/>
                    <a:pt x="109" y="75"/>
                    <a:pt x="107" y="79"/>
                  </a:cubicBezTo>
                  <a:cubicBezTo>
                    <a:pt x="107" y="79"/>
                    <a:pt x="106" y="79"/>
                    <a:pt x="106" y="80"/>
                  </a:cubicBezTo>
                  <a:lnTo>
                    <a:pt x="90" y="70"/>
                  </a:lnTo>
                  <a:cubicBezTo>
                    <a:pt x="89" y="73"/>
                    <a:pt x="89" y="75"/>
                    <a:pt x="89" y="77"/>
                  </a:cubicBezTo>
                  <a:cubicBezTo>
                    <a:pt x="89" y="79"/>
                    <a:pt x="91" y="80"/>
                    <a:pt x="92" y="81"/>
                  </a:cubicBezTo>
                  <a:cubicBezTo>
                    <a:pt x="94" y="82"/>
                    <a:pt x="95" y="82"/>
                    <a:pt x="96" y="82"/>
                  </a:cubicBezTo>
                  <a:cubicBezTo>
                    <a:pt x="98" y="82"/>
                    <a:pt x="99" y="82"/>
                    <a:pt x="101" y="80"/>
                  </a:cubicBezTo>
                  <a:close/>
                  <a:moveTo>
                    <a:pt x="92" y="67"/>
                  </a:moveTo>
                  <a:lnTo>
                    <a:pt x="104" y="74"/>
                  </a:lnTo>
                  <a:cubicBezTo>
                    <a:pt x="105" y="73"/>
                    <a:pt x="105" y="71"/>
                    <a:pt x="105" y="70"/>
                  </a:cubicBezTo>
                  <a:cubicBezTo>
                    <a:pt x="105" y="68"/>
                    <a:pt x="104" y="66"/>
                    <a:pt x="102" y="65"/>
                  </a:cubicBezTo>
                  <a:cubicBezTo>
                    <a:pt x="100" y="64"/>
                    <a:pt x="99" y="64"/>
                    <a:pt x="97" y="64"/>
                  </a:cubicBezTo>
                  <a:cubicBezTo>
                    <a:pt x="95" y="64"/>
                    <a:pt x="93" y="66"/>
                    <a:pt x="92" y="67"/>
                  </a:cubicBezTo>
                  <a:close/>
                  <a:moveTo>
                    <a:pt x="109" y="95"/>
                  </a:moveTo>
                  <a:lnTo>
                    <a:pt x="122" y="73"/>
                  </a:lnTo>
                  <a:lnTo>
                    <a:pt x="125" y="75"/>
                  </a:lnTo>
                  <a:lnTo>
                    <a:pt x="123" y="79"/>
                  </a:lnTo>
                  <a:cubicBezTo>
                    <a:pt x="125" y="78"/>
                    <a:pt x="127" y="77"/>
                    <a:pt x="128" y="77"/>
                  </a:cubicBezTo>
                  <a:cubicBezTo>
                    <a:pt x="129" y="77"/>
                    <a:pt x="129" y="77"/>
                    <a:pt x="130" y="78"/>
                  </a:cubicBezTo>
                  <a:cubicBezTo>
                    <a:pt x="132" y="78"/>
                    <a:pt x="133" y="79"/>
                    <a:pt x="133" y="81"/>
                  </a:cubicBezTo>
                  <a:lnTo>
                    <a:pt x="130" y="84"/>
                  </a:lnTo>
                  <a:cubicBezTo>
                    <a:pt x="129" y="83"/>
                    <a:pt x="129" y="82"/>
                    <a:pt x="128" y="81"/>
                  </a:cubicBezTo>
                  <a:cubicBezTo>
                    <a:pt x="127" y="81"/>
                    <a:pt x="126" y="81"/>
                    <a:pt x="125" y="81"/>
                  </a:cubicBezTo>
                  <a:cubicBezTo>
                    <a:pt x="124" y="81"/>
                    <a:pt x="124" y="81"/>
                    <a:pt x="123" y="82"/>
                  </a:cubicBezTo>
                  <a:cubicBezTo>
                    <a:pt x="122" y="83"/>
                    <a:pt x="121" y="84"/>
                    <a:pt x="120" y="86"/>
                  </a:cubicBezTo>
                  <a:lnTo>
                    <a:pt x="113" y="97"/>
                  </a:lnTo>
                  <a:lnTo>
                    <a:pt x="109" y="95"/>
                  </a:lnTo>
                  <a:close/>
                  <a:moveTo>
                    <a:pt x="139" y="109"/>
                  </a:moveTo>
                  <a:cubicBezTo>
                    <a:pt x="137" y="109"/>
                    <a:pt x="135" y="109"/>
                    <a:pt x="133" y="109"/>
                  </a:cubicBezTo>
                  <a:cubicBezTo>
                    <a:pt x="132" y="108"/>
                    <a:pt x="130" y="108"/>
                    <a:pt x="129" y="107"/>
                  </a:cubicBezTo>
                  <a:cubicBezTo>
                    <a:pt x="127" y="106"/>
                    <a:pt x="125" y="104"/>
                    <a:pt x="125" y="102"/>
                  </a:cubicBezTo>
                  <a:cubicBezTo>
                    <a:pt x="124" y="100"/>
                    <a:pt x="124" y="98"/>
                    <a:pt x="125" y="97"/>
                  </a:cubicBezTo>
                  <a:cubicBezTo>
                    <a:pt x="126" y="96"/>
                    <a:pt x="127" y="95"/>
                    <a:pt x="128" y="94"/>
                  </a:cubicBezTo>
                  <a:cubicBezTo>
                    <a:pt x="129" y="94"/>
                    <a:pt x="130" y="93"/>
                    <a:pt x="131" y="93"/>
                  </a:cubicBezTo>
                  <a:cubicBezTo>
                    <a:pt x="132" y="93"/>
                    <a:pt x="133" y="93"/>
                    <a:pt x="134" y="94"/>
                  </a:cubicBezTo>
                  <a:cubicBezTo>
                    <a:pt x="135" y="94"/>
                    <a:pt x="136" y="94"/>
                    <a:pt x="138" y="95"/>
                  </a:cubicBezTo>
                  <a:cubicBezTo>
                    <a:pt x="141" y="96"/>
                    <a:pt x="143" y="97"/>
                    <a:pt x="145" y="98"/>
                  </a:cubicBezTo>
                  <a:cubicBezTo>
                    <a:pt x="145" y="97"/>
                    <a:pt x="145" y="97"/>
                    <a:pt x="146" y="97"/>
                  </a:cubicBezTo>
                  <a:cubicBezTo>
                    <a:pt x="146" y="95"/>
                    <a:pt x="147" y="94"/>
                    <a:pt x="146" y="93"/>
                  </a:cubicBezTo>
                  <a:cubicBezTo>
                    <a:pt x="146" y="91"/>
                    <a:pt x="145" y="90"/>
                    <a:pt x="143" y="89"/>
                  </a:cubicBezTo>
                  <a:cubicBezTo>
                    <a:pt x="141" y="88"/>
                    <a:pt x="140" y="88"/>
                    <a:pt x="139" y="88"/>
                  </a:cubicBezTo>
                  <a:cubicBezTo>
                    <a:pt x="137" y="88"/>
                    <a:pt x="136" y="89"/>
                    <a:pt x="135" y="90"/>
                  </a:cubicBezTo>
                  <a:lnTo>
                    <a:pt x="132" y="87"/>
                  </a:lnTo>
                  <a:cubicBezTo>
                    <a:pt x="133" y="86"/>
                    <a:pt x="134" y="85"/>
                    <a:pt x="135" y="85"/>
                  </a:cubicBezTo>
                  <a:cubicBezTo>
                    <a:pt x="137" y="84"/>
                    <a:pt x="138" y="84"/>
                    <a:pt x="140" y="84"/>
                  </a:cubicBezTo>
                  <a:cubicBezTo>
                    <a:pt x="142" y="85"/>
                    <a:pt x="143" y="85"/>
                    <a:pt x="145" y="86"/>
                  </a:cubicBezTo>
                  <a:cubicBezTo>
                    <a:pt x="147" y="88"/>
                    <a:pt x="148" y="89"/>
                    <a:pt x="149" y="90"/>
                  </a:cubicBezTo>
                  <a:cubicBezTo>
                    <a:pt x="150" y="91"/>
                    <a:pt x="151" y="92"/>
                    <a:pt x="151" y="93"/>
                  </a:cubicBezTo>
                  <a:cubicBezTo>
                    <a:pt x="151" y="94"/>
                    <a:pt x="151" y="95"/>
                    <a:pt x="151" y="96"/>
                  </a:cubicBezTo>
                  <a:cubicBezTo>
                    <a:pt x="150" y="97"/>
                    <a:pt x="150" y="98"/>
                    <a:pt x="149" y="99"/>
                  </a:cubicBezTo>
                  <a:lnTo>
                    <a:pt x="146" y="104"/>
                  </a:lnTo>
                  <a:cubicBezTo>
                    <a:pt x="144" y="108"/>
                    <a:pt x="143" y="110"/>
                    <a:pt x="142" y="111"/>
                  </a:cubicBezTo>
                  <a:cubicBezTo>
                    <a:pt x="142" y="112"/>
                    <a:pt x="142" y="113"/>
                    <a:pt x="142" y="114"/>
                  </a:cubicBezTo>
                  <a:lnTo>
                    <a:pt x="138" y="112"/>
                  </a:lnTo>
                  <a:cubicBezTo>
                    <a:pt x="138" y="111"/>
                    <a:pt x="138" y="110"/>
                    <a:pt x="139" y="109"/>
                  </a:cubicBezTo>
                  <a:close/>
                  <a:moveTo>
                    <a:pt x="143" y="100"/>
                  </a:moveTo>
                  <a:cubicBezTo>
                    <a:pt x="142" y="100"/>
                    <a:pt x="139" y="99"/>
                    <a:pt x="137" y="98"/>
                  </a:cubicBezTo>
                  <a:cubicBezTo>
                    <a:pt x="135" y="98"/>
                    <a:pt x="134" y="97"/>
                    <a:pt x="133" y="97"/>
                  </a:cubicBezTo>
                  <a:cubicBezTo>
                    <a:pt x="132" y="97"/>
                    <a:pt x="131" y="97"/>
                    <a:pt x="131" y="97"/>
                  </a:cubicBezTo>
                  <a:cubicBezTo>
                    <a:pt x="130" y="98"/>
                    <a:pt x="130" y="98"/>
                    <a:pt x="129" y="99"/>
                  </a:cubicBezTo>
                  <a:cubicBezTo>
                    <a:pt x="129" y="100"/>
                    <a:pt x="129" y="101"/>
                    <a:pt x="129" y="102"/>
                  </a:cubicBezTo>
                  <a:cubicBezTo>
                    <a:pt x="129" y="103"/>
                    <a:pt x="130" y="104"/>
                    <a:pt x="132" y="105"/>
                  </a:cubicBezTo>
                  <a:cubicBezTo>
                    <a:pt x="133" y="106"/>
                    <a:pt x="134" y="106"/>
                    <a:pt x="136" y="106"/>
                  </a:cubicBezTo>
                  <a:cubicBezTo>
                    <a:pt x="137" y="106"/>
                    <a:pt x="139" y="106"/>
                    <a:pt x="140" y="105"/>
                  </a:cubicBezTo>
                  <a:cubicBezTo>
                    <a:pt x="141" y="104"/>
                    <a:pt x="142" y="103"/>
                    <a:pt x="142" y="102"/>
                  </a:cubicBezTo>
                  <a:lnTo>
                    <a:pt x="143" y="100"/>
                  </a:lnTo>
                  <a:close/>
                  <a:moveTo>
                    <a:pt x="151" y="119"/>
                  </a:moveTo>
                  <a:lnTo>
                    <a:pt x="163" y="98"/>
                  </a:lnTo>
                  <a:lnTo>
                    <a:pt x="167" y="100"/>
                  </a:lnTo>
                  <a:lnTo>
                    <a:pt x="165" y="103"/>
                  </a:lnTo>
                  <a:cubicBezTo>
                    <a:pt x="168" y="101"/>
                    <a:pt x="171" y="102"/>
                    <a:pt x="174" y="103"/>
                  </a:cubicBezTo>
                  <a:cubicBezTo>
                    <a:pt x="175" y="104"/>
                    <a:pt x="176" y="105"/>
                    <a:pt x="177" y="106"/>
                  </a:cubicBezTo>
                  <a:cubicBezTo>
                    <a:pt x="178" y="107"/>
                    <a:pt x="178" y="108"/>
                    <a:pt x="178" y="109"/>
                  </a:cubicBezTo>
                  <a:cubicBezTo>
                    <a:pt x="178" y="111"/>
                    <a:pt x="178" y="112"/>
                    <a:pt x="178" y="113"/>
                  </a:cubicBezTo>
                  <a:cubicBezTo>
                    <a:pt x="178" y="114"/>
                    <a:pt x="177" y="115"/>
                    <a:pt x="176" y="116"/>
                  </a:cubicBezTo>
                  <a:lnTo>
                    <a:pt x="168" y="130"/>
                  </a:lnTo>
                  <a:lnTo>
                    <a:pt x="165" y="127"/>
                  </a:lnTo>
                  <a:lnTo>
                    <a:pt x="172" y="114"/>
                  </a:lnTo>
                  <a:cubicBezTo>
                    <a:pt x="173" y="113"/>
                    <a:pt x="174" y="112"/>
                    <a:pt x="174" y="111"/>
                  </a:cubicBezTo>
                  <a:cubicBezTo>
                    <a:pt x="174" y="110"/>
                    <a:pt x="174" y="109"/>
                    <a:pt x="173" y="108"/>
                  </a:cubicBezTo>
                  <a:cubicBezTo>
                    <a:pt x="173" y="107"/>
                    <a:pt x="172" y="107"/>
                    <a:pt x="171" y="106"/>
                  </a:cubicBezTo>
                  <a:cubicBezTo>
                    <a:pt x="170" y="105"/>
                    <a:pt x="168" y="105"/>
                    <a:pt x="166" y="105"/>
                  </a:cubicBezTo>
                  <a:cubicBezTo>
                    <a:pt x="165" y="105"/>
                    <a:pt x="163" y="107"/>
                    <a:pt x="161" y="110"/>
                  </a:cubicBezTo>
                  <a:lnTo>
                    <a:pt x="154" y="121"/>
                  </a:lnTo>
                  <a:lnTo>
                    <a:pt x="151" y="119"/>
                  </a:lnTo>
                  <a:close/>
                  <a:moveTo>
                    <a:pt x="178" y="136"/>
                  </a:moveTo>
                  <a:lnTo>
                    <a:pt x="180" y="133"/>
                  </a:lnTo>
                  <a:cubicBezTo>
                    <a:pt x="177" y="134"/>
                    <a:pt x="175" y="134"/>
                    <a:pt x="172" y="133"/>
                  </a:cubicBezTo>
                  <a:cubicBezTo>
                    <a:pt x="170" y="132"/>
                    <a:pt x="169" y="130"/>
                    <a:pt x="168" y="128"/>
                  </a:cubicBezTo>
                  <a:cubicBezTo>
                    <a:pt x="167" y="127"/>
                    <a:pt x="167" y="125"/>
                    <a:pt x="167" y="123"/>
                  </a:cubicBezTo>
                  <a:cubicBezTo>
                    <a:pt x="167" y="120"/>
                    <a:pt x="168" y="118"/>
                    <a:pt x="170" y="116"/>
                  </a:cubicBezTo>
                  <a:cubicBezTo>
                    <a:pt x="171" y="114"/>
                    <a:pt x="172" y="112"/>
                    <a:pt x="174" y="111"/>
                  </a:cubicBezTo>
                  <a:cubicBezTo>
                    <a:pt x="176" y="109"/>
                    <a:pt x="178" y="109"/>
                    <a:pt x="180" y="109"/>
                  </a:cubicBezTo>
                  <a:cubicBezTo>
                    <a:pt x="182" y="109"/>
                    <a:pt x="183" y="109"/>
                    <a:pt x="185" y="110"/>
                  </a:cubicBezTo>
                  <a:cubicBezTo>
                    <a:pt x="187" y="111"/>
                    <a:pt x="188" y="112"/>
                    <a:pt x="188" y="113"/>
                  </a:cubicBezTo>
                  <a:cubicBezTo>
                    <a:pt x="189" y="114"/>
                    <a:pt x="189" y="115"/>
                    <a:pt x="189" y="117"/>
                  </a:cubicBezTo>
                  <a:lnTo>
                    <a:pt x="196" y="106"/>
                  </a:lnTo>
                  <a:lnTo>
                    <a:pt x="199" y="108"/>
                  </a:lnTo>
                  <a:lnTo>
                    <a:pt x="182" y="138"/>
                  </a:lnTo>
                  <a:lnTo>
                    <a:pt x="178" y="136"/>
                  </a:lnTo>
                  <a:close/>
                  <a:moveTo>
                    <a:pt x="173" y="118"/>
                  </a:moveTo>
                  <a:cubicBezTo>
                    <a:pt x="172" y="121"/>
                    <a:pt x="171" y="123"/>
                    <a:pt x="171" y="125"/>
                  </a:cubicBezTo>
                  <a:cubicBezTo>
                    <a:pt x="172" y="127"/>
                    <a:pt x="173" y="129"/>
                    <a:pt x="174" y="130"/>
                  </a:cubicBezTo>
                  <a:cubicBezTo>
                    <a:pt x="176" y="131"/>
                    <a:pt x="178" y="131"/>
                    <a:pt x="179" y="130"/>
                  </a:cubicBezTo>
                  <a:cubicBezTo>
                    <a:pt x="181" y="130"/>
                    <a:pt x="183" y="128"/>
                    <a:pt x="185" y="125"/>
                  </a:cubicBezTo>
                  <a:cubicBezTo>
                    <a:pt x="186" y="122"/>
                    <a:pt x="187" y="120"/>
                    <a:pt x="187" y="118"/>
                  </a:cubicBezTo>
                  <a:cubicBezTo>
                    <a:pt x="186" y="116"/>
                    <a:pt x="185" y="114"/>
                    <a:pt x="184" y="113"/>
                  </a:cubicBezTo>
                  <a:cubicBezTo>
                    <a:pt x="182" y="112"/>
                    <a:pt x="180" y="112"/>
                    <a:pt x="179" y="113"/>
                  </a:cubicBezTo>
                  <a:cubicBezTo>
                    <a:pt x="177" y="114"/>
                    <a:pt x="175" y="115"/>
                    <a:pt x="173" y="118"/>
                  </a:cubicBezTo>
                  <a:close/>
                  <a:moveTo>
                    <a:pt x="206" y="125"/>
                  </a:moveTo>
                  <a:lnTo>
                    <a:pt x="210" y="123"/>
                  </a:lnTo>
                  <a:lnTo>
                    <a:pt x="211" y="126"/>
                  </a:lnTo>
                  <a:lnTo>
                    <a:pt x="207" y="128"/>
                  </a:lnTo>
                  <a:cubicBezTo>
                    <a:pt x="207" y="129"/>
                    <a:pt x="207" y="131"/>
                    <a:pt x="207" y="132"/>
                  </a:cubicBezTo>
                  <a:cubicBezTo>
                    <a:pt x="206" y="133"/>
                    <a:pt x="206" y="135"/>
                    <a:pt x="205" y="137"/>
                  </a:cubicBezTo>
                  <a:cubicBezTo>
                    <a:pt x="202" y="141"/>
                    <a:pt x="199" y="143"/>
                    <a:pt x="196" y="144"/>
                  </a:cubicBezTo>
                  <a:cubicBezTo>
                    <a:pt x="193" y="144"/>
                    <a:pt x="190" y="143"/>
                    <a:pt x="188" y="142"/>
                  </a:cubicBezTo>
                  <a:cubicBezTo>
                    <a:pt x="186" y="141"/>
                    <a:pt x="184" y="139"/>
                    <a:pt x="183" y="137"/>
                  </a:cubicBezTo>
                  <a:lnTo>
                    <a:pt x="179" y="138"/>
                  </a:lnTo>
                  <a:lnTo>
                    <a:pt x="178" y="136"/>
                  </a:lnTo>
                  <a:lnTo>
                    <a:pt x="182" y="134"/>
                  </a:lnTo>
                  <a:cubicBezTo>
                    <a:pt x="182" y="133"/>
                    <a:pt x="182" y="132"/>
                    <a:pt x="182" y="131"/>
                  </a:cubicBezTo>
                  <a:cubicBezTo>
                    <a:pt x="183" y="129"/>
                    <a:pt x="183" y="127"/>
                    <a:pt x="184" y="125"/>
                  </a:cubicBezTo>
                  <a:cubicBezTo>
                    <a:pt x="187" y="121"/>
                    <a:pt x="189" y="119"/>
                    <a:pt x="192" y="118"/>
                  </a:cubicBezTo>
                  <a:cubicBezTo>
                    <a:pt x="196" y="117"/>
                    <a:pt x="198" y="118"/>
                    <a:pt x="201" y="120"/>
                  </a:cubicBezTo>
                  <a:cubicBezTo>
                    <a:pt x="202" y="120"/>
                    <a:pt x="203" y="121"/>
                    <a:pt x="204" y="122"/>
                  </a:cubicBezTo>
                  <a:cubicBezTo>
                    <a:pt x="205" y="123"/>
                    <a:pt x="205" y="124"/>
                    <a:pt x="206" y="125"/>
                  </a:cubicBezTo>
                  <a:close/>
                  <a:moveTo>
                    <a:pt x="202" y="126"/>
                  </a:moveTo>
                  <a:cubicBezTo>
                    <a:pt x="202" y="125"/>
                    <a:pt x="201" y="123"/>
                    <a:pt x="199" y="123"/>
                  </a:cubicBezTo>
                  <a:cubicBezTo>
                    <a:pt x="198" y="122"/>
                    <a:pt x="196" y="121"/>
                    <a:pt x="194" y="122"/>
                  </a:cubicBezTo>
                  <a:cubicBezTo>
                    <a:pt x="192" y="123"/>
                    <a:pt x="190" y="124"/>
                    <a:pt x="188" y="127"/>
                  </a:cubicBezTo>
                  <a:cubicBezTo>
                    <a:pt x="187" y="129"/>
                    <a:pt x="186" y="131"/>
                    <a:pt x="186" y="133"/>
                  </a:cubicBezTo>
                  <a:lnTo>
                    <a:pt x="202" y="126"/>
                  </a:lnTo>
                  <a:close/>
                  <a:moveTo>
                    <a:pt x="203" y="129"/>
                  </a:moveTo>
                  <a:lnTo>
                    <a:pt x="187" y="136"/>
                  </a:lnTo>
                  <a:cubicBezTo>
                    <a:pt x="187" y="137"/>
                    <a:pt x="188" y="138"/>
                    <a:pt x="190" y="139"/>
                  </a:cubicBezTo>
                  <a:cubicBezTo>
                    <a:pt x="191" y="140"/>
                    <a:pt x="193" y="140"/>
                    <a:pt x="195" y="140"/>
                  </a:cubicBezTo>
                  <a:cubicBezTo>
                    <a:pt x="197" y="139"/>
                    <a:pt x="199" y="137"/>
                    <a:pt x="201" y="135"/>
                  </a:cubicBezTo>
                  <a:cubicBezTo>
                    <a:pt x="201" y="133"/>
                    <a:pt x="202" y="133"/>
                    <a:pt x="202" y="132"/>
                  </a:cubicBezTo>
                  <a:cubicBezTo>
                    <a:pt x="202" y="131"/>
                    <a:pt x="203" y="130"/>
                    <a:pt x="203" y="129"/>
                  </a:cubicBezTo>
                  <a:close/>
                  <a:moveTo>
                    <a:pt x="192" y="144"/>
                  </a:moveTo>
                  <a:lnTo>
                    <a:pt x="205" y="122"/>
                  </a:lnTo>
                  <a:lnTo>
                    <a:pt x="208" y="124"/>
                  </a:lnTo>
                  <a:lnTo>
                    <a:pt x="206" y="128"/>
                  </a:lnTo>
                  <a:cubicBezTo>
                    <a:pt x="208" y="126"/>
                    <a:pt x="209" y="126"/>
                    <a:pt x="210" y="126"/>
                  </a:cubicBezTo>
                  <a:cubicBezTo>
                    <a:pt x="211" y="126"/>
                    <a:pt x="212" y="126"/>
                    <a:pt x="213" y="127"/>
                  </a:cubicBezTo>
                  <a:cubicBezTo>
                    <a:pt x="214" y="127"/>
                    <a:pt x="215" y="128"/>
                    <a:pt x="216" y="130"/>
                  </a:cubicBezTo>
                  <a:lnTo>
                    <a:pt x="213" y="133"/>
                  </a:lnTo>
                  <a:cubicBezTo>
                    <a:pt x="212" y="131"/>
                    <a:pt x="211" y="131"/>
                    <a:pt x="210" y="130"/>
                  </a:cubicBezTo>
                  <a:cubicBezTo>
                    <a:pt x="210" y="130"/>
                    <a:pt x="209" y="130"/>
                    <a:pt x="208" y="130"/>
                  </a:cubicBezTo>
                  <a:cubicBezTo>
                    <a:pt x="207" y="130"/>
                    <a:pt x="206" y="130"/>
                    <a:pt x="205" y="131"/>
                  </a:cubicBezTo>
                  <a:cubicBezTo>
                    <a:pt x="204" y="132"/>
                    <a:pt x="203" y="133"/>
                    <a:pt x="202" y="135"/>
                  </a:cubicBezTo>
                  <a:lnTo>
                    <a:pt x="196" y="146"/>
                  </a:lnTo>
                  <a:lnTo>
                    <a:pt x="192" y="14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207" name="Freeform 127"/>
            <p:cNvSpPr>
              <a:spLocks/>
            </p:cNvSpPr>
            <p:nvPr/>
          </p:nvSpPr>
          <p:spPr bwMode="auto">
            <a:xfrm>
              <a:off x="2827" y="3278"/>
              <a:ext cx="7" cy="6"/>
            </a:xfrm>
            <a:custGeom>
              <a:avLst/>
              <a:gdLst/>
              <a:ahLst/>
              <a:cxnLst>
                <a:cxn ang="0">
                  <a:pos x="0" y="2"/>
                </a:cxn>
                <a:cxn ang="0">
                  <a:pos x="1" y="0"/>
                </a:cxn>
                <a:cxn ang="0">
                  <a:pos x="7" y="3"/>
                </a:cxn>
                <a:cxn ang="0">
                  <a:pos x="6" y="6"/>
                </a:cxn>
                <a:cxn ang="0">
                  <a:pos x="0" y="2"/>
                </a:cxn>
              </a:cxnLst>
              <a:rect l="0" t="0" r="r" b="b"/>
              <a:pathLst>
                <a:path w="7" h="6">
                  <a:moveTo>
                    <a:pt x="0" y="2"/>
                  </a:moveTo>
                  <a:lnTo>
                    <a:pt x="1" y="0"/>
                  </a:lnTo>
                  <a:lnTo>
                    <a:pt x="7" y="3"/>
                  </a:lnTo>
                  <a:lnTo>
                    <a:pt x="6" y="6"/>
                  </a:lnTo>
                  <a:lnTo>
                    <a:pt x="0" y="2"/>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208" name="Freeform 128"/>
            <p:cNvSpPr>
              <a:spLocks noEditPoints="1"/>
            </p:cNvSpPr>
            <p:nvPr/>
          </p:nvSpPr>
          <p:spPr bwMode="auto">
            <a:xfrm>
              <a:off x="2715" y="3241"/>
              <a:ext cx="66" cy="45"/>
            </a:xfrm>
            <a:custGeom>
              <a:avLst/>
              <a:gdLst/>
              <a:ahLst/>
              <a:cxnLst>
                <a:cxn ang="0">
                  <a:pos x="13" y="0"/>
                </a:cxn>
                <a:cxn ang="0">
                  <a:pos x="14" y="5"/>
                </a:cxn>
                <a:cxn ang="0">
                  <a:pos x="23" y="5"/>
                </a:cxn>
                <a:cxn ang="0">
                  <a:pos x="27" y="13"/>
                </a:cxn>
                <a:cxn ang="0">
                  <a:pos x="39" y="17"/>
                </a:cxn>
                <a:cxn ang="0">
                  <a:pos x="29" y="39"/>
                </a:cxn>
                <a:cxn ang="0">
                  <a:pos x="34" y="23"/>
                </a:cxn>
                <a:cxn ang="0">
                  <a:pos x="35" y="17"/>
                </a:cxn>
                <a:cxn ang="0">
                  <a:pos x="28" y="15"/>
                </a:cxn>
                <a:cxn ang="0">
                  <a:pos x="17" y="31"/>
                </a:cxn>
                <a:cxn ang="0">
                  <a:pos x="21" y="15"/>
                </a:cxn>
                <a:cxn ang="0">
                  <a:pos x="20" y="8"/>
                </a:cxn>
                <a:cxn ang="0">
                  <a:pos x="14" y="8"/>
                </a:cxn>
                <a:cxn ang="0">
                  <a:pos x="4" y="24"/>
                </a:cxn>
                <a:cxn ang="0">
                  <a:pos x="57" y="20"/>
                </a:cxn>
                <a:cxn ang="0">
                  <a:pos x="63" y="18"/>
                </a:cxn>
                <a:cxn ang="0">
                  <a:pos x="57" y="20"/>
                </a:cxn>
                <a:cxn ang="0">
                  <a:pos x="54" y="24"/>
                </a:cxn>
                <a:cxn ang="0">
                  <a:pos x="45" y="48"/>
                </a:cxn>
                <a:cxn ang="0">
                  <a:pos x="55" y="54"/>
                </a:cxn>
                <a:cxn ang="0">
                  <a:pos x="76" y="27"/>
                </a:cxn>
                <a:cxn ang="0">
                  <a:pos x="55" y="54"/>
                </a:cxn>
                <a:cxn ang="0">
                  <a:pos x="86" y="33"/>
                </a:cxn>
                <a:cxn ang="0">
                  <a:pos x="88" y="39"/>
                </a:cxn>
                <a:cxn ang="0">
                  <a:pos x="59" y="68"/>
                </a:cxn>
                <a:cxn ang="0">
                  <a:pos x="64" y="66"/>
                </a:cxn>
                <a:cxn ang="0">
                  <a:pos x="68" y="63"/>
                </a:cxn>
                <a:cxn ang="0">
                  <a:pos x="85" y="43"/>
                </a:cxn>
                <a:cxn ang="0">
                  <a:pos x="68" y="70"/>
                </a:cxn>
                <a:cxn ang="0">
                  <a:pos x="59" y="68"/>
                </a:cxn>
                <a:cxn ang="0">
                  <a:pos x="114" y="58"/>
                </a:cxn>
                <a:cxn ang="0">
                  <a:pos x="111" y="62"/>
                </a:cxn>
                <a:cxn ang="0">
                  <a:pos x="109" y="71"/>
                </a:cxn>
                <a:cxn ang="0">
                  <a:pos x="92" y="77"/>
                </a:cxn>
                <a:cxn ang="0">
                  <a:pos x="84" y="73"/>
                </a:cxn>
                <a:cxn ang="0">
                  <a:pos x="87" y="69"/>
                </a:cxn>
                <a:cxn ang="0">
                  <a:pos x="89" y="60"/>
                </a:cxn>
                <a:cxn ang="0">
                  <a:pos x="106" y="54"/>
                </a:cxn>
                <a:cxn ang="0">
                  <a:pos x="110" y="60"/>
                </a:cxn>
                <a:cxn ang="0">
                  <a:pos x="104" y="57"/>
                </a:cxn>
                <a:cxn ang="0">
                  <a:pos x="93" y="62"/>
                </a:cxn>
                <a:cxn ang="0">
                  <a:pos x="107" y="61"/>
                </a:cxn>
                <a:cxn ang="0">
                  <a:pos x="91" y="70"/>
                </a:cxn>
                <a:cxn ang="0">
                  <a:pos x="100" y="74"/>
                </a:cxn>
                <a:cxn ang="0">
                  <a:pos x="107" y="66"/>
                </a:cxn>
              </a:cxnLst>
              <a:rect l="0" t="0" r="r" b="b"/>
              <a:pathLst>
                <a:path w="115" h="79">
                  <a:moveTo>
                    <a:pt x="0" y="21"/>
                  </a:moveTo>
                  <a:lnTo>
                    <a:pt x="13" y="0"/>
                  </a:lnTo>
                  <a:lnTo>
                    <a:pt x="16" y="2"/>
                  </a:lnTo>
                  <a:lnTo>
                    <a:pt x="14" y="5"/>
                  </a:lnTo>
                  <a:cubicBezTo>
                    <a:pt x="16" y="4"/>
                    <a:pt x="17" y="4"/>
                    <a:pt x="18" y="4"/>
                  </a:cubicBezTo>
                  <a:cubicBezTo>
                    <a:pt x="20" y="4"/>
                    <a:pt x="21" y="4"/>
                    <a:pt x="23" y="5"/>
                  </a:cubicBezTo>
                  <a:cubicBezTo>
                    <a:pt x="24" y="6"/>
                    <a:pt x="26" y="7"/>
                    <a:pt x="26" y="9"/>
                  </a:cubicBezTo>
                  <a:cubicBezTo>
                    <a:pt x="27" y="10"/>
                    <a:pt x="27" y="11"/>
                    <a:pt x="27" y="13"/>
                  </a:cubicBezTo>
                  <a:cubicBezTo>
                    <a:pt x="30" y="11"/>
                    <a:pt x="33" y="11"/>
                    <a:pt x="36" y="13"/>
                  </a:cubicBezTo>
                  <a:cubicBezTo>
                    <a:pt x="38" y="14"/>
                    <a:pt x="39" y="16"/>
                    <a:pt x="39" y="17"/>
                  </a:cubicBezTo>
                  <a:cubicBezTo>
                    <a:pt x="40" y="19"/>
                    <a:pt x="39" y="21"/>
                    <a:pt x="38" y="24"/>
                  </a:cubicBezTo>
                  <a:lnTo>
                    <a:pt x="29" y="39"/>
                  </a:lnTo>
                  <a:lnTo>
                    <a:pt x="26" y="36"/>
                  </a:lnTo>
                  <a:lnTo>
                    <a:pt x="34" y="23"/>
                  </a:lnTo>
                  <a:cubicBezTo>
                    <a:pt x="34" y="21"/>
                    <a:pt x="35" y="20"/>
                    <a:pt x="35" y="20"/>
                  </a:cubicBezTo>
                  <a:cubicBezTo>
                    <a:pt x="35" y="19"/>
                    <a:pt x="35" y="18"/>
                    <a:pt x="35" y="17"/>
                  </a:cubicBezTo>
                  <a:cubicBezTo>
                    <a:pt x="34" y="17"/>
                    <a:pt x="34" y="16"/>
                    <a:pt x="33" y="15"/>
                  </a:cubicBezTo>
                  <a:cubicBezTo>
                    <a:pt x="31" y="15"/>
                    <a:pt x="30" y="14"/>
                    <a:pt x="28" y="15"/>
                  </a:cubicBezTo>
                  <a:cubicBezTo>
                    <a:pt x="27" y="15"/>
                    <a:pt x="25" y="16"/>
                    <a:pt x="24" y="19"/>
                  </a:cubicBezTo>
                  <a:lnTo>
                    <a:pt x="17" y="31"/>
                  </a:lnTo>
                  <a:lnTo>
                    <a:pt x="13" y="29"/>
                  </a:lnTo>
                  <a:lnTo>
                    <a:pt x="21" y="15"/>
                  </a:lnTo>
                  <a:cubicBezTo>
                    <a:pt x="22" y="13"/>
                    <a:pt x="22" y="12"/>
                    <a:pt x="22" y="11"/>
                  </a:cubicBezTo>
                  <a:cubicBezTo>
                    <a:pt x="22" y="10"/>
                    <a:pt x="22" y="9"/>
                    <a:pt x="20" y="8"/>
                  </a:cubicBezTo>
                  <a:cubicBezTo>
                    <a:pt x="19" y="7"/>
                    <a:pt x="18" y="7"/>
                    <a:pt x="17" y="7"/>
                  </a:cubicBezTo>
                  <a:cubicBezTo>
                    <a:pt x="16" y="7"/>
                    <a:pt x="15" y="7"/>
                    <a:pt x="14" y="8"/>
                  </a:cubicBezTo>
                  <a:cubicBezTo>
                    <a:pt x="13" y="9"/>
                    <a:pt x="12" y="10"/>
                    <a:pt x="10" y="12"/>
                  </a:cubicBezTo>
                  <a:lnTo>
                    <a:pt x="4" y="24"/>
                  </a:lnTo>
                  <a:lnTo>
                    <a:pt x="0" y="21"/>
                  </a:lnTo>
                  <a:close/>
                  <a:moveTo>
                    <a:pt x="57" y="20"/>
                  </a:moveTo>
                  <a:lnTo>
                    <a:pt x="59" y="16"/>
                  </a:lnTo>
                  <a:lnTo>
                    <a:pt x="63" y="18"/>
                  </a:lnTo>
                  <a:lnTo>
                    <a:pt x="60" y="23"/>
                  </a:lnTo>
                  <a:lnTo>
                    <a:pt x="57" y="20"/>
                  </a:lnTo>
                  <a:close/>
                  <a:moveTo>
                    <a:pt x="41" y="46"/>
                  </a:moveTo>
                  <a:lnTo>
                    <a:pt x="54" y="24"/>
                  </a:lnTo>
                  <a:lnTo>
                    <a:pt x="58" y="27"/>
                  </a:lnTo>
                  <a:lnTo>
                    <a:pt x="45" y="48"/>
                  </a:lnTo>
                  <a:lnTo>
                    <a:pt x="41" y="46"/>
                  </a:lnTo>
                  <a:close/>
                  <a:moveTo>
                    <a:pt x="55" y="54"/>
                  </a:moveTo>
                  <a:lnTo>
                    <a:pt x="73" y="24"/>
                  </a:lnTo>
                  <a:lnTo>
                    <a:pt x="76" y="27"/>
                  </a:lnTo>
                  <a:lnTo>
                    <a:pt x="59" y="56"/>
                  </a:lnTo>
                  <a:lnTo>
                    <a:pt x="55" y="54"/>
                  </a:lnTo>
                  <a:close/>
                  <a:moveTo>
                    <a:pt x="84" y="37"/>
                  </a:moveTo>
                  <a:lnTo>
                    <a:pt x="86" y="33"/>
                  </a:lnTo>
                  <a:lnTo>
                    <a:pt x="90" y="35"/>
                  </a:lnTo>
                  <a:lnTo>
                    <a:pt x="88" y="39"/>
                  </a:lnTo>
                  <a:lnTo>
                    <a:pt x="84" y="37"/>
                  </a:lnTo>
                  <a:close/>
                  <a:moveTo>
                    <a:pt x="59" y="68"/>
                  </a:moveTo>
                  <a:lnTo>
                    <a:pt x="62" y="65"/>
                  </a:lnTo>
                  <a:cubicBezTo>
                    <a:pt x="63" y="66"/>
                    <a:pt x="63" y="66"/>
                    <a:pt x="64" y="66"/>
                  </a:cubicBezTo>
                  <a:cubicBezTo>
                    <a:pt x="64" y="67"/>
                    <a:pt x="65" y="67"/>
                    <a:pt x="66" y="67"/>
                  </a:cubicBezTo>
                  <a:cubicBezTo>
                    <a:pt x="66" y="66"/>
                    <a:pt x="67" y="65"/>
                    <a:pt x="68" y="63"/>
                  </a:cubicBezTo>
                  <a:lnTo>
                    <a:pt x="82" y="41"/>
                  </a:lnTo>
                  <a:lnTo>
                    <a:pt x="85" y="43"/>
                  </a:lnTo>
                  <a:lnTo>
                    <a:pt x="72" y="65"/>
                  </a:lnTo>
                  <a:cubicBezTo>
                    <a:pt x="70" y="68"/>
                    <a:pt x="69" y="70"/>
                    <a:pt x="68" y="70"/>
                  </a:cubicBezTo>
                  <a:cubicBezTo>
                    <a:pt x="66" y="71"/>
                    <a:pt x="64" y="71"/>
                    <a:pt x="62" y="70"/>
                  </a:cubicBezTo>
                  <a:cubicBezTo>
                    <a:pt x="61" y="69"/>
                    <a:pt x="60" y="69"/>
                    <a:pt x="59" y="68"/>
                  </a:cubicBezTo>
                  <a:close/>
                  <a:moveTo>
                    <a:pt x="110" y="60"/>
                  </a:moveTo>
                  <a:lnTo>
                    <a:pt x="114" y="58"/>
                  </a:lnTo>
                  <a:lnTo>
                    <a:pt x="115" y="61"/>
                  </a:lnTo>
                  <a:lnTo>
                    <a:pt x="111" y="62"/>
                  </a:lnTo>
                  <a:cubicBezTo>
                    <a:pt x="111" y="64"/>
                    <a:pt x="111" y="65"/>
                    <a:pt x="111" y="66"/>
                  </a:cubicBezTo>
                  <a:cubicBezTo>
                    <a:pt x="111" y="68"/>
                    <a:pt x="110" y="70"/>
                    <a:pt x="109" y="71"/>
                  </a:cubicBezTo>
                  <a:cubicBezTo>
                    <a:pt x="107" y="75"/>
                    <a:pt x="104" y="78"/>
                    <a:pt x="100" y="78"/>
                  </a:cubicBezTo>
                  <a:cubicBezTo>
                    <a:pt x="98" y="79"/>
                    <a:pt x="95" y="78"/>
                    <a:pt x="92" y="77"/>
                  </a:cubicBezTo>
                  <a:cubicBezTo>
                    <a:pt x="90" y="75"/>
                    <a:pt x="89" y="74"/>
                    <a:pt x="88" y="72"/>
                  </a:cubicBezTo>
                  <a:lnTo>
                    <a:pt x="84" y="73"/>
                  </a:lnTo>
                  <a:lnTo>
                    <a:pt x="83" y="71"/>
                  </a:lnTo>
                  <a:lnTo>
                    <a:pt x="87" y="69"/>
                  </a:lnTo>
                  <a:cubicBezTo>
                    <a:pt x="86" y="68"/>
                    <a:pt x="86" y="66"/>
                    <a:pt x="87" y="65"/>
                  </a:cubicBezTo>
                  <a:cubicBezTo>
                    <a:pt x="87" y="64"/>
                    <a:pt x="88" y="62"/>
                    <a:pt x="89" y="60"/>
                  </a:cubicBezTo>
                  <a:cubicBezTo>
                    <a:pt x="91" y="56"/>
                    <a:pt x="94" y="53"/>
                    <a:pt x="97" y="53"/>
                  </a:cubicBezTo>
                  <a:cubicBezTo>
                    <a:pt x="100" y="52"/>
                    <a:pt x="103" y="53"/>
                    <a:pt x="106" y="54"/>
                  </a:cubicBezTo>
                  <a:cubicBezTo>
                    <a:pt x="107" y="55"/>
                    <a:pt x="108" y="56"/>
                    <a:pt x="108" y="56"/>
                  </a:cubicBezTo>
                  <a:cubicBezTo>
                    <a:pt x="109" y="57"/>
                    <a:pt x="110" y="58"/>
                    <a:pt x="110" y="60"/>
                  </a:cubicBezTo>
                  <a:close/>
                  <a:moveTo>
                    <a:pt x="107" y="61"/>
                  </a:moveTo>
                  <a:cubicBezTo>
                    <a:pt x="106" y="59"/>
                    <a:pt x="105" y="58"/>
                    <a:pt x="104" y="57"/>
                  </a:cubicBezTo>
                  <a:cubicBezTo>
                    <a:pt x="102" y="56"/>
                    <a:pt x="100" y="56"/>
                    <a:pt x="98" y="57"/>
                  </a:cubicBezTo>
                  <a:cubicBezTo>
                    <a:pt x="96" y="57"/>
                    <a:pt x="94" y="59"/>
                    <a:pt x="93" y="62"/>
                  </a:cubicBezTo>
                  <a:cubicBezTo>
                    <a:pt x="92" y="64"/>
                    <a:pt x="91" y="66"/>
                    <a:pt x="91" y="67"/>
                  </a:cubicBezTo>
                  <a:lnTo>
                    <a:pt x="107" y="61"/>
                  </a:lnTo>
                  <a:close/>
                  <a:moveTo>
                    <a:pt x="107" y="64"/>
                  </a:moveTo>
                  <a:lnTo>
                    <a:pt x="91" y="70"/>
                  </a:lnTo>
                  <a:cubicBezTo>
                    <a:pt x="92" y="72"/>
                    <a:pt x="93" y="73"/>
                    <a:pt x="94" y="74"/>
                  </a:cubicBezTo>
                  <a:cubicBezTo>
                    <a:pt x="96" y="75"/>
                    <a:pt x="98" y="75"/>
                    <a:pt x="100" y="74"/>
                  </a:cubicBezTo>
                  <a:cubicBezTo>
                    <a:pt x="102" y="74"/>
                    <a:pt x="104" y="72"/>
                    <a:pt x="105" y="69"/>
                  </a:cubicBezTo>
                  <a:cubicBezTo>
                    <a:pt x="106" y="68"/>
                    <a:pt x="106" y="67"/>
                    <a:pt x="107" y="66"/>
                  </a:cubicBezTo>
                  <a:cubicBezTo>
                    <a:pt x="107" y="66"/>
                    <a:pt x="107" y="65"/>
                    <a:pt x="107" y="64"/>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209" name="Freeform 129"/>
            <p:cNvSpPr>
              <a:spLocks/>
            </p:cNvSpPr>
            <p:nvPr/>
          </p:nvSpPr>
          <p:spPr bwMode="auto">
            <a:xfrm>
              <a:off x="2781" y="3283"/>
              <a:ext cx="7" cy="6"/>
            </a:xfrm>
            <a:custGeom>
              <a:avLst/>
              <a:gdLst/>
              <a:ahLst/>
              <a:cxnLst>
                <a:cxn ang="0">
                  <a:pos x="0" y="2"/>
                </a:cxn>
                <a:cxn ang="0">
                  <a:pos x="1" y="0"/>
                </a:cxn>
                <a:cxn ang="0">
                  <a:pos x="7" y="4"/>
                </a:cxn>
                <a:cxn ang="0">
                  <a:pos x="6" y="6"/>
                </a:cxn>
                <a:cxn ang="0">
                  <a:pos x="0" y="2"/>
                </a:cxn>
              </a:cxnLst>
              <a:rect l="0" t="0" r="r" b="b"/>
              <a:pathLst>
                <a:path w="7" h="6">
                  <a:moveTo>
                    <a:pt x="0" y="2"/>
                  </a:moveTo>
                  <a:lnTo>
                    <a:pt x="1" y="0"/>
                  </a:lnTo>
                  <a:lnTo>
                    <a:pt x="7" y="4"/>
                  </a:lnTo>
                  <a:lnTo>
                    <a:pt x="6" y="6"/>
                  </a:lnTo>
                  <a:lnTo>
                    <a:pt x="0" y="2"/>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210" name="Freeform 130"/>
            <p:cNvSpPr>
              <a:spLocks noEditPoints="1"/>
            </p:cNvSpPr>
            <p:nvPr/>
          </p:nvSpPr>
          <p:spPr bwMode="auto">
            <a:xfrm>
              <a:off x="2677" y="3247"/>
              <a:ext cx="128" cy="90"/>
            </a:xfrm>
            <a:custGeom>
              <a:avLst/>
              <a:gdLst/>
              <a:ahLst/>
              <a:cxnLst>
                <a:cxn ang="0">
                  <a:pos x="10" y="4"/>
                </a:cxn>
                <a:cxn ang="0">
                  <a:pos x="20" y="0"/>
                </a:cxn>
                <a:cxn ang="0">
                  <a:pos x="23" y="5"/>
                </a:cxn>
                <a:cxn ang="0">
                  <a:pos x="21" y="11"/>
                </a:cxn>
                <a:cxn ang="0">
                  <a:pos x="0" y="28"/>
                </a:cxn>
                <a:cxn ang="0">
                  <a:pos x="40" y="26"/>
                </a:cxn>
                <a:cxn ang="0">
                  <a:pos x="22" y="41"/>
                </a:cxn>
                <a:cxn ang="0">
                  <a:pos x="20" y="33"/>
                </a:cxn>
                <a:cxn ang="0">
                  <a:pos x="36" y="26"/>
                </a:cxn>
                <a:cxn ang="0">
                  <a:pos x="41" y="52"/>
                </a:cxn>
                <a:cxn ang="0">
                  <a:pos x="66" y="38"/>
                </a:cxn>
                <a:cxn ang="0">
                  <a:pos x="54" y="60"/>
                </a:cxn>
                <a:cxn ang="0">
                  <a:pos x="41" y="52"/>
                </a:cxn>
                <a:cxn ang="0">
                  <a:pos x="72" y="70"/>
                </a:cxn>
                <a:cxn ang="0">
                  <a:pos x="81" y="47"/>
                </a:cxn>
                <a:cxn ang="0">
                  <a:pos x="75" y="68"/>
                </a:cxn>
                <a:cxn ang="0">
                  <a:pos x="88" y="66"/>
                </a:cxn>
                <a:cxn ang="0">
                  <a:pos x="82" y="76"/>
                </a:cxn>
                <a:cxn ang="0">
                  <a:pos x="105" y="86"/>
                </a:cxn>
                <a:cxn ang="0">
                  <a:pos x="109" y="80"/>
                </a:cxn>
                <a:cxn ang="0">
                  <a:pos x="106" y="66"/>
                </a:cxn>
                <a:cxn ang="0">
                  <a:pos x="120" y="70"/>
                </a:cxn>
                <a:cxn ang="0">
                  <a:pos x="117" y="73"/>
                </a:cxn>
                <a:cxn ang="0">
                  <a:pos x="108" y="71"/>
                </a:cxn>
                <a:cxn ang="0">
                  <a:pos x="117" y="84"/>
                </a:cxn>
                <a:cxn ang="0">
                  <a:pos x="103" y="89"/>
                </a:cxn>
                <a:cxn ang="0">
                  <a:pos x="146" y="105"/>
                </a:cxn>
                <a:cxn ang="0">
                  <a:pos x="128" y="89"/>
                </a:cxn>
                <a:cxn ang="0">
                  <a:pos x="148" y="101"/>
                </a:cxn>
                <a:cxn ang="0">
                  <a:pos x="134" y="103"/>
                </a:cxn>
                <a:cxn ang="0">
                  <a:pos x="146" y="97"/>
                </a:cxn>
                <a:cxn ang="0">
                  <a:pos x="134" y="89"/>
                </a:cxn>
                <a:cxn ang="0">
                  <a:pos x="165" y="101"/>
                </a:cxn>
                <a:cxn ang="0">
                  <a:pos x="171" y="106"/>
                </a:cxn>
                <a:cxn ang="0">
                  <a:pos x="161" y="108"/>
                </a:cxn>
                <a:cxn ang="0">
                  <a:pos x="182" y="96"/>
                </a:cxn>
                <a:cxn ang="0">
                  <a:pos x="165" y="125"/>
                </a:cxn>
                <a:cxn ang="0">
                  <a:pos x="165" y="125"/>
                </a:cxn>
                <a:cxn ang="0">
                  <a:pos x="179" y="109"/>
                </a:cxn>
                <a:cxn ang="0">
                  <a:pos x="192" y="119"/>
                </a:cxn>
                <a:cxn ang="0">
                  <a:pos x="186" y="120"/>
                </a:cxn>
                <a:cxn ang="0">
                  <a:pos x="180" y="111"/>
                </a:cxn>
                <a:cxn ang="0">
                  <a:pos x="190" y="143"/>
                </a:cxn>
                <a:cxn ang="0">
                  <a:pos x="201" y="153"/>
                </a:cxn>
                <a:cxn ang="0">
                  <a:pos x="195" y="139"/>
                </a:cxn>
                <a:cxn ang="0">
                  <a:pos x="213" y="124"/>
                </a:cxn>
                <a:cxn ang="0">
                  <a:pos x="211" y="149"/>
                </a:cxn>
                <a:cxn ang="0">
                  <a:pos x="190" y="149"/>
                </a:cxn>
                <a:cxn ang="0">
                  <a:pos x="202" y="143"/>
                </a:cxn>
                <a:cxn ang="0">
                  <a:pos x="211" y="127"/>
                </a:cxn>
              </a:cxnLst>
              <a:rect l="0" t="0" r="r" b="b"/>
              <a:pathLst>
                <a:path w="222" h="157">
                  <a:moveTo>
                    <a:pt x="0" y="28"/>
                  </a:moveTo>
                  <a:lnTo>
                    <a:pt x="11" y="9"/>
                  </a:lnTo>
                  <a:lnTo>
                    <a:pt x="8" y="7"/>
                  </a:lnTo>
                  <a:lnTo>
                    <a:pt x="10" y="4"/>
                  </a:lnTo>
                  <a:lnTo>
                    <a:pt x="13" y="6"/>
                  </a:lnTo>
                  <a:lnTo>
                    <a:pt x="14" y="4"/>
                  </a:lnTo>
                  <a:cubicBezTo>
                    <a:pt x="15" y="3"/>
                    <a:pt x="16" y="2"/>
                    <a:pt x="17" y="1"/>
                  </a:cubicBezTo>
                  <a:cubicBezTo>
                    <a:pt x="17" y="0"/>
                    <a:pt x="19" y="0"/>
                    <a:pt x="20" y="0"/>
                  </a:cubicBezTo>
                  <a:cubicBezTo>
                    <a:pt x="21" y="0"/>
                    <a:pt x="22" y="0"/>
                    <a:pt x="24" y="1"/>
                  </a:cubicBezTo>
                  <a:cubicBezTo>
                    <a:pt x="25" y="2"/>
                    <a:pt x="26" y="3"/>
                    <a:pt x="27" y="4"/>
                  </a:cubicBezTo>
                  <a:lnTo>
                    <a:pt x="25" y="6"/>
                  </a:lnTo>
                  <a:cubicBezTo>
                    <a:pt x="24" y="6"/>
                    <a:pt x="23" y="5"/>
                    <a:pt x="23" y="5"/>
                  </a:cubicBezTo>
                  <a:cubicBezTo>
                    <a:pt x="22" y="4"/>
                    <a:pt x="21" y="4"/>
                    <a:pt x="20" y="4"/>
                  </a:cubicBezTo>
                  <a:cubicBezTo>
                    <a:pt x="19" y="4"/>
                    <a:pt x="18" y="5"/>
                    <a:pt x="18" y="6"/>
                  </a:cubicBezTo>
                  <a:lnTo>
                    <a:pt x="17" y="8"/>
                  </a:lnTo>
                  <a:lnTo>
                    <a:pt x="21" y="11"/>
                  </a:lnTo>
                  <a:lnTo>
                    <a:pt x="19" y="14"/>
                  </a:lnTo>
                  <a:lnTo>
                    <a:pt x="15" y="11"/>
                  </a:lnTo>
                  <a:lnTo>
                    <a:pt x="4" y="30"/>
                  </a:lnTo>
                  <a:lnTo>
                    <a:pt x="0" y="28"/>
                  </a:lnTo>
                  <a:close/>
                  <a:moveTo>
                    <a:pt x="18" y="24"/>
                  </a:moveTo>
                  <a:cubicBezTo>
                    <a:pt x="20" y="20"/>
                    <a:pt x="23" y="18"/>
                    <a:pt x="27" y="17"/>
                  </a:cubicBezTo>
                  <a:cubicBezTo>
                    <a:pt x="29" y="17"/>
                    <a:pt x="32" y="17"/>
                    <a:pt x="35" y="19"/>
                  </a:cubicBezTo>
                  <a:cubicBezTo>
                    <a:pt x="38" y="20"/>
                    <a:pt x="40" y="23"/>
                    <a:pt x="40" y="26"/>
                  </a:cubicBezTo>
                  <a:cubicBezTo>
                    <a:pt x="41" y="29"/>
                    <a:pt x="40" y="32"/>
                    <a:pt x="38" y="35"/>
                  </a:cubicBezTo>
                  <a:cubicBezTo>
                    <a:pt x="37" y="38"/>
                    <a:pt x="35" y="40"/>
                    <a:pt x="33" y="41"/>
                  </a:cubicBezTo>
                  <a:cubicBezTo>
                    <a:pt x="32" y="42"/>
                    <a:pt x="30" y="43"/>
                    <a:pt x="28" y="43"/>
                  </a:cubicBezTo>
                  <a:cubicBezTo>
                    <a:pt x="25" y="43"/>
                    <a:pt x="23" y="42"/>
                    <a:pt x="22" y="41"/>
                  </a:cubicBezTo>
                  <a:cubicBezTo>
                    <a:pt x="19" y="39"/>
                    <a:pt x="17" y="37"/>
                    <a:pt x="16" y="34"/>
                  </a:cubicBezTo>
                  <a:cubicBezTo>
                    <a:pt x="15" y="31"/>
                    <a:pt x="16" y="27"/>
                    <a:pt x="18" y="24"/>
                  </a:cubicBezTo>
                  <a:close/>
                  <a:moveTo>
                    <a:pt x="22" y="26"/>
                  </a:moveTo>
                  <a:cubicBezTo>
                    <a:pt x="20" y="29"/>
                    <a:pt x="20" y="31"/>
                    <a:pt x="20" y="33"/>
                  </a:cubicBezTo>
                  <a:cubicBezTo>
                    <a:pt x="20" y="35"/>
                    <a:pt x="22" y="37"/>
                    <a:pt x="23" y="38"/>
                  </a:cubicBezTo>
                  <a:cubicBezTo>
                    <a:pt x="25" y="39"/>
                    <a:pt x="27" y="39"/>
                    <a:pt x="29" y="39"/>
                  </a:cubicBezTo>
                  <a:cubicBezTo>
                    <a:pt x="31" y="38"/>
                    <a:pt x="33" y="36"/>
                    <a:pt x="35" y="33"/>
                  </a:cubicBezTo>
                  <a:cubicBezTo>
                    <a:pt x="36" y="31"/>
                    <a:pt x="37" y="28"/>
                    <a:pt x="36" y="26"/>
                  </a:cubicBezTo>
                  <a:cubicBezTo>
                    <a:pt x="36" y="24"/>
                    <a:pt x="35" y="23"/>
                    <a:pt x="33" y="22"/>
                  </a:cubicBezTo>
                  <a:cubicBezTo>
                    <a:pt x="31" y="21"/>
                    <a:pt x="29" y="20"/>
                    <a:pt x="27" y="21"/>
                  </a:cubicBezTo>
                  <a:cubicBezTo>
                    <a:pt x="25" y="22"/>
                    <a:pt x="24" y="23"/>
                    <a:pt x="22" y="26"/>
                  </a:cubicBezTo>
                  <a:close/>
                  <a:moveTo>
                    <a:pt x="41" y="52"/>
                  </a:moveTo>
                  <a:lnTo>
                    <a:pt x="58" y="22"/>
                  </a:lnTo>
                  <a:lnTo>
                    <a:pt x="62" y="24"/>
                  </a:lnTo>
                  <a:lnTo>
                    <a:pt x="52" y="41"/>
                  </a:lnTo>
                  <a:lnTo>
                    <a:pt x="66" y="38"/>
                  </a:lnTo>
                  <a:lnTo>
                    <a:pt x="70" y="40"/>
                  </a:lnTo>
                  <a:lnTo>
                    <a:pt x="57" y="43"/>
                  </a:lnTo>
                  <a:lnTo>
                    <a:pt x="58" y="62"/>
                  </a:lnTo>
                  <a:lnTo>
                    <a:pt x="54" y="60"/>
                  </a:lnTo>
                  <a:lnTo>
                    <a:pt x="53" y="44"/>
                  </a:lnTo>
                  <a:lnTo>
                    <a:pt x="49" y="45"/>
                  </a:lnTo>
                  <a:lnTo>
                    <a:pt x="44" y="54"/>
                  </a:lnTo>
                  <a:lnTo>
                    <a:pt x="41" y="52"/>
                  </a:lnTo>
                  <a:close/>
                  <a:moveTo>
                    <a:pt x="82" y="76"/>
                  </a:moveTo>
                  <a:lnTo>
                    <a:pt x="84" y="73"/>
                  </a:lnTo>
                  <a:cubicBezTo>
                    <a:pt x="81" y="75"/>
                    <a:pt x="78" y="74"/>
                    <a:pt x="75" y="73"/>
                  </a:cubicBezTo>
                  <a:cubicBezTo>
                    <a:pt x="74" y="72"/>
                    <a:pt x="73" y="71"/>
                    <a:pt x="72" y="70"/>
                  </a:cubicBezTo>
                  <a:cubicBezTo>
                    <a:pt x="71" y="69"/>
                    <a:pt x="71" y="68"/>
                    <a:pt x="71" y="67"/>
                  </a:cubicBezTo>
                  <a:cubicBezTo>
                    <a:pt x="71" y="66"/>
                    <a:pt x="71" y="65"/>
                    <a:pt x="71" y="63"/>
                  </a:cubicBezTo>
                  <a:cubicBezTo>
                    <a:pt x="71" y="63"/>
                    <a:pt x="72" y="61"/>
                    <a:pt x="73" y="60"/>
                  </a:cubicBezTo>
                  <a:lnTo>
                    <a:pt x="81" y="47"/>
                  </a:lnTo>
                  <a:lnTo>
                    <a:pt x="84" y="49"/>
                  </a:lnTo>
                  <a:lnTo>
                    <a:pt x="77" y="61"/>
                  </a:lnTo>
                  <a:cubicBezTo>
                    <a:pt x="76" y="62"/>
                    <a:pt x="76" y="64"/>
                    <a:pt x="75" y="65"/>
                  </a:cubicBezTo>
                  <a:cubicBezTo>
                    <a:pt x="75" y="66"/>
                    <a:pt x="75" y="67"/>
                    <a:pt x="75" y="68"/>
                  </a:cubicBezTo>
                  <a:cubicBezTo>
                    <a:pt x="76" y="69"/>
                    <a:pt x="77" y="69"/>
                    <a:pt x="78" y="70"/>
                  </a:cubicBezTo>
                  <a:cubicBezTo>
                    <a:pt x="79" y="71"/>
                    <a:pt x="80" y="71"/>
                    <a:pt x="81" y="71"/>
                  </a:cubicBezTo>
                  <a:cubicBezTo>
                    <a:pt x="83" y="71"/>
                    <a:pt x="84" y="71"/>
                    <a:pt x="85" y="70"/>
                  </a:cubicBezTo>
                  <a:cubicBezTo>
                    <a:pt x="86" y="69"/>
                    <a:pt x="87" y="68"/>
                    <a:pt x="88" y="66"/>
                  </a:cubicBezTo>
                  <a:lnTo>
                    <a:pt x="95" y="55"/>
                  </a:lnTo>
                  <a:lnTo>
                    <a:pt x="98" y="57"/>
                  </a:lnTo>
                  <a:lnTo>
                    <a:pt x="86" y="78"/>
                  </a:lnTo>
                  <a:lnTo>
                    <a:pt x="82" y="76"/>
                  </a:lnTo>
                  <a:close/>
                  <a:moveTo>
                    <a:pt x="98" y="77"/>
                  </a:moveTo>
                  <a:lnTo>
                    <a:pt x="102" y="79"/>
                  </a:lnTo>
                  <a:cubicBezTo>
                    <a:pt x="101" y="80"/>
                    <a:pt x="101" y="82"/>
                    <a:pt x="102" y="83"/>
                  </a:cubicBezTo>
                  <a:cubicBezTo>
                    <a:pt x="102" y="84"/>
                    <a:pt x="103" y="85"/>
                    <a:pt x="105" y="86"/>
                  </a:cubicBezTo>
                  <a:cubicBezTo>
                    <a:pt x="107" y="87"/>
                    <a:pt x="108" y="88"/>
                    <a:pt x="109" y="88"/>
                  </a:cubicBezTo>
                  <a:cubicBezTo>
                    <a:pt x="110" y="87"/>
                    <a:pt x="111" y="87"/>
                    <a:pt x="112" y="86"/>
                  </a:cubicBezTo>
                  <a:cubicBezTo>
                    <a:pt x="112" y="85"/>
                    <a:pt x="112" y="84"/>
                    <a:pt x="112" y="83"/>
                  </a:cubicBezTo>
                  <a:cubicBezTo>
                    <a:pt x="112" y="83"/>
                    <a:pt x="111" y="82"/>
                    <a:pt x="109" y="80"/>
                  </a:cubicBezTo>
                  <a:cubicBezTo>
                    <a:pt x="107" y="78"/>
                    <a:pt x="105" y="76"/>
                    <a:pt x="104" y="75"/>
                  </a:cubicBezTo>
                  <a:cubicBezTo>
                    <a:pt x="104" y="74"/>
                    <a:pt x="103" y="73"/>
                    <a:pt x="103" y="71"/>
                  </a:cubicBezTo>
                  <a:cubicBezTo>
                    <a:pt x="103" y="70"/>
                    <a:pt x="104" y="69"/>
                    <a:pt x="104" y="68"/>
                  </a:cubicBezTo>
                  <a:cubicBezTo>
                    <a:pt x="105" y="67"/>
                    <a:pt x="106" y="66"/>
                    <a:pt x="106" y="66"/>
                  </a:cubicBezTo>
                  <a:cubicBezTo>
                    <a:pt x="107" y="65"/>
                    <a:pt x="108" y="65"/>
                    <a:pt x="109" y="65"/>
                  </a:cubicBezTo>
                  <a:cubicBezTo>
                    <a:pt x="110" y="65"/>
                    <a:pt x="111" y="65"/>
                    <a:pt x="112" y="65"/>
                  </a:cubicBezTo>
                  <a:cubicBezTo>
                    <a:pt x="114" y="65"/>
                    <a:pt x="115" y="66"/>
                    <a:pt x="116" y="67"/>
                  </a:cubicBezTo>
                  <a:cubicBezTo>
                    <a:pt x="117" y="68"/>
                    <a:pt x="119" y="69"/>
                    <a:pt x="120" y="70"/>
                  </a:cubicBezTo>
                  <a:cubicBezTo>
                    <a:pt x="121" y="71"/>
                    <a:pt x="121" y="72"/>
                    <a:pt x="121" y="74"/>
                  </a:cubicBezTo>
                  <a:cubicBezTo>
                    <a:pt x="122" y="75"/>
                    <a:pt x="121" y="76"/>
                    <a:pt x="121" y="78"/>
                  </a:cubicBezTo>
                  <a:lnTo>
                    <a:pt x="117" y="76"/>
                  </a:lnTo>
                  <a:cubicBezTo>
                    <a:pt x="117" y="75"/>
                    <a:pt x="117" y="74"/>
                    <a:pt x="117" y="73"/>
                  </a:cubicBezTo>
                  <a:cubicBezTo>
                    <a:pt x="117" y="71"/>
                    <a:pt x="116" y="71"/>
                    <a:pt x="114" y="70"/>
                  </a:cubicBezTo>
                  <a:cubicBezTo>
                    <a:pt x="113" y="69"/>
                    <a:pt x="111" y="68"/>
                    <a:pt x="110" y="68"/>
                  </a:cubicBezTo>
                  <a:cubicBezTo>
                    <a:pt x="109" y="69"/>
                    <a:pt x="108" y="69"/>
                    <a:pt x="108" y="70"/>
                  </a:cubicBezTo>
                  <a:cubicBezTo>
                    <a:pt x="108" y="70"/>
                    <a:pt x="108" y="71"/>
                    <a:pt x="108" y="71"/>
                  </a:cubicBezTo>
                  <a:cubicBezTo>
                    <a:pt x="108" y="72"/>
                    <a:pt x="108" y="72"/>
                    <a:pt x="108" y="73"/>
                  </a:cubicBezTo>
                  <a:cubicBezTo>
                    <a:pt x="109" y="73"/>
                    <a:pt x="110" y="74"/>
                    <a:pt x="111" y="76"/>
                  </a:cubicBezTo>
                  <a:cubicBezTo>
                    <a:pt x="113" y="78"/>
                    <a:pt x="115" y="80"/>
                    <a:pt x="116" y="81"/>
                  </a:cubicBezTo>
                  <a:cubicBezTo>
                    <a:pt x="116" y="82"/>
                    <a:pt x="117" y="83"/>
                    <a:pt x="117" y="84"/>
                  </a:cubicBezTo>
                  <a:cubicBezTo>
                    <a:pt x="117" y="85"/>
                    <a:pt x="117" y="86"/>
                    <a:pt x="116" y="88"/>
                  </a:cubicBezTo>
                  <a:cubicBezTo>
                    <a:pt x="115" y="89"/>
                    <a:pt x="114" y="90"/>
                    <a:pt x="113" y="90"/>
                  </a:cubicBezTo>
                  <a:cubicBezTo>
                    <a:pt x="111" y="91"/>
                    <a:pt x="110" y="91"/>
                    <a:pt x="108" y="91"/>
                  </a:cubicBezTo>
                  <a:cubicBezTo>
                    <a:pt x="107" y="91"/>
                    <a:pt x="105" y="90"/>
                    <a:pt x="103" y="89"/>
                  </a:cubicBezTo>
                  <a:cubicBezTo>
                    <a:pt x="100" y="88"/>
                    <a:pt x="99" y="86"/>
                    <a:pt x="98" y="84"/>
                  </a:cubicBezTo>
                  <a:cubicBezTo>
                    <a:pt x="97" y="82"/>
                    <a:pt x="97" y="80"/>
                    <a:pt x="98" y="77"/>
                  </a:cubicBezTo>
                  <a:close/>
                  <a:moveTo>
                    <a:pt x="142" y="102"/>
                  </a:moveTo>
                  <a:lnTo>
                    <a:pt x="146" y="105"/>
                  </a:lnTo>
                  <a:cubicBezTo>
                    <a:pt x="144" y="107"/>
                    <a:pt x="142" y="108"/>
                    <a:pt x="139" y="108"/>
                  </a:cubicBezTo>
                  <a:cubicBezTo>
                    <a:pt x="137" y="108"/>
                    <a:pt x="134" y="108"/>
                    <a:pt x="132" y="106"/>
                  </a:cubicBezTo>
                  <a:cubicBezTo>
                    <a:pt x="129" y="105"/>
                    <a:pt x="127" y="102"/>
                    <a:pt x="126" y="99"/>
                  </a:cubicBezTo>
                  <a:cubicBezTo>
                    <a:pt x="126" y="96"/>
                    <a:pt x="126" y="93"/>
                    <a:pt x="128" y="89"/>
                  </a:cubicBezTo>
                  <a:cubicBezTo>
                    <a:pt x="130" y="86"/>
                    <a:pt x="133" y="84"/>
                    <a:pt x="136" y="83"/>
                  </a:cubicBezTo>
                  <a:cubicBezTo>
                    <a:pt x="139" y="82"/>
                    <a:pt x="142" y="82"/>
                    <a:pt x="145" y="84"/>
                  </a:cubicBezTo>
                  <a:cubicBezTo>
                    <a:pt x="148" y="86"/>
                    <a:pt x="150" y="88"/>
                    <a:pt x="150" y="91"/>
                  </a:cubicBezTo>
                  <a:cubicBezTo>
                    <a:pt x="151" y="94"/>
                    <a:pt x="150" y="97"/>
                    <a:pt x="148" y="101"/>
                  </a:cubicBezTo>
                  <a:cubicBezTo>
                    <a:pt x="148" y="101"/>
                    <a:pt x="148" y="101"/>
                    <a:pt x="148" y="102"/>
                  </a:cubicBezTo>
                  <a:lnTo>
                    <a:pt x="132" y="92"/>
                  </a:lnTo>
                  <a:cubicBezTo>
                    <a:pt x="130" y="95"/>
                    <a:pt x="130" y="97"/>
                    <a:pt x="130" y="99"/>
                  </a:cubicBezTo>
                  <a:cubicBezTo>
                    <a:pt x="131" y="101"/>
                    <a:pt x="132" y="102"/>
                    <a:pt x="134" y="103"/>
                  </a:cubicBezTo>
                  <a:cubicBezTo>
                    <a:pt x="135" y="104"/>
                    <a:pt x="136" y="105"/>
                    <a:pt x="138" y="104"/>
                  </a:cubicBezTo>
                  <a:cubicBezTo>
                    <a:pt x="139" y="104"/>
                    <a:pt x="141" y="104"/>
                    <a:pt x="142" y="102"/>
                  </a:cubicBezTo>
                  <a:close/>
                  <a:moveTo>
                    <a:pt x="134" y="89"/>
                  </a:moveTo>
                  <a:lnTo>
                    <a:pt x="146" y="97"/>
                  </a:lnTo>
                  <a:cubicBezTo>
                    <a:pt x="146" y="95"/>
                    <a:pt x="147" y="93"/>
                    <a:pt x="147" y="92"/>
                  </a:cubicBezTo>
                  <a:cubicBezTo>
                    <a:pt x="146" y="90"/>
                    <a:pt x="145" y="88"/>
                    <a:pt x="143" y="87"/>
                  </a:cubicBezTo>
                  <a:cubicBezTo>
                    <a:pt x="142" y="86"/>
                    <a:pt x="140" y="86"/>
                    <a:pt x="138" y="86"/>
                  </a:cubicBezTo>
                  <a:cubicBezTo>
                    <a:pt x="136" y="87"/>
                    <a:pt x="135" y="88"/>
                    <a:pt x="134" y="89"/>
                  </a:cubicBezTo>
                  <a:close/>
                  <a:moveTo>
                    <a:pt x="151" y="117"/>
                  </a:moveTo>
                  <a:lnTo>
                    <a:pt x="163" y="95"/>
                  </a:lnTo>
                  <a:lnTo>
                    <a:pt x="167" y="97"/>
                  </a:lnTo>
                  <a:lnTo>
                    <a:pt x="165" y="101"/>
                  </a:lnTo>
                  <a:cubicBezTo>
                    <a:pt x="167" y="100"/>
                    <a:pt x="168" y="99"/>
                    <a:pt x="169" y="99"/>
                  </a:cubicBezTo>
                  <a:cubicBezTo>
                    <a:pt x="170" y="99"/>
                    <a:pt x="171" y="99"/>
                    <a:pt x="172" y="100"/>
                  </a:cubicBezTo>
                  <a:cubicBezTo>
                    <a:pt x="173" y="100"/>
                    <a:pt x="174" y="102"/>
                    <a:pt x="175" y="103"/>
                  </a:cubicBezTo>
                  <a:lnTo>
                    <a:pt x="171" y="106"/>
                  </a:lnTo>
                  <a:cubicBezTo>
                    <a:pt x="171" y="105"/>
                    <a:pt x="170" y="104"/>
                    <a:pt x="169" y="103"/>
                  </a:cubicBezTo>
                  <a:cubicBezTo>
                    <a:pt x="168" y="103"/>
                    <a:pt x="168" y="103"/>
                    <a:pt x="167" y="103"/>
                  </a:cubicBezTo>
                  <a:cubicBezTo>
                    <a:pt x="166" y="103"/>
                    <a:pt x="165" y="103"/>
                    <a:pt x="164" y="104"/>
                  </a:cubicBezTo>
                  <a:cubicBezTo>
                    <a:pt x="163" y="105"/>
                    <a:pt x="162" y="106"/>
                    <a:pt x="161" y="108"/>
                  </a:cubicBezTo>
                  <a:lnTo>
                    <a:pt x="154" y="119"/>
                  </a:lnTo>
                  <a:lnTo>
                    <a:pt x="151" y="117"/>
                  </a:lnTo>
                  <a:close/>
                  <a:moveTo>
                    <a:pt x="180" y="100"/>
                  </a:moveTo>
                  <a:lnTo>
                    <a:pt x="182" y="96"/>
                  </a:lnTo>
                  <a:lnTo>
                    <a:pt x="186" y="98"/>
                  </a:lnTo>
                  <a:lnTo>
                    <a:pt x="183" y="102"/>
                  </a:lnTo>
                  <a:lnTo>
                    <a:pt x="180" y="100"/>
                  </a:lnTo>
                  <a:close/>
                  <a:moveTo>
                    <a:pt x="165" y="125"/>
                  </a:moveTo>
                  <a:lnTo>
                    <a:pt x="177" y="104"/>
                  </a:lnTo>
                  <a:lnTo>
                    <a:pt x="181" y="106"/>
                  </a:lnTo>
                  <a:lnTo>
                    <a:pt x="168" y="127"/>
                  </a:lnTo>
                  <a:lnTo>
                    <a:pt x="165" y="125"/>
                  </a:lnTo>
                  <a:close/>
                  <a:moveTo>
                    <a:pt x="165" y="125"/>
                  </a:moveTo>
                  <a:lnTo>
                    <a:pt x="177" y="104"/>
                  </a:lnTo>
                  <a:lnTo>
                    <a:pt x="181" y="106"/>
                  </a:lnTo>
                  <a:lnTo>
                    <a:pt x="179" y="109"/>
                  </a:lnTo>
                  <a:cubicBezTo>
                    <a:pt x="182" y="107"/>
                    <a:pt x="185" y="107"/>
                    <a:pt x="188" y="109"/>
                  </a:cubicBezTo>
                  <a:cubicBezTo>
                    <a:pt x="189" y="110"/>
                    <a:pt x="190" y="111"/>
                    <a:pt x="191" y="112"/>
                  </a:cubicBezTo>
                  <a:cubicBezTo>
                    <a:pt x="192" y="113"/>
                    <a:pt x="192" y="114"/>
                    <a:pt x="192" y="115"/>
                  </a:cubicBezTo>
                  <a:cubicBezTo>
                    <a:pt x="192" y="116"/>
                    <a:pt x="192" y="117"/>
                    <a:pt x="192" y="119"/>
                  </a:cubicBezTo>
                  <a:cubicBezTo>
                    <a:pt x="191" y="119"/>
                    <a:pt x="191" y="121"/>
                    <a:pt x="190" y="122"/>
                  </a:cubicBezTo>
                  <a:lnTo>
                    <a:pt x="182" y="135"/>
                  </a:lnTo>
                  <a:lnTo>
                    <a:pt x="178" y="133"/>
                  </a:lnTo>
                  <a:lnTo>
                    <a:pt x="186" y="120"/>
                  </a:lnTo>
                  <a:cubicBezTo>
                    <a:pt x="187" y="119"/>
                    <a:pt x="187" y="118"/>
                    <a:pt x="188" y="117"/>
                  </a:cubicBezTo>
                  <a:cubicBezTo>
                    <a:pt x="188" y="116"/>
                    <a:pt x="188" y="115"/>
                    <a:pt x="187" y="114"/>
                  </a:cubicBezTo>
                  <a:cubicBezTo>
                    <a:pt x="187" y="113"/>
                    <a:pt x="186" y="112"/>
                    <a:pt x="185" y="112"/>
                  </a:cubicBezTo>
                  <a:cubicBezTo>
                    <a:pt x="183" y="111"/>
                    <a:pt x="182" y="111"/>
                    <a:pt x="180" y="111"/>
                  </a:cubicBezTo>
                  <a:cubicBezTo>
                    <a:pt x="178" y="111"/>
                    <a:pt x="177" y="113"/>
                    <a:pt x="175" y="116"/>
                  </a:cubicBezTo>
                  <a:lnTo>
                    <a:pt x="168" y="127"/>
                  </a:lnTo>
                  <a:lnTo>
                    <a:pt x="165" y="125"/>
                  </a:lnTo>
                  <a:close/>
                  <a:moveTo>
                    <a:pt x="190" y="143"/>
                  </a:moveTo>
                  <a:lnTo>
                    <a:pt x="194" y="145"/>
                  </a:lnTo>
                  <a:cubicBezTo>
                    <a:pt x="193" y="147"/>
                    <a:pt x="193" y="148"/>
                    <a:pt x="193" y="148"/>
                  </a:cubicBezTo>
                  <a:cubicBezTo>
                    <a:pt x="194" y="150"/>
                    <a:pt x="195" y="151"/>
                    <a:pt x="197" y="152"/>
                  </a:cubicBezTo>
                  <a:cubicBezTo>
                    <a:pt x="198" y="153"/>
                    <a:pt x="200" y="153"/>
                    <a:pt x="201" y="153"/>
                  </a:cubicBezTo>
                  <a:cubicBezTo>
                    <a:pt x="202" y="153"/>
                    <a:pt x="204" y="152"/>
                    <a:pt x="205" y="151"/>
                  </a:cubicBezTo>
                  <a:cubicBezTo>
                    <a:pt x="205" y="151"/>
                    <a:pt x="206" y="149"/>
                    <a:pt x="208" y="147"/>
                  </a:cubicBezTo>
                  <a:cubicBezTo>
                    <a:pt x="205" y="148"/>
                    <a:pt x="202" y="147"/>
                    <a:pt x="200" y="146"/>
                  </a:cubicBezTo>
                  <a:cubicBezTo>
                    <a:pt x="197" y="144"/>
                    <a:pt x="195" y="142"/>
                    <a:pt x="195" y="139"/>
                  </a:cubicBezTo>
                  <a:cubicBezTo>
                    <a:pt x="195" y="136"/>
                    <a:pt x="195" y="133"/>
                    <a:pt x="197" y="130"/>
                  </a:cubicBezTo>
                  <a:cubicBezTo>
                    <a:pt x="198" y="128"/>
                    <a:pt x="200" y="126"/>
                    <a:pt x="202" y="125"/>
                  </a:cubicBezTo>
                  <a:cubicBezTo>
                    <a:pt x="203" y="123"/>
                    <a:pt x="205" y="123"/>
                    <a:pt x="207" y="123"/>
                  </a:cubicBezTo>
                  <a:cubicBezTo>
                    <a:pt x="209" y="123"/>
                    <a:pt x="211" y="123"/>
                    <a:pt x="213" y="124"/>
                  </a:cubicBezTo>
                  <a:cubicBezTo>
                    <a:pt x="216" y="126"/>
                    <a:pt x="217" y="128"/>
                    <a:pt x="217" y="131"/>
                  </a:cubicBezTo>
                  <a:lnTo>
                    <a:pt x="219" y="128"/>
                  </a:lnTo>
                  <a:lnTo>
                    <a:pt x="222" y="130"/>
                  </a:lnTo>
                  <a:lnTo>
                    <a:pt x="211" y="149"/>
                  </a:lnTo>
                  <a:cubicBezTo>
                    <a:pt x="209" y="152"/>
                    <a:pt x="208" y="154"/>
                    <a:pt x="206" y="155"/>
                  </a:cubicBezTo>
                  <a:cubicBezTo>
                    <a:pt x="205" y="156"/>
                    <a:pt x="203" y="157"/>
                    <a:pt x="201" y="157"/>
                  </a:cubicBezTo>
                  <a:cubicBezTo>
                    <a:pt x="199" y="157"/>
                    <a:pt x="197" y="156"/>
                    <a:pt x="195" y="155"/>
                  </a:cubicBezTo>
                  <a:cubicBezTo>
                    <a:pt x="192" y="153"/>
                    <a:pt x="190" y="151"/>
                    <a:pt x="190" y="149"/>
                  </a:cubicBezTo>
                  <a:cubicBezTo>
                    <a:pt x="189" y="147"/>
                    <a:pt x="189" y="145"/>
                    <a:pt x="190" y="143"/>
                  </a:cubicBezTo>
                  <a:close/>
                  <a:moveTo>
                    <a:pt x="201" y="132"/>
                  </a:moveTo>
                  <a:cubicBezTo>
                    <a:pt x="199" y="134"/>
                    <a:pt x="199" y="137"/>
                    <a:pt x="199" y="139"/>
                  </a:cubicBezTo>
                  <a:cubicBezTo>
                    <a:pt x="199" y="141"/>
                    <a:pt x="200" y="142"/>
                    <a:pt x="202" y="143"/>
                  </a:cubicBezTo>
                  <a:cubicBezTo>
                    <a:pt x="204" y="144"/>
                    <a:pt x="206" y="144"/>
                    <a:pt x="207" y="144"/>
                  </a:cubicBezTo>
                  <a:cubicBezTo>
                    <a:pt x="209" y="143"/>
                    <a:pt x="211" y="141"/>
                    <a:pt x="213" y="139"/>
                  </a:cubicBezTo>
                  <a:cubicBezTo>
                    <a:pt x="214" y="136"/>
                    <a:pt x="215" y="134"/>
                    <a:pt x="214" y="132"/>
                  </a:cubicBezTo>
                  <a:cubicBezTo>
                    <a:pt x="214" y="130"/>
                    <a:pt x="213" y="128"/>
                    <a:pt x="211" y="127"/>
                  </a:cubicBezTo>
                  <a:cubicBezTo>
                    <a:pt x="210" y="126"/>
                    <a:pt x="208" y="126"/>
                    <a:pt x="206" y="127"/>
                  </a:cubicBezTo>
                  <a:cubicBezTo>
                    <a:pt x="204" y="127"/>
                    <a:pt x="203" y="129"/>
                    <a:pt x="201" y="132"/>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211" name="Freeform 131"/>
            <p:cNvSpPr>
              <a:spLocks/>
            </p:cNvSpPr>
            <p:nvPr/>
          </p:nvSpPr>
          <p:spPr bwMode="auto">
            <a:xfrm>
              <a:off x="2652" y="3327"/>
              <a:ext cx="97" cy="48"/>
            </a:xfrm>
            <a:custGeom>
              <a:avLst/>
              <a:gdLst/>
              <a:ahLst/>
              <a:cxnLst>
                <a:cxn ang="0">
                  <a:pos x="22" y="10"/>
                </a:cxn>
                <a:cxn ang="0">
                  <a:pos x="29" y="5"/>
                </a:cxn>
                <a:cxn ang="0">
                  <a:pos x="39" y="1"/>
                </a:cxn>
                <a:cxn ang="0">
                  <a:pos x="53" y="3"/>
                </a:cxn>
                <a:cxn ang="0">
                  <a:pos x="56" y="15"/>
                </a:cxn>
                <a:cxn ang="0">
                  <a:pos x="47" y="39"/>
                </a:cxn>
                <a:cxn ang="0">
                  <a:pos x="49" y="48"/>
                </a:cxn>
                <a:cxn ang="0">
                  <a:pos x="55" y="48"/>
                </a:cxn>
                <a:cxn ang="0">
                  <a:pos x="80" y="42"/>
                </a:cxn>
                <a:cxn ang="0">
                  <a:pos x="109" y="35"/>
                </a:cxn>
                <a:cxn ang="0">
                  <a:pos x="134" y="28"/>
                </a:cxn>
                <a:cxn ang="0">
                  <a:pos x="157" y="25"/>
                </a:cxn>
                <a:cxn ang="0">
                  <a:pos x="167" y="28"/>
                </a:cxn>
                <a:cxn ang="0">
                  <a:pos x="167" y="35"/>
                </a:cxn>
                <a:cxn ang="0">
                  <a:pos x="161" y="44"/>
                </a:cxn>
                <a:cxn ang="0">
                  <a:pos x="158" y="48"/>
                </a:cxn>
                <a:cxn ang="0">
                  <a:pos x="127" y="57"/>
                </a:cxn>
                <a:cxn ang="0">
                  <a:pos x="89" y="68"/>
                </a:cxn>
                <a:cxn ang="0">
                  <a:pos x="27" y="82"/>
                </a:cxn>
                <a:cxn ang="0">
                  <a:pos x="13" y="81"/>
                </a:cxn>
                <a:cxn ang="0">
                  <a:pos x="2" y="67"/>
                </a:cxn>
                <a:cxn ang="0">
                  <a:pos x="4" y="47"/>
                </a:cxn>
                <a:cxn ang="0">
                  <a:pos x="11" y="31"/>
                </a:cxn>
                <a:cxn ang="0">
                  <a:pos x="22" y="10"/>
                </a:cxn>
              </a:cxnLst>
              <a:rect l="0" t="0" r="r" b="b"/>
              <a:pathLst>
                <a:path w="169" h="83">
                  <a:moveTo>
                    <a:pt x="22" y="10"/>
                  </a:moveTo>
                  <a:cubicBezTo>
                    <a:pt x="24" y="8"/>
                    <a:pt x="26" y="7"/>
                    <a:pt x="29" y="5"/>
                  </a:cubicBezTo>
                  <a:cubicBezTo>
                    <a:pt x="33" y="3"/>
                    <a:pt x="36" y="2"/>
                    <a:pt x="39" y="1"/>
                  </a:cubicBezTo>
                  <a:cubicBezTo>
                    <a:pt x="45" y="0"/>
                    <a:pt x="49" y="1"/>
                    <a:pt x="53" y="3"/>
                  </a:cubicBezTo>
                  <a:cubicBezTo>
                    <a:pt x="58" y="6"/>
                    <a:pt x="59" y="10"/>
                    <a:pt x="56" y="15"/>
                  </a:cubicBezTo>
                  <a:cubicBezTo>
                    <a:pt x="53" y="22"/>
                    <a:pt x="50" y="30"/>
                    <a:pt x="47" y="39"/>
                  </a:cubicBezTo>
                  <a:cubicBezTo>
                    <a:pt x="46" y="44"/>
                    <a:pt x="46" y="47"/>
                    <a:pt x="49" y="48"/>
                  </a:cubicBezTo>
                  <a:cubicBezTo>
                    <a:pt x="50" y="49"/>
                    <a:pt x="52" y="49"/>
                    <a:pt x="55" y="48"/>
                  </a:cubicBezTo>
                  <a:cubicBezTo>
                    <a:pt x="63" y="46"/>
                    <a:pt x="71" y="44"/>
                    <a:pt x="80" y="42"/>
                  </a:cubicBezTo>
                  <a:cubicBezTo>
                    <a:pt x="94" y="39"/>
                    <a:pt x="103" y="37"/>
                    <a:pt x="109" y="35"/>
                  </a:cubicBezTo>
                  <a:cubicBezTo>
                    <a:pt x="115" y="33"/>
                    <a:pt x="124" y="30"/>
                    <a:pt x="134" y="28"/>
                  </a:cubicBezTo>
                  <a:cubicBezTo>
                    <a:pt x="145" y="26"/>
                    <a:pt x="152" y="25"/>
                    <a:pt x="157" y="25"/>
                  </a:cubicBezTo>
                  <a:cubicBezTo>
                    <a:pt x="162" y="25"/>
                    <a:pt x="165" y="26"/>
                    <a:pt x="167" y="28"/>
                  </a:cubicBezTo>
                  <a:cubicBezTo>
                    <a:pt x="169" y="30"/>
                    <a:pt x="169" y="32"/>
                    <a:pt x="167" y="35"/>
                  </a:cubicBezTo>
                  <a:cubicBezTo>
                    <a:pt x="164" y="38"/>
                    <a:pt x="162" y="41"/>
                    <a:pt x="161" y="44"/>
                  </a:cubicBezTo>
                  <a:cubicBezTo>
                    <a:pt x="160" y="47"/>
                    <a:pt x="159" y="48"/>
                    <a:pt x="158" y="48"/>
                  </a:cubicBezTo>
                  <a:cubicBezTo>
                    <a:pt x="145" y="53"/>
                    <a:pt x="134" y="56"/>
                    <a:pt x="127" y="57"/>
                  </a:cubicBezTo>
                  <a:cubicBezTo>
                    <a:pt x="108" y="64"/>
                    <a:pt x="95" y="67"/>
                    <a:pt x="89" y="68"/>
                  </a:cubicBezTo>
                  <a:cubicBezTo>
                    <a:pt x="65" y="73"/>
                    <a:pt x="45" y="78"/>
                    <a:pt x="27" y="82"/>
                  </a:cubicBezTo>
                  <a:cubicBezTo>
                    <a:pt x="21" y="83"/>
                    <a:pt x="16" y="83"/>
                    <a:pt x="13" y="81"/>
                  </a:cubicBezTo>
                  <a:cubicBezTo>
                    <a:pt x="8" y="79"/>
                    <a:pt x="4" y="74"/>
                    <a:pt x="2" y="67"/>
                  </a:cubicBezTo>
                  <a:cubicBezTo>
                    <a:pt x="0" y="60"/>
                    <a:pt x="0" y="53"/>
                    <a:pt x="4" y="47"/>
                  </a:cubicBezTo>
                  <a:cubicBezTo>
                    <a:pt x="7" y="40"/>
                    <a:pt x="10" y="35"/>
                    <a:pt x="11" y="31"/>
                  </a:cubicBezTo>
                  <a:cubicBezTo>
                    <a:pt x="13" y="25"/>
                    <a:pt x="17" y="18"/>
                    <a:pt x="22" y="10"/>
                  </a:cubicBezTo>
                </a:path>
              </a:pathLst>
            </a:cu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212" name="Rectangle 132"/>
            <p:cNvSpPr>
              <a:spLocks noChangeArrowheads="1"/>
            </p:cNvSpPr>
            <p:nvPr/>
          </p:nvSpPr>
          <p:spPr bwMode="auto">
            <a:xfrm>
              <a:off x="2356" y="1437"/>
              <a:ext cx="51"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500" b="0" i="0" u="none" strike="noStrike" cap="none" normalizeH="0" baseline="0" smtClean="0">
                  <a:ln>
                    <a:noFill/>
                  </a:ln>
                  <a:solidFill>
                    <a:srgbClr val="FF0000"/>
                  </a:solidFill>
                  <a:effectLst/>
                  <a:latin typeface="MS Gothic" pitchFamily="49" charset="-128"/>
                  <a:ea typeface="MS Gothic" pitchFamily="49" charset="-128"/>
                  <a:cs typeface="Arial" pitchFamily="34" charset="0"/>
                </a:rPr>
                <a:t>?</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pic>
          <p:nvPicPr>
            <p:cNvPr id="430213" name="Picture 133"/>
            <p:cNvPicPr>
              <a:picLocks noChangeAspect="1" noChangeArrowheads="1"/>
            </p:cNvPicPr>
            <p:nvPr/>
          </p:nvPicPr>
          <p:blipFill>
            <a:blip r:embed="rId26"/>
            <a:srcRect/>
            <a:stretch>
              <a:fillRect/>
            </a:stretch>
          </p:blipFill>
          <p:spPr bwMode="auto">
            <a:xfrm>
              <a:off x="2855" y="1836"/>
              <a:ext cx="351" cy="368"/>
            </a:xfrm>
            <a:prstGeom prst="rect">
              <a:avLst/>
            </a:prstGeom>
            <a:noFill/>
            <a:ln w="9525">
              <a:noFill/>
              <a:miter lim="800000"/>
              <a:headEnd/>
              <a:tailEnd/>
            </a:ln>
          </p:spPr>
        </p:pic>
        <p:pic>
          <p:nvPicPr>
            <p:cNvPr id="430214" name="Picture 134"/>
            <p:cNvPicPr>
              <a:picLocks noChangeAspect="1" noChangeArrowheads="1"/>
            </p:cNvPicPr>
            <p:nvPr/>
          </p:nvPicPr>
          <p:blipFill>
            <a:blip r:embed="rId27"/>
            <a:srcRect/>
            <a:stretch>
              <a:fillRect/>
            </a:stretch>
          </p:blipFill>
          <p:spPr bwMode="auto">
            <a:xfrm>
              <a:off x="2855" y="1836"/>
              <a:ext cx="351" cy="368"/>
            </a:xfrm>
            <a:prstGeom prst="rect">
              <a:avLst/>
            </a:prstGeom>
            <a:noFill/>
            <a:ln w="9525">
              <a:noFill/>
              <a:miter lim="800000"/>
              <a:headEnd/>
              <a:tailEnd/>
            </a:ln>
          </p:spPr>
        </p:pic>
        <p:sp>
          <p:nvSpPr>
            <p:cNvPr id="430215" name="Rectangle 135"/>
            <p:cNvSpPr>
              <a:spLocks noChangeArrowheads="1"/>
            </p:cNvSpPr>
            <p:nvPr/>
          </p:nvSpPr>
          <p:spPr bwMode="auto">
            <a:xfrm>
              <a:off x="2978" y="1964"/>
              <a:ext cx="85" cy="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00" b="0" i="0" u="none" strike="noStrike" cap="none" normalizeH="0" baseline="0" smtClean="0">
                  <a:ln>
                    <a:noFill/>
                  </a:ln>
                  <a:solidFill>
                    <a:srgbClr val="000000"/>
                  </a:solidFill>
                  <a:effectLst/>
                  <a:latin typeface="Arial" pitchFamily="34" charset="0"/>
                  <a:ea typeface="SimSun" pitchFamily="2" charset="-122"/>
                  <a:cs typeface="Arial" pitchFamily="34" charset="0"/>
                </a:rPr>
                <a:t>Produktio</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sp>
          <p:nvSpPr>
            <p:cNvPr id="430216" name="Rectangle 136"/>
            <p:cNvSpPr>
              <a:spLocks noChangeArrowheads="1"/>
            </p:cNvSpPr>
            <p:nvPr/>
          </p:nvSpPr>
          <p:spPr bwMode="auto">
            <a:xfrm>
              <a:off x="3015" y="1991"/>
              <a:ext cx="22" cy="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00" b="0" i="0" u="none" strike="noStrike" cap="none" normalizeH="0" baseline="0" smtClean="0">
                  <a:ln>
                    <a:noFill/>
                  </a:ln>
                  <a:solidFill>
                    <a:srgbClr val="000000"/>
                  </a:solidFill>
                  <a:effectLst/>
                  <a:latin typeface="Arial" pitchFamily="34" charset="0"/>
                  <a:ea typeface="SimSun" pitchFamily="2" charset="-122"/>
                  <a:cs typeface="Arial" pitchFamily="34" charset="0"/>
                </a:rPr>
                <a:t>ns </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sp>
          <p:nvSpPr>
            <p:cNvPr id="430217" name="Rectangle 137"/>
            <p:cNvSpPr>
              <a:spLocks noChangeArrowheads="1"/>
            </p:cNvSpPr>
            <p:nvPr/>
          </p:nvSpPr>
          <p:spPr bwMode="auto">
            <a:xfrm>
              <a:off x="2978" y="2019"/>
              <a:ext cx="86" cy="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00" b="0" i="0" u="none" strike="noStrike" cap="none" normalizeH="0" baseline="0" smtClean="0">
                  <a:ln>
                    <a:noFill/>
                  </a:ln>
                  <a:solidFill>
                    <a:srgbClr val="000000"/>
                  </a:solidFill>
                  <a:effectLst/>
                  <a:latin typeface="Arial" pitchFamily="34" charset="0"/>
                  <a:ea typeface="SimSun" pitchFamily="2" charset="-122"/>
                  <a:cs typeface="Arial" pitchFamily="34" charset="0"/>
                </a:rPr>
                <a:t>teknologi/</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sp>
          <p:nvSpPr>
            <p:cNvPr id="430218" name="Rectangle 138"/>
            <p:cNvSpPr>
              <a:spLocks noChangeArrowheads="1"/>
            </p:cNvSpPr>
            <p:nvPr/>
          </p:nvSpPr>
          <p:spPr bwMode="auto">
            <a:xfrm>
              <a:off x="2978" y="2047"/>
              <a:ext cx="78" cy="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00" b="0" i="0" u="none" strike="noStrike" cap="none" normalizeH="0" baseline="0" smtClean="0">
                  <a:ln>
                    <a:noFill/>
                  </a:ln>
                  <a:solidFill>
                    <a:srgbClr val="000000"/>
                  </a:solidFill>
                  <a:effectLst/>
                  <a:latin typeface="Arial" pitchFamily="34" charset="0"/>
                  <a:ea typeface="SimSun" pitchFamily="2" charset="-122"/>
                  <a:cs typeface="Arial" pitchFamily="34" charset="0"/>
                </a:rPr>
                <a:t>energieff</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sp>
          <p:nvSpPr>
            <p:cNvPr id="430219" name="Rectangle 139"/>
            <p:cNvSpPr>
              <a:spLocks noChangeArrowheads="1"/>
            </p:cNvSpPr>
            <p:nvPr/>
          </p:nvSpPr>
          <p:spPr bwMode="auto">
            <a:xfrm>
              <a:off x="2996" y="2074"/>
              <a:ext cx="42" cy="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00" b="0" i="0" u="none" strike="noStrike" cap="none" normalizeH="0" baseline="0" smtClean="0">
                  <a:ln>
                    <a:noFill/>
                  </a:ln>
                  <a:solidFill>
                    <a:srgbClr val="000000"/>
                  </a:solidFill>
                  <a:effectLst/>
                  <a:latin typeface="Arial" pitchFamily="34" charset="0"/>
                  <a:ea typeface="SimSun" pitchFamily="2" charset="-122"/>
                  <a:cs typeface="Arial" pitchFamily="34" charset="0"/>
                </a:rPr>
                <a:t>ektiv</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pic>
          <p:nvPicPr>
            <p:cNvPr id="430220" name="Picture 140"/>
            <p:cNvPicPr>
              <a:picLocks noChangeAspect="1" noChangeArrowheads="1"/>
            </p:cNvPicPr>
            <p:nvPr/>
          </p:nvPicPr>
          <p:blipFill>
            <a:blip r:embed="rId28"/>
            <a:srcRect/>
            <a:stretch>
              <a:fillRect/>
            </a:stretch>
          </p:blipFill>
          <p:spPr bwMode="auto">
            <a:xfrm>
              <a:off x="3806" y="2775"/>
              <a:ext cx="406" cy="414"/>
            </a:xfrm>
            <a:prstGeom prst="rect">
              <a:avLst/>
            </a:prstGeom>
            <a:noFill/>
            <a:ln w="9525">
              <a:noFill/>
              <a:miter lim="800000"/>
              <a:headEnd/>
              <a:tailEnd/>
            </a:ln>
          </p:spPr>
        </p:pic>
        <p:pic>
          <p:nvPicPr>
            <p:cNvPr id="430221" name="Picture 141"/>
            <p:cNvPicPr>
              <a:picLocks noChangeAspect="1" noChangeArrowheads="1"/>
            </p:cNvPicPr>
            <p:nvPr/>
          </p:nvPicPr>
          <p:blipFill>
            <a:blip r:embed="rId29"/>
            <a:srcRect/>
            <a:stretch>
              <a:fillRect/>
            </a:stretch>
          </p:blipFill>
          <p:spPr bwMode="auto">
            <a:xfrm>
              <a:off x="3806" y="2775"/>
              <a:ext cx="406" cy="414"/>
            </a:xfrm>
            <a:prstGeom prst="rect">
              <a:avLst/>
            </a:prstGeom>
            <a:noFill/>
            <a:ln w="9525">
              <a:noFill/>
              <a:miter lim="800000"/>
              <a:headEnd/>
              <a:tailEnd/>
            </a:ln>
          </p:spPr>
        </p:pic>
        <p:sp>
          <p:nvSpPr>
            <p:cNvPr id="430222" name="Freeform 142"/>
            <p:cNvSpPr>
              <a:spLocks noEditPoints="1"/>
            </p:cNvSpPr>
            <p:nvPr/>
          </p:nvSpPr>
          <p:spPr bwMode="auto">
            <a:xfrm>
              <a:off x="3970" y="2832"/>
              <a:ext cx="113" cy="37"/>
            </a:xfrm>
            <a:custGeom>
              <a:avLst/>
              <a:gdLst/>
              <a:ahLst/>
              <a:cxnLst>
                <a:cxn ang="0">
                  <a:pos x="23" y="0"/>
                </a:cxn>
                <a:cxn ang="0">
                  <a:pos x="24" y="25"/>
                </a:cxn>
                <a:cxn ang="0">
                  <a:pos x="0" y="31"/>
                </a:cxn>
                <a:cxn ang="0">
                  <a:pos x="21" y="11"/>
                </a:cxn>
                <a:cxn ang="0">
                  <a:pos x="12" y="19"/>
                </a:cxn>
                <a:cxn ang="0">
                  <a:pos x="42" y="13"/>
                </a:cxn>
                <a:cxn ang="0">
                  <a:pos x="48" y="14"/>
                </a:cxn>
                <a:cxn ang="0">
                  <a:pos x="47" y="18"/>
                </a:cxn>
                <a:cxn ang="0">
                  <a:pos x="41" y="25"/>
                </a:cxn>
                <a:cxn ang="0">
                  <a:pos x="54" y="40"/>
                </a:cxn>
                <a:cxn ang="0">
                  <a:pos x="60" y="7"/>
                </a:cxn>
                <a:cxn ang="0">
                  <a:pos x="70" y="18"/>
                </a:cxn>
                <a:cxn ang="0">
                  <a:pos x="74" y="31"/>
                </a:cxn>
                <a:cxn ang="0">
                  <a:pos x="55" y="37"/>
                </a:cxn>
                <a:cxn ang="0">
                  <a:pos x="56" y="34"/>
                </a:cxn>
                <a:cxn ang="0">
                  <a:pos x="69" y="30"/>
                </a:cxn>
                <a:cxn ang="0">
                  <a:pos x="59" y="21"/>
                </a:cxn>
                <a:cxn ang="0">
                  <a:pos x="104" y="41"/>
                </a:cxn>
                <a:cxn ang="0">
                  <a:pos x="84" y="43"/>
                </a:cxn>
                <a:cxn ang="0">
                  <a:pos x="96" y="22"/>
                </a:cxn>
                <a:cxn ang="0">
                  <a:pos x="105" y="37"/>
                </a:cxn>
                <a:cxn ang="0">
                  <a:pos x="93" y="44"/>
                </a:cxn>
                <a:cxn ang="0">
                  <a:pos x="87" y="31"/>
                </a:cxn>
                <a:cxn ang="0">
                  <a:pos x="96" y="25"/>
                </a:cxn>
                <a:cxn ang="0">
                  <a:pos x="118" y="21"/>
                </a:cxn>
                <a:cxn ang="0">
                  <a:pos x="122" y="22"/>
                </a:cxn>
                <a:cxn ang="0">
                  <a:pos x="108" y="55"/>
                </a:cxn>
                <a:cxn ang="0">
                  <a:pos x="113" y="51"/>
                </a:cxn>
                <a:cxn ang="0">
                  <a:pos x="117" y="52"/>
                </a:cxn>
                <a:cxn ang="0">
                  <a:pos x="107" y="59"/>
                </a:cxn>
                <a:cxn ang="0">
                  <a:pos x="138" y="55"/>
                </a:cxn>
                <a:cxn ang="0">
                  <a:pos x="130" y="40"/>
                </a:cxn>
                <a:cxn ang="0">
                  <a:pos x="142" y="29"/>
                </a:cxn>
                <a:cxn ang="0">
                  <a:pos x="151" y="22"/>
                </a:cxn>
                <a:cxn ang="0">
                  <a:pos x="145" y="56"/>
                </a:cxn>
                <a:cxn ang="0">
                  <a:pos x="139" y="52"/>
                </a:cxn>
                <a:cxn ang="0">
                  <a:pos x="147" y="36"/>
                </a:cxn>
                <a:cxn ang="0">
                  <a:pos x="134" y="41"/>
                </a:cxn>
                <a:cxn ang="0">
                  <a:pos x="150" y="52"/>
                </a:cxn>
                <a:cxn ang="0">
                  <a:pos x="161" y="51"/>
                </a:cxn>
                <a:cxn ang="0">
                  <a:pos x="150" y="44"/>
                </a:cxn>
                <a:cxn ang="0">
                  <a:pos x="148" y="34"/>
                </a:cxn>
                <a:cxn ang="0">
                  <a:pos x="157" y="32"/>
                </a:cxn>
                <a:cxn ang="0">
                  <a:pos x="166" y="40"/>
                </a:cxn>
                <a:cxn ang="0">
                  <a:pos x="157" y="35"/>
                </a:cxn>
                <a:cxn ang="0">
                  <a:pos x="151" y="39"/>
                </a:cxn>
                <a:cxn ang="0">
                  <a:pos x="162" y="45"/>
                </a:cxn>
                <a:cxn ang="0">
                  <a:pos x="163" y="55"/>
                </a:cxn>
                <a:cxn ang="0">
                  <a:pos x="147" y="54"/>
                </a:cxn>
                <a:cxn ang="0">
                  <a:pos x="165" y="34"/>
                </a:cxn>
                <a:cxn ang="0">
                  <a:pos x="172" y="35"/>
                </a:cxn>
                <a:cxn ang="0">
                  <a:pos x="182" y="40"/>
                </a:cxn>
                <a:cxn ang="0">
                  <a:pos x="197" y="47"/>
                </a:cxn>
                <a:cxn ang="0">
                  <a:pos x="193" y="48"/>
                </a:cxn>
                <a:cxn ang="0">
                  <a:pos x="189" y="41"/>
                </a:cxn>
                <a:cxn ang="0">
                  <a:pos x="180" y="61"/>
                </a:cxn>
                <a:cxn ang="0">
                  <a:pos x="178" y="40"/>
                </a:cxn>
                <a:cxn ang="0">
                  <a:pos x="169" y="41"/>
                </a:cxn>
                <a:cxn ang="0">
                  <a:pos x="161" y="58"/>
                </a:cxn>
              </a:cxnLst>
              <a:rect l="0" t="0" r="r" b="b"/>
              <a:pathLst>
                <a:path w="197" h="64">
                  <a:moveTo>
                    <a:pt x="0" y="31"/>
                  </a:moveTo>
                  <a:lnTo>
                    <a:pt x="18" y="0"/>
                  </a:lnTo>
                  <a:lnTo>
                    <a:pt x="23" y="0"/>
                  </a:lnTo>
                  <a:lnTo>
                    <a:pt x="32" y="37"/>
                  </a:lnTo>
                  <a:lnTo>
                    <a:pt x="26" y="36"/>
                  </a:lnTo>
                  <a:lnTo>
                    <a:pt x="24" y="25"/>
                  </a:lnTo>
                  <a:lnTo>
                    <a:pt x="10" y="22"/>
                  </a:lnTo>
                  <a:lnTo>
                    <a:pt x="5" y="32"/>
                  </a:lnTo>
                  <a:lnTo>
                    <a:pt x="0" y="31"/>
                  </a:lnTo>
                  <a:close/>
                  <a:moveTo>
                    <a:pt x="12" y="19"/>
                  </a:moveTo>
                  <a:lnTo>
                    <a:pt x="23" y="21"/>
                  </a:lnTo>
                  <a:lnTo>
                    <a:pt x="21" y="11"/>
                  </a:lnTo>
                  <a:cubicBezTo>
                    <a:pt x="21" y="8"/>
                    <a:pt x="20" y="5"/>
                    <a:pt x="20" y="4"/>
                  </a:cubicBezTo>
                  <a:cubicBezTo>
                    <a:pt x="19" y="6"/>
                    <a:pt x="18" y="8"/>
                    <a:pt x="17" y="10"/>
                  </a:cubicBezTo>
                  <a:lnTo>
                    <a:pt x="12" y="19"/>
                  </a:lnTo>
                  <a:close/>
                  <a:moveTo>
                    <a:pt x="35" y="37"/>
                  </a:moveTo>
                  <a:lnTo>
                    <a:pt x="39" y="13"/>
                  </a:lnTo>
                  <a:lnTo>
                    <a:pt x="42" y="13"/>
                  </a:lnTo>
                  <a:lnTo>
                    <a:pt x="42" y="17"/>
                  </a:lnTo>
                  <a:cubicBezTo>
                    <a:pt x="43" y="15"/>
                    <a:pt x="44" y="14"/>
                    <a:pt x="45" y="14"/>
                  </a:cubicBezTo>
                  <a:cubicBezTo>
                    <a:pt x="46" y="13"/>
                    <a:pt x="47" y="13"/>
                    <a:pt x="48" y="14"/>
                  </a:cubicBezTo>
                  <a:cubicBezTo>
                    <a:pt x="49" y="14"/>
                    <a:pt x="51" y="14"/>
                    <a:pt x="52" y="16"/>
                  </a:cubicBezTo>
                  <a:lnTo>
                    <a:pt x="50" y="19"/>
                  </a:lnTo>
                  <a:cubicBezTo>
                    <a:pt x="49" y="18"/>
                    <a:pt x="48" y="18"/>
                    <a:pt x="47" y="18"/>
                  </a:cubicBezTo>
                  <a:cubicBezTo>
                    <a:pt x="46" y="18"/>
                    <a:pt x="45" y="18"/>
                    <a:pt x="44" y="18"/>
                  </a:cubicBezTo>
                  <a:cubicBezTo>
                    <a:pt x="43" y="19"/>
                    <a:pt x="43" y="19"/>
                    <a:pt x="42" y="20"/>
                  </a:cubicBezTo>
                  <a:cubicBezTo>
                    <a:pt x="42" y="22"/>
                    <a:pt x="41" y="23"/>
                    <a:pt x="41" y="25"/>
                  </a:cubicBezTo>
                  <a:lnTo>
                    <a:pt x="39" y="38"/>
                  </a:lnTo>
                  <a:lnTo>
                    <a:pt x="35" y="37"/>
                  </a:lnTo>
                  <a:close/>
                  <a:moveTo>
                    <a:pt x="54" y="40"/>
                  </a:moveTo>
                  <a:lnTo>
                    <a:pt x="50" y="40"/>
                  </a:lnTo>
                  <a:lnTo>
                    <a:pt x="56" y="6"/>
                  </a:lnTo>
                  <a:lnTo>
                    <a:pt x="60" y="7"/>
                  </a:lnTo>
                  <a:lnTo>
                    <a:pt x="58" y="19"/>
                  </a:lnTo>
                  <a:cubicBezTo>
                    <a:pt x="60" y="17"/>
                    <a:pt x="63" y="16"/>
                    <a:pt x="65" y="16"/>
                  </a:cubicBezTo>
                  <a:cubicBezTo>
                    <a:pt x="67" y="17"/>
                    <a:pt x="68" y="17"/>
                    <a:pt x="70" y="18"/>
                  </a:cubicBezTo>
                  <a:cubicBezTo>
                    <a:pt x="71" y="19"/>
                    <a:pt x="72" y="20"/>
                    <a:pt x="72" y="21"/>
                  </a:cubicBezTo>
                  <a:cubicBezTo>
                    <a:pt x="73" y="22"/>
                    <a:pt x="74" y="24"/>
                    <a:pt x="74" y="26"/>
                  </a:cubicBezTo>
                  <a:cubicBezTo>
                    <a:pt x="74" y="27"/>
                    <a:pt x="74" y="29"/>
                    <a:pt x="74" y="31"/>
                  </a:cubicBezTo>
                  <a:cubicBezTo>
                    <a:pt x="73" y="35"/>
                    <a:pt x="71" y="38"/>
                    <a:pt x="69" y="40"/>
                  </a:cubicBezTo>
                  <a:cubicBezTo>
                    <a:pt x="67" y="42"/>
                    <a:pt x="64" y="43"/>
                    <a:pt x="61" y="42"/>
                  </a:cubicBezTo>
                  <a:cubicBezTo>
                    <a:pt x="58" y="42"/>
                    <a:pt x="56" y="40"/>
                    <a:pt x="55" y="37"/>
                  </a:cubicBezTo>
                  <a:lnTo>
                    <a:pt x="54" y="40"/>
                  </a:lnTo>
                  <a:close/>
                  <a:moveTo>
                    <a:pt x="56" y="28"/>
                  </a:moveTo>
                  <a:cubicBezTo>
                    <a:pt x="56" y="31"/>
                    <a:pt x="56" y="33"/>
                    <a:pt x="56" y="34"/>
                  </a:cubicBezTo>
                  <a:cubicBezTo>
                    <a:pt x="57" y="37"/>
                    <a:pt x="59" y="38"/>
                    <a:pt x="61" y="39"/>
                  </a:cubicBezTo>
                  <a:cubicBezTo>
                    <a:pt x="63" y="39"/>
                    <a:pt x="65" y="38"/>
                    <a:pt x="66" y="37"/>
                  </a:cubicBezTo>
                  <a:cubicBezTo>
                    <a:pt x="68" y="36"/>
                    <a:pt x="69" y="33"/>
                    <a:pt x="69" y="30"/>
                  </a:cubicBezTo>
                  <a:cubicBezTo>
                    <a:pt x="70" y="27"/>
                    <a:pt x="70" y="25"/>
                    <a:pt x="69" y="23"/>
                  </a:cubicBezTo>
                  <a:cubicBezTo>
                    <a:pt x="68" y="21"/>
                    <a:pt x="66" y="20"/>
                    <a:pt x="64" y="20"/>
                  </a:cubicBezTo>
                  <a:cubicBezTo>
                    <a:pt x="63" y="20"/>
                    <a:pt x="61" y="20"/>
                    <a:pt x="59" y="21"/>
                  </a:cubicBezTo>
                  <a:cubicBezTo>
                    <a:pt x="58" y="23"/>
                    <a:pt x="57" y="25"/>
                    <a:pt x="56" y="28"/>
                  </a:cubicBezTo>
                  <a:close/>
                  <a:moveTo>
                    <a:pt x="100" y="40"/>
                  </a:moveTo>
                  <a:lnTo>
                    <a:pt x="104" y="41"/>
                  </a:lnTo>
                  <a:cubicBezTo>
                    <a:pt x="103" y="44"/>
                    <a:pt x="102" y="45"/>
                    <a:pt x="99" y="46"/>
                  </a:cubicBezTo>
                  <a:cubicBezTo>
                    <a:pt x="97" y="47"/>
                    <a:pt x="95" y="48"/>
                    <a:pt x="92" y="47"/>
                  </a:cubicBezTo>
                  <a:cubicBezTo>
                    <a:pt x="89" y="47"/>
                    <a:pt x="86" y="45"/>
                    <a:pt x="84" y="43"/>
                  </a:cubicBezTo>
                  <a:cubicBezTo>
                    <a:pt x="82" y="40"/>
                    <a:pt x="82" y="37"/>
                    <a:pt x="83" y="33"/>
                  </a:cubicBezTo>
                  <a:cubicBezTo>
                    <a:pt x="83" y="29"/>
                    <a:pt x="85" y="26"/>
                    <a:pt x="87" y="24"/>
                  </a:cubicBezTo>
                  <a:cubicBezTo>
                    <a:pt x="90" y="22"/>
                    <a:pt x="93" y="21"/>
                    <a:pt x="96" y="22"/>
                  </a:cubicBezTo>
                  <a:cubicBezTo>
                    <a:pt x="99" y="22"/>
                    <a:pt x="102" y="24"/>
                    <a:pt x="104" y="26"/>
                  </a:cubicBezTo>
                  <a:cubicBezTo>
                    <a:pt x="105" y="29"/>
                    <a:pt x="106" y="32"/>
                    <a:pt x="105" y="36"/>
                  </a:cubicBezTo>
                  <a:cubicBezTo>
                    <a:pt x="105" y="36"/>
                    <a:pt x="105" y="37"/>
                    <a:pt x="105" y="37"/>
                  </a:cubicBezTo>
                  <a:lnTo>
                    <a:pt x="87" y="34"/>
                  </a:lnTo>
                  <a:cubicBezTo>
                    <a:pt x="86" y="37"/>
                    <a:pt x="87" y="39"/>
                    <a:pt x="88" y="41"/>
                  </a:cubicBezTo>
                  <a:cubicBezTo>
                    <a:pt x="89" y="43"/>
                    <a:pt x="91" y="44"/>
                    <a:pt x="93" y="44"/>
                  </a:cubicBezTo>
                  <a:cubicBezTo>
                    <a:pt x="94" y="44"/>
                    <a:pt x="96" y="44"/>
                    <a:pt x="97" y="43"/>
                  </a:cubicBezTo>
                  <a:cubicBezTo>
                    <a:pt x="98" y="43"/>
                    <a:pt x="99" y="42"/>
                    <a:pt x="100" y="40"/>
                  </a:cubicBezTo>
                  <a:close/>
                  <a:moveTo>
                    <a:pt x="87" y="31"/>
                  </a:moveTo>
                  <a:lnTo>
                    <a:pt x="101" y="33"/>
                  </a:lnTo>
                  <a:cubicBezTo>
                    <a:pt x="101" y="31"/>
                    <a:pt x="101" y="29"/>
                    <a:pt x="100" y="28"/>
                  </a:cubicBezTo>
                  <a:cubicBezTo>
                    <a:pt x="99" y="26"/>
                    <a:pt x="98" y="25"/>
                    <a:pt x="96" y="25"/>
                  </a:cubicBezTo>
                  <a:cubicBezTo>
                    <a:pt x="94" y="25"/>
                    <a:pt x="92" y="25"/>
                    <a:pt x="91" y="26"/>
                  </a:cubicBezTo>
                  <a:cubicBezTo>
                    <a:pt x="89" y="27"/>
                    <a:pt x="88" y="29"/>
                    <a:pt x="87" y="31"/>
                  </a:cubicBezTo>
                  <a:close/>
                  <a:moveTo>
                    <a:pt x="118" y="21"/>
                  </a:moveTo>
                  <a:lnTo>
                    <a:pt x="119" y="16"/>
                  </a:lnTo>
                  <a:lnTo>
                    <a:pt x="123" y="17"/>
                  </a:lnTo>
                  <a:lnTo>
                    <a:pt x="122" y="22"/>
                  </a:lnTo>
                  <a:lnTo>
                    <a:pt x="118" y="21"/>
                  </a:lnTo>
                  <a:close/>
                  <a:moveTo>
                    <a:pt x="107" y="59"/>
                  </a:moveTo>
                  <a:lnTo>
                    <a:pt x="108" y="55"/>
                  </a:lnTo>
                  <a:cubicBezTo>
                    <a:pt x="109" y="56"/>
                    <a:pt x="109" y="56"/>
                    <a:pt x="110" y="56"/>
                  </a:cubicBezTo>
                  <a:cubicBezTo>
                    <a:pt x="111" y="56"/>
                    <a:pt x="111" y="56"/>
                    <a:pt x="112" y="56"/>
                  </a:cubicBezTo>
                  <a:cubicBezTo>
                    <a:pt x="112" y="55"/>
                    <a:pt x="113" y="54"/>
                    <a:pt x="113" y="51"/>
                  </a:cubicBezTo>
                  <a:lnTo>
                    <a:pt x="118" y="26"/>
                  </a:lnTo>
                  <a:lnTo>
                    <a:pt x="122" y="26"/>
                  </a:lnTo>
                  <a:lnTo>
                    <a:pt x="117" y="52"/>
                  </a:lnTo>
                  <a:cubicBezTo>
                    <a:pt x="117" y="55"/>
                    <a:pt x="116" y="57"/>
                    <a:pt x="115" y="58"/>
                  </a:cubicBezTo>
                  <a:cubicBezTo>
                    <a:pt x="114" y="60"/>
                    <a:pt x="112" y="60"/>
                    <a:pt x="110" y="60"/>
                  </a:cubicBezTo>
                  <a:cubicBezTo>
                    <a:pt x="109" y="60"/>
                    <a:pt x="108" y="59"/>
                    <a:pt x="107" y="59"/>
                  </a:cubicBezTo>
                  <a:close/>
                  <a:moveTo>
                    <a:pt x="145" y="56"/>
                  </a:moveTo>
                  <a:lnTo>
                    <a:pt x="146" y="52"/>
                  </a:lnTo>
                  <a:cubicBezTo>
                    <a:pt x="144" y="55"/>
                    <a:pt x="141" y="55"/>
                    <a:pt x="138" y="55"/>
                  </a:cubicBezTo>
                  <a:cubicBezTo>
                    <a:pt x="136" y="55"/>
                    <a:pt x="135" y="54"/>
                    <a:pt x="133" y="52"/>
                  </a:cubicBezTo>
                  <a:cubicBezTo>
                    <a:pt x="132" y="51"/>
                    <a:pt x="131" y="49"/>
                    <a:pt x="130" y="47"/>
                  </a:cubicBezTo>
                  <a:cubicBezTo>
                    <a:pt x="129" y="45"/>
                    <a:pt x="129" y="43"/>
                    <a:pt x="130" y="40"/>
                  </a:cubicBezTo>
                  <a:cubicBezTo>
                    <a:pt x="130" y="38"/>
                    <a:pt x="131" y="36"/>
                    <a:pt x="132" y="34"/>
                  </a:cubicBezTo>
                  <a:cubicBezTo>
                    <a:pt x="133" y="32"/>
                    <a:pt x="135" y="31"/>
                    <a:pt x="137" y="30"/>
                  </a:cubicBezTo>
                  <a:cubicBezTo>
                    <a:pt x="138" y="29"/>
                    <a:pt x="140" y="29"/>
                    <a:pt x="142" y="29"/>
                  </a:cubicBezTo>
                  <a:cubicBezTo>
                    <a:pt x="144" y="29"/>
                    <a:pt x="145" y="30"/>
                    <a:pt x="146" y="31"/>
                  </a:cubicBezTo>
                  <a:cubicBezTo>
                    <a:pt x="147" y="32"/>
                    <a:pt x="148" y="33"/>
                    <a:pt x="149" y="34"/>
                  </a:cubicBezTo>
                  <a:lnTo>
                    <a:pt x="151" y="22"/>
                  </a:lnTo>
                  <a:lnTo>
                    <a:pt x="155" y="22"/>
                  </a:lnTo>
                  <a:lnTo>
                    <a:pt x="149" y="56"/>
                  </a:lnTo>
                  <a:lnTo>
                    <a:pt x="145" y="56"/>
                  </a:lnTo>
                  <a:close/>
                  <a:moveTo>
                    <a:pt x="134" y="41"/>
                  </a:moveTo>
                  <a:cubicBezTo>
                    <a:pt x="134" y="44"/>
                    <a:pt x="134" y="47"/>
                    <a:pt x="135" y="48"/>
                  </a:cubicBezTo>
                  <a:cubicBezTo>
                    <a:pt x="136" y="50"/>
                    <a:pt x="137" y="51"/>
                    <a:pt x="139" y="52"/>
                  </a:cubicBezTo>
                  <a:cubicBezTo>
                    <a:pt x="141" y="52"/>
                    <a:pt x="143" y="51"/>
                    <a:pt x="144" y="50"/>
                  </a:cubicBezTo>
                  <a:cubicBezTo>
                    <a:pt x="146" y="49"/>
                    <a:pt x="147" y="47"/>
                    <a:pt x="147" y="44"/>
                  </a:cubicBezTo>
                  <a:cubicBezTo>
                    <a:pt x="148" y="40"/>
                    <a:pt x="148" y="38"/>
                    <a:pt x="147" y="36"/>
                  </a:cubicBezTo>
                  <a:cubicBezTo>
                    <a:pt x="145" y="34"/>
                    <a:pt x="144" y="33"/>
                    <a:pt x="142" y="33"/>
                  </a:cubicBezTo>
                  <a:cubicBezTo>
                    <a:pt x="140" y="32"/>
                    <a:pt x="139" y="33"/>
                    <a:pt x="137" y="34"/>
                  </a:cubicBezTo>
                  <a:cubicBezTo>
                    <a:pt x="136" y="36"/>
                    <a:pt x="135" y="38"/>
                    <a:pt x="134" y="41"/>
                  </a:cubicBezTo>
                  <a:close/>
                  <a:moveTo>
                    <a:pt x="145" y="48"/>
                  </a:moveTo>
                  <a:lnTo>
                    <a:pt x="149" y="48"/>
                  </a:lnTo>
                  <a:cubicBezTo>
                    <a:pt x="149" y="50"/>
                    <a:pt x="149" y="51"/>
                    <a:pt x="150" y="52"/>
                  </a:cubicBezTo>
                  <a:cubicBezTo>
                    <a:pt x="151" y="53"/>
                    <a:pt x="152" y="54"/>
                    <a:pt x="154" y="54"/>
                  </a:cubicBezTo>
                  <a:cubicBezTo>
                    <a:pt x="156" y="54"/>
                    <a:pt x="158" y="54"/>
                    <a:pt x="159" y="54"/>
                  </a:cubicBezTo>
                  <a:cubicBezTo>
                    <a:pt x="160" y="53"/>
                    <a:pt x="160" y="52"/>
                    <a:pt x="161" y="51"/>
                  </a:cubicBezTo>
                  <a:cubicBezTo>
                    <a:pt x="161" y="50"/>
                    <a:pt x="160" y="49"/>
                    <a:pt x="160" y="49"/>
                  </a:cubicBezTo>
                  <a:cubicBezTo>
                    <a:pt x="159" y="48"/>
                    <a:pt x="158" y="48"/>
                    <a:pt x="156" y="47"/>
                  </a:cubicBezTo>
                  <a:cubicBezTo>
                    <a:pt x="153" y="45"/>
                    <a:pt x="151" y="44"/>
                    <a:pt x="150" y="44"/>
                  </a:cubicBezTo>
                  <a:cubicBezTo>
                    <a:pt x="149" y="43"/>
                    <a:pt x="148" y="42"/>
                    <a:pt x="147" y="41"/>
                  </a:cubicBezTo>
                  <a:cubicBezTo>
                    <a:pt x="147" y="40"/>
                    <a:pt x="147" y="39"/>
                    <a:pt x="147" y="37"/>
                  </a:cubicBezTo>
                  <a:cubicBezTo>
                    <a:pt x="147" y="36"/>
                    <a:pt x="148" y="35"/>
                    <a:pt x="148" y="34"/>
                  </a:cubicBezTo>
                  <a:cubicBezTo>
                    <a:pt x="149" y="34"/>
                    <a:pt x="150" y="33"/>
                    <a:pt x="151" y="32"/>
                  </a:cubicBezTo>
                  <a:cubicBezTo>
                    <a:pt x="151" y="32"/>
                    <a:pt x="152" y="32"/>
                    <a:pt x="154" y="32"/>
                  </a:cubicBezTo>
                  <a:cubicBezTo>
                    <a:pt x="155" y="31"/>
                    <a:pt x="156" y="32"/>
                    <a:pt x="157" y="32"/>
                  </a:cubicBezTo>
                  <a:cubicBezTo>
                    <a:pt x="159" y="32"/>
                    <a:pt x="161" y="33"/>
                    <a:pt x="162" y="33"/>
                  </a:cubicBezTo>
                  <a:cubicBezTo>
                    <a:pt x="164" y="34"/>
                    <a:pt x="165" y="35"/>
                    <a:pt x="165" y="36"/>
                  </a:cubicBezTo>
                  <a:cubicBezTo>
                    <a:pt x="166" y="37"/>
                    <a:pt x="166" y="39"/>
                    <a:pt x="166" y="40"/>
                  </a:cubicBezTo>
                  <a:lnTo>
                    <a:pt x="162" y="40"/>
                  </a:lnTo>
                  <a:cubicBezTo>
                    <a:pt x="162" y="39"/>
                    <a:pt x="161" y="38"/>
                    <a:pt x="161" y="37"/>
                  </a:cubicBezTo>
                  <a:cubicBezTo>
                    <a:pt x="160" y="36"/>
                    <a:pt x="159" y="35"/>
                    <a:pt x="157" y="35"/>
                  </a:cubicBezTo>
                  <a:cubicBezTo>
                    <a:pt x="155" y="35"/>
                    <a:pt x="154" y="35"/>
                    <a:pt x="153" y="35"/>
                  </a:cubicBezTo>
                  <a:cubicBezTo>
                    <a:pt x="152" y="36"/>
                    <a:pt x="151" y="37"/>
                    <a:pt x="151" y="37"/>
                  </a:cubicBezTo>
                  <a:cubicBezTo>
                    <a:pt x="151" y="38"/>
                    <a:pt x="151" y="39"/>
                    <a:pt x="151" y="39"/>
                  </a:cubicBezTo>
                  <a:cubicBezTo>
                    <a:pt x="152" y="40"/>
                    <a:pt x="152" y="40"/>
                    <a:pt x="153" y="40"/>
                  </a:cubicBezTo>
                  <a:cubicBezTo>
                    <a:pt x="153" y="41"/>
                    <a:pt x="154" y="41"/>
                    <a:pt x="156" y="42"/>
                  </a:cubicBezTo>
                  <a:cubicBezTo>
                    <a:pt x="159" y="43"/>
                    <a:pt x="161" y="44"/>
                    <a:pt x="162" y="45"/>
                  </a:cubicBezTo>
                  <a:cubicBezTo>
                    <a:pt x="163" y="46"/>
                    <a:pt x="164" y="47"/>
                    <a:pt x="165" y="48"/>
                  </a:cubicBezTo>
                  <a:cubicBezTo>
                    <a:pt x="165" y="49"/>
                    <a:pt x="165" y="50"/>
                    <a:pt x="165" y="51"/>
                  </a:cubicBezTo>
                  <a:cubicBezTo>
                    <a:pt x="165" y="53"/>
                    <a:pt x="164" y="54"/>
                    <a:pt x="163" y="55"/>
                  </a:cubicBezTo>
                  <a:cubicBezTo>
                    <a:pt x="162" y="56"/>
                    <a:pt x="161" y="57"/>
                    <a:pt x="159" y="57"/>
                  </a:cubicBezTo>
                  <a:cubicBezTo>
                    <a:pt x="157" y="58"/>
                    <a:pt x="156" y="58"/>
                    <a:pt x="154" y="58"/>
                  </a:cubicBezTo>
                  <a:cubicBezTo>
                    <a:pt x="151" y="57"/>
                    <a:pt x="148" y="56"/>
                    <a:pt x="147" y="54"/>
                  </a:cubicBezTo>
                  <a:cubicBezTo>
                    <a:pt x="145" y="53"/>
                    <a:pt x="145" y="51"/>
                    <a:pt x="145" y="48"/>
                  </a:cubicBezTo>
                  <a:close/>
                  <a:moveTo>
                    <a:pt x="161" y="58"/>
                  </a:moveTo>
                  <a:lnTo>
                    <a:pt x="165" y="34"/>
                  </a:lnTo>
                  <a:lnTo>
                    <a:pt x="169" y="34"/>
                  </a:lnTo>
                  <a:lnTo>
                    <a:pt x="168" y="38"/>
                  </a:lnTo>
                  <a:cubicBezTo>
                    <a:pt x="169" y="37"/>
                    <a:pt x="170" y="36"/>
                    <a:pt x="172" y="35"/>
                  </a:cubicBezTo>
                  <a:cubicBezTo>
                    <a:pt x="173" y="35"/>
                    <a:pt x="175" y="35"/>
                    <a:pt x="176" y="35"/>
                  </a:cubicBezTo>
                  <a:cubicBezTo>
                    <a:pt x="178" y="35"/>
                    <a:pt x="179" y="36"/>
                    <a:pt x="180" y="37"/>
                  </a:cubicBezTo>
                  <a:cubicBezTo>
                    <a:pt x="181" y="38"/>
                    <a:pt x="182" y="39"/>
                    <a:pt x="182" y="40"/>
                  </a:cubicBezTo>
                  <a:cubicBezTo>
                    <a:pt x="185" y="38"/>
                    <a:pt x="188" y="37"/>
                    <a:pt x="191" y="37"/>
                  </a:cubicBezTo>
                  <a:cubicBezTo>
                    <a:pt x="193" y="38"/>
                    <a:pt x="195" y="39"/>
                    <a:pt x="196" y="40"/>
                  </a:cubicBezTo>
                  <a:cubicBezTo>
                    <a:pt x="197" y="42"/>
                    <a:pt x="197" y="44"/>
                    <a:pt x="197" y="47"/>
                  </a:cubicBezTo>
                  <a:lnTo>
                    <a:pt x="194" y="64"/>
                  </a:lnTo>
                  <a:lnTo>
                    <a:pt x="190" y="63"/>
                  </a:lnTo>
                  <a:lnTo>
                    <a:pt x="193" y="48"/>
                  </a:lnTo>
                  <a:cubicBezTo>
                    <a:pt x="193" y="46"/>
                    <a:pt x="193" y="45"/>
                    <a:pt x="193" y="44"/>
                  </a:cubicBezTo>
                  <a:cubicBezTo>
                    <a:pt x="193" y="43"/>
                    <a:pt x="192" y="42"/>
                    <a:pt x="192" y="42"/>
                  </a:cubicBezTo>
                  <a:cubicBezTo>
                    <a:pt x="191" y="41"/>
                    <a:pt x="190" y="41"/>
                    <a:pt x="189" y="41"/>
                  </a:cubicBezTo>
                  <a:cubicBezTo>
                    <a:pt x="187" y="40"/>
                    <a:pt x="186" y="41"/>
                    <a:pt x="185" y="42"/>
                  </a:cubicBezTo>
                  <a:cubicBezTo>
                    <a:pt x="183" y="43"/>
                    <a:pt x="182" y="44"/>
                    <a:pt x="182" y="47"/>
                  </a:cubicBezTo>
                  <a:lnTo>
                    <a:pt x="180" y="61"/>
                  </a:lnTo>
                  <a:lnTo>
                    <a:pt x="175" y="61"/>
                  </a:lnTo>
                  <a:lnTo>
                    <a:pt x="178" y="45"/>
                  </a:lnTo>
                  <a:cubicBezTo>
                    <a:pt x="178" y="43"/>
                    <a:pt x="178" y="41"/>
                    <a:pt x="178" y="40"/>
                  </a:cubicBezTo>
                  <a:cubicBezTo>
                    <a:pt x="177" y="39"/>
                    <a:pt x="176" y="39"/>
                    <a:pt x="175" y="38"/>
                  </a:cubicBezTo>
                  <a:cubicBezTo>
                    <a:pt x="173" y="38"/>
                    <a:pt x="172" y="38"/>
                    <a:pt x="171" y="39"/>
                  </a:cubicBezTo>
                  <a:cubicBezTo>
                    <a:pt x="170" y="39"/>
                    <a:pt x="169" y="40"/>
                    <a:pt x="169" y="41"/>
                  </a:cubicBezTo>
                  <a:cubicBezTo>
                    <a:pt x="168" y="42"/>
                    <a:pt x="167" y="44"/>
                    <a:pt x="167" y="46"/>
                  </a:cubicBezTo>
                  <a:lnTo>
                    <a:pt x="165" y="59"/>
                  </a:lnTo>
                  <a:lnTo>
                    <a:pt x="161" y="5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223" name="Freeform 143"/>
            <p:cNvSpPr>
              <a:spLocks noEditPoints="1"/>
            </p:cNvSpPr>
            <p:nvPr/>
          </p:nvSpPr>
          <p:spPr bwMode="auto">
            <a:xfrm>
              <a:off x="3994" y="2862"/>
              <a:ext cx="43" cy="29"/>
            </a:xfrm>
            <a:custGeom>
              <a:avLst/>
              <a:gdLst/>
              <a:ahLst/>
              <a:cxnLst>
                <a:cxn ang="0">
                  <a:pos x="5" y="5"/>
                </a:cxn>
                <a:cxn ang="0">
                  <a:pos x="6" y="0"/>
                </a:cxn>
                <a:cxn ang="0">
                  <a:pos x="10" y="1"/>
                </a:cxn>
                <a:cxn ang="0">
                  <a:pos x="9" y="6"/>
                </a:cxn>
                <a:cxn ang="0">
                  <a:pos x="5" y="5"/>
                </a:cxn>
                <a:cxn ang="0">
                  <a:pos x="0" y="34"/>
                </a:cxn>
                <a:cxn ang="0">
                  <a:pos x="5" y="10"/>
                </a:cxn>
                <a:cxn ang="0">
                  <a:pos x="9" y="10"/>
                </a:cxn>
                <a:cxn ang="0">
                  <a:pos x="5" y="35"/>
                </a:cxn>
                <a:cxn ang="0">
                  <a:pos x="0" y="34"/>
                </a:cxn>
                <a:cxn ang="0">
                  <a:pos x="16" y="37"/>
                </a:cxn>
                <a:cxn ang="0">
                  <a:pos x="22" y="3"/>
                </a:cxn>
                <a:cxn ang="0">
                  <a:pos x="26" y="4"/>
                </a:cxn>
                <a:cxn ang="0">
                  <a:pos x="20" y="37"/>
                </a:cxn>
                <a:cxn ang="0">
                  <a:pos x="16" y="37"/>
                </a:cxn>
                <a:cxn ang="0">
                  <a:pos x="37" y="10"/>
                </a:cxn>
                <a:cxn ang="0">
                  <a:pos x="38" y="5"/>
                </a:cxn>
                <a:cxn ang="0">
                  <a:pos x="42" y="6"/>
                </a:cxn>
                <a:cxn ang="0">
                  <a:pos x="41" y="11"/>
                </a:cxn>
                <a:cxn ang="0">
                  <a:pos x="37" y="10"/>
                </a:cxn>
                <a:cxn ang="0">
                  <a:pos x="25" y="48"/>
                </a:cxn>
                <a:cxn ang="0">
                  <a:pos x="27" y="45"/>
                </a:cxn>
                <a:cxn ang="0">
                  <a:pos x="28" y="45"/>
                </a:cxn>
                <a:cxn ang="0">
                  <a:pos x="30" y="45"/>
                </a:cxn>
                <a:cxn ang="0">
                  <a:pos x="32" y="41"/>
                </a:cxn>
                <a:cxn ang="0">
                  <a:pos x="36" y="15"/>
                </a:cxn>
                <a:cxn ang="0">
                  <a:pos x="40" y="15"/>
                </a:cxn>
                <a:cxn ang="0">
                  <a:pos x="36" y="41"/>
                </a:cxn>
                <a:cxn ang="0">
                  <a:pos x="34" y="47"/>
                </a:cxn>
                <a:cxn ang="0">
                  <a:pos x="28" y="49"/>
                </a:cxn>
                <a:cxn ang="0">
                  <a:pos x="25" y="48"/>
                </a:cxn>
                <a:cxn ang="0">
                  <a:pos x="70" y="22"/>
                </a:cxn>
                <a:cxn ang="0">
                  <a:pos x="73" y="19"/>
                </a:cxn>
                <a:cxn ang="0">
                  <a:pos x="75" y="21"/>
                </a:cxn>
                <a:cxn ang="0">
                  <a:pos x="72" y="24"/>
                </a:cxn>
                <a:cxn ang="0">
                  <a:pos x="73" y="28"/>
                </a:cxn>
                <a:cxn ang="0">
                  <a:pos x="73" y="34"/>
                </a:cxn>
                <a:cxn ang="0">
                  <a:pos x="67" y="43"/>
                </a:cxn>
                <a:cxn ang="0">
                  <a:pos x="59" y="44"/>
                </a:cxn>
                <a:cxn ang="0">
                  <a:pos x="53" y="41"/>
                </a:cxn>
                <a:cxn ang="0">
                  <a:pos x="50" y="44"/>
                </a:cxn>
                <a:cxn ang="0">
                  <a:pos x="48" y="42"/>
                </a:cxn>
                <a:cxn ang="0">
                  <a:pos x="51" y="39"/>
                </a:cxn>
                <a:cxn ang="0">
                  <a:pos x="50" y="36"/>
                </a:cxn>
                <a:cxn ang="0">
                  <a:pos x="50" y="30"/>
                </a:cxn>
                <a:cxn ang="0">
                  <a:pos x="55" y="21"/>
                </a:cxn>
                <a:cxn ang="0">
                  <a:pos x="63" y="19"/>
                </a:cxn>
                <a:cxn ang="0">
                  <a:pos x="67" y="20"/>
                </a:cxn>
                <a:cxn ang="0">
                  <a:pos x="70" y="22"/>
                </a:cxn>
                <a:cxn ang="0">
                  <a:pos x="67" y="25"/>
                </a:cxn>
                <a:cxn ang="0">
                  <a:pos x="63" y="22"/>
                </a:cxn>
                <a:cxn ang="0">
                  <a:pos x="57" y="24"/>
                </a:cxn>
                <a:cxn ang="0">
                  <a:pos x="54" y="30"/>
                </a:cxn>
                <a:cxn ang="0">
                  <a:pos x="54" y="36"/>
                </a:cxn>
                <a:cxn ang="0">
                  <a:pos x="67" y="25"/>
                </a:cxn>
                <a:cxn ang="0">
                  <a:pos x="68" y="27"/>
                </a:cxn>
                <a:cxn ang="0">
                  <a:pos x="56" y="39"/>
                </a:cxn>
                <a:cxn ang="0">
                  <a:pos x="60" y="41"/>
                </a:cxn>
                <a:cxn ang="0">
                  <a:pos x="65" y="39"/>
                </a:cxn>
                <a:cxn ang="0">
                  <a:pos x="68" y="33"/>
                </a:cxn>
                <a:cxn ang="0">
                  <a:pos x="69" y="30"/>
                </a:cxn>
                <a:cxn ang="0">
                  <a:pos x="68" y="27"/>
                </a:cxn>
              </a:cxnLst>
              <a:rect l="0" t="0" r="r" b="b"/>
              <a:pathLst>
                <a:path w="75" h="49">
                  <a:moveTo>
                    <a:pt x="5" y="5"/>
                  </a:moveTo>
                  <a:lnTo>
                    <a:pt x="6" y="0"/>
                  </a:lnTo>
                  <a:lnTo>
                    <a:pt x="10" y="1"/>
                  </a:lnTo>
                  <a:lnTo>
                    <a:pt x="9" y="6"/>
                  </a:lnTo>
                  <a:lnTo>
                    <a:pt x="5" y="5"/>
                  </a:lnTo>
                  <a:close/>
                  <a:moveTo>
                    <a:pt x="0" y="34"/>
                  </a:moveTo>
                  <a:lnTo>
                    <a:pt x="5" y="10"/>
                  </a:lnTo>
                  <a:lnTo>
                    <a:pt x="9" y="10"/>
                  </a:lnTo>
                  <a:lnTo>
                    <a:pt x="5" y="35"/>
                  </a:lnTo>
                  <a:lnTo>
                    <a:pt x="0" y="34"/>
                  </a:lnTo>
                  <a:close/>
                  <a:moveTo>
                    <a:pt x="16" y="37"/>
                  </a:moveTo>
                  <a:lnTo>
                    <a:pt x="22" y="3"/>
                  </a:lnTo>
                  <a:lnTo>
                    <a:pt x="26" y="4"/>
                  </a:lnTo>
                  <a:lnTo>
                    <a:pt x="20" y="37"/>
                  </a:lnTo>
                  <a:lnTo>
                    <a:pt x="16" y="37"/>
                  </a:lnTo>
                  <a:close/>
                  <a:moveTo>
                    <a:pt x="37" y="10"/>
                  </a:moveTo>
                  <a:lnTo>
                    <a:pt x="38" y="5"/>
                  </a:lnTo>
                  <a:lnTo>
                    <a:pt x="42" y="6"/>
                  </a:lnTo>
                  <a:lnTo>
                    <a:pt x="41" y="11"/>
                  </a:lnTo>
                  <a:lnTo>
                    <a:pt x="37" y="10"/>
                  </a:lnTo>
                  <a:close/>
                  <a:moveTo>
                    <a:pt x="25" y="48"/>
                  </a:moveTo>
                  <a:lnTo>
                    <a:pt x="27" y="45"/>
                  </a:lnTo>
                  <a:cubicBezTo>
                    <a:pt x="27" y="45"/>
                    <a:pt x="28" y="45"/>
                    <a:pt x="28" y="45"/>
                  </a:cubicBezTo>
                  <a:cubicBezTo>
                    <a:pt x="29" y="45"/>
                    <a:pt x="30" y="45"/>
                    <a:pt x="30" y="45"/>
                  </a:cubicBezTo>
                  <a:cubicBezTo>
                    <a:pt x="31" y="44"/>
                    <a:pt x="31" y="43"/>
                    <a:pt x="32" y="41"/>
                  </a:cubicBezTo>
                  <a:lnTo>
                    <a:pt x="36" y="15"/>
                  </a:lnTo>
                  <a:lnTo>
                    <a:pt x="40" y="15"/>
                  </a:lnTo>
                  <a:lnTo>
                    <a:pt x="36" y="41"/>
                  </a:lnTo>
                  <a:cubicBezTo>
                    <a:pt x="35" y="44"/>
                    <a:pt x="35" y="46"/>
                    <a:pt x="34" y="47"/>
                  </a:cubicBezTo>
                  <a:cubicBezTo>
                    <a:pt x="32" y="49"/>
                    <a:pt x="31" y="49"/>
                    <a:pt x="28" y="49"/>
                  </a:cubicBezTo>
                  <a:cubicBezTo>
                    <a:pt x="27" y="49"/>
                    <a:pt x="26" y="48"/>
                    <a:pt x="25" y="48"/>
                  </a:cubicBezTo>
                  <a:close/>
                  <a:moveTo>
                    <a:pt x="70" y="22"/>
                  </a:moveTo>
                  <a:lnTo>
                    <a:pt x="73" y="19"/>
                  </a:lnTo>
                  <a:lnTo>
                    <a:pt x="75" y="21"/>
                  </a:lnTo>
                  <a:lnTo>
                    <a:pt x="72" y="24"/>
                  </a:lnTo>
                  <a:cubicBezTo>
                    <a:pt x="72" y="26"/>
                    <a:pt x="73" y="27"/>
                    <a:pt x="73" y="28"/>
                  </a:cubicBezTo>
                  <a:cubicBezTo>
                    <a:pt x="73" y="30"/>
                    <a:pt x="73" y="31"/>
                    <a:pt x="73" y="34"/>
                  </a:cubicBezTo>
                  <a:cubicBezTo>
                    <a:pt x="72" y="38"/>
                    <a:pt x="70" y="41"/>
                    <a:pt x="67" y="43"/>
                  </a:cubicBezTo>
                  <a:cubicBezTo>
                    <a:pt x="65" y="44"/>
                    <a:pt x="62" y="45"/>
                    <a:pt x="59" y="44"/>
                  </a:cubicBezTo>
                  <a:cubicBezTo>
                    <a:pt x="57" y="44"/>
                    <a:pt x="55" y="43"/>
                    <a:pt x="53" y="41"/>
                  </a:cubicBezTo>
                  <a:lnTo>
                    <a:pt x="50" y="44"/>
                  </a:lnTo>
                  <a:lnTo>
                    <a:pt x="48" y="42"/>
                  </a:lnTo>
                  <a:lnTo>
                    <a:pt x="51" y="39"/>
                  </a:lnTo>
                  <a:cubicBezTo>
                    <a:pt x="50" y="38"/>
                    <a:pt x="50" y="37"/>
                    <a:pt x="50" y="36"/>
                  </a:cubicBezTo>
                  <a:cubicBezTo>
                    <a:pt x="49" y="34"/>
                    <a:pt x="49" y="32"/>
                    <a:pt x="50" y="30"/>
                  </a:cubicBezTo>
                  <a:cubicBezTo>
                    <a:pt x="50" y="25"/>
                    <a:pt x="52" y="22"/>
                    <a:pt x="55" y="21"/>
                  </a:cubicBezTo>
                  <a:cubicBezTo>
                    <a:pt x="57" y="19"/>
                    <a:pt x="60" y="18"/>
                    <a:pt x="63" y="19"/>
                  </a:cubicBezTo>
                  <a:cubicBezTo>
                    <a:pt x="64" y="19"/>
                    <a:pt x="66" y="19"/>
                    <a:pt x="67" y="20"/>
                  </a:cubicBezTo>
                  <a:cubicBezTo>
                    <a:pt x="68" y="20"/>
                    <a:pt x="69" y="21"/>
                    <a:pt x="70" y="22"/>
                  </a:cubicBezTo>
                  <a:close/>
                  <a:moveTo>
                    <a:pt x="67" y="25"/>
                  </a:moveTo>
                  <a:cubicBezTo>
                    <a:pt x="66" y="23"/>
                    <a:pt x="64" y="22"/>
                    <a:pt x="63" y="22"/>
                  </a:cubicBezTo>
                  <a:cubicBezTo>
                    <a:pt x="61" y="22"/>
                    <a:pt x="59" y="22"/>
                    <a:pt x="57" y="24"/>
                  </a:cubicBezTo>
                  <a:cubicBezTo>
                    <a:pt x="56" y="25"/>
                    <a:pt x="55" y="27"/>
                    <a:pt x="54" y="30"/>
                  </a:cubicBezTo>
                  <a:cubicBezTo>
                    <a:pt x="54" y="33"/>
                    <a:pt x="54" y="35"/>
                    <a:pt x="54" y="36"/>
                  </a:cubicBezTo>
                  <a:lnTo>
                    <a:pt x="67" y="25"/>
                  </a:lnTo>
                  <a:close/>
                  <a:moveTo>
                    <a:pt x="68" y="27"/>
                  </a:moveTo>
                  <a:lnTo>
                    <a:pt x="56" y="39"/>
                  </a:lnTo>
                  <a:cubicBezTo>
                    <a:pt x="57" y="40"/>
                    <a:pt x="58" y="41"/>
                    <a:pt x="60" y="41"/>
                  </a:cubicBezTo>
                  <a:cubicBezTo>
                    <a:pt x="62" y="41"/>
                    <a:pt x="64" y="41"/>
                    <a:pt x="65" y="39"/>
                  </a:cubicBezTo>
                  <a:cubicBezTo>
                    <a:pt x="67" y="38"/>
                    <a:pt x="68" y="36"/>
                    <a:pt x="68" y="33"/>
                  </a:cubicBezTo>
                  <a:cubicBezTo>
                    <a:pt x="69" y="32"/>
                    <a:pt x="69" y="31"/>
                    <a:pt x="69" y="30"/>
                  </a:cubicBezTo>
                  <a:cubicBezTo>
                    <a:pt x="69" y="29"/>
                    <a:pt x="69" y="28"/>
                    <a:pt x="68" y="2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pic>
          <p:nvPicPr>
            <p:cNvPr id="430224" name="Picture 144"/>
            <p:cNvPicPr>
              <a:picLocks noChangeAspect="1" noChangeArrowheads="1"/>
            </p:cNvPicPr>
            <p:nvPr/>
          </p:nvPicPr>
          <p:blipFill>
            <a:blip r:embed="rId30"/>
            <a:srcRect/>
            <a:stretch>
              <a:fillRect/>
            </a:stretch>
          </p:blipFill>
          <p:spPr bwMode="auto">
            <a:xfrm>
              <a:off x="3556" y="1836"/>
              <a:ext cx="351" cy="368"/>
            </a:xfrm>
            <a:prstGeom prst="rect">
              <a:avLst/>
            </a:prstGeom>
            <a:noFill/>
            <a:ln w="9525">
              <a:noFill/>
              <a:miter lim="800000"/>
              <a:headEnd/>
              <a:tailEnd/>
            </a:ln>
          </p:spPr>
        </p:pic>
        <p:pic>
          <p:nvPicPr>
            <p:cNvPr id="430225" name="Picture 145"/>
            <p:cNvPicPr>
              <a:picLocks noChangeAspect="1" noChangeArrowheads="1"/>
            </p:cNvPicPr>
            <p:nvPr/>
          </p:nvPicPr>
          <p:blipFill>
            <a:blip r:embed="rId31"/>
            <a:srcRect/>
            <a:stretch>
              <a:fillRect/>
            </a:stretch>
          </p:blipFill>
          <p:spPr bwMode="auto">
            <a:xfrm>
              <a:off x="3556" y="1836"/>
              <a:ext cx="351" cy="368"/>
            </a:xfrm>
            <a:prstGeom prst="rect">
              <a:avLst/>
            </a:prstGeom>
            <a:noFill/>
            <a:ln w="9525">
              <a:noFill/>
              <a:miter lim="800000"/>
              <a:headEnd/>
              <a:tailEnd/>
            </a:ln>
          </p:spPr>
        </p:pic>
        <p:sp>
          <p:nvSpPr>
            <p:cNvPr id="430226" name="Rectangle 146"/>
            <p:cNvSpPr>
              <a:spLocks noChangeArrowheads="1"/>
            </p:cNvSpPr>
            <p:nvPr/>
          </p:nvSpPr>
          <p:spPr bwMode="auto">
            <a:xfrm>
              <a:off x="3691" y="1924"/>
              <a:ext cx="56" cy="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00" b="0" i="0" u="none" strike="noStrike" cap="none" normalizeH="0" baseline="0" smtClean="0">
                  <a:ln>
                    <a:noFill/>
                  </a:ln>
                  <a:solidFill>
                    <a:srgbClr val="000000"/>
                  </a:solidFill>
                  <a:effectLst/>
                  <a:latin typeface="Arial" pitchFamily="34" charset="0"/>
                  <a:ea typeface="SimSun" pitchFamily="2" charset="-122"/>
                  <a:cs typeface="Arial" pitchFamily="34" charset="0"/>
                </a:rPr>
                <a:t>Meget </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sp>
          <p:nvSpPr>
            <p:cNvPr id="430227" name="Rectangle 147"/>
            <p:cNvSpPr>
              <a:spLocks noChangeArrowheads="1"/>
            </p:cNvSpPr>
            <p:nvPr/>
          </p:nvSpPr>
          <p:spPr bwMode="auto">
            <a:xfrm>
              <a:off x="3681" y="1951"/>
              <a:ext cx="79" cy="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00" b="0" i="0" u="none" strike="noStrike" cap="none" normalizeH="0" baseline="0" smtClean="0">
                  <a:ln>
                    <a:noFill/>
                  </a:ln>
                  <a:solidFill>
                    <a:srgbClr val="000000"/>
                  </a:solidFill>
                  <a:effectLst/>
                  <a:latin typeface="Arial" pitchFamily="34" charset="0"/>
                  <a:ea typeface="SimSun" pitchFamily="2" charset="-122"/>
                  <a:cs typeface="Arial" pitchFamily="34" charset="0"/>
                </a:rPr>
                <a:t>energifor</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sp>
          <p:nvSpPr>
            <p:cNvPr id="430228" name="Rectangle 148"/>
            <p:cNvSpPr>
              <a:spLocks noChangeArrowheads="1"/>
            </p:cNvSpPr>
            <p:nvPr/>
          </p:nvSpPr>
          <p:spPr bwMode="auto">
            <a:xfrm>
              <a:off x="3700" y="1979"/>
              <a:ext cx="41" cy="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00" b="0" i="0" u="none" strike="noStrike" cap="none" normalizeH="0" baseline="0" smtClean="0">
                  <a:ln>
                    <a:noFill/>
                  </a:ln>
                  <a:solidFill>
                    <a:srgbClr val="000000"/>
                  </a:solidFill>
                  <a:effectLst/>
                  <a:latin typeface="Arial" pitchFamily="34" charset="0"/>
                  <a:ea typeface="SimSun" pitchFamily="2" charset="-122"/>
                  <a:cs typeface="Arial" pitchFamily="34" charset="0"/>
                </a:rPr>
                <a:t>brug </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sp>
          <p:nvSpPr>
            <p:cNvPr id="430229" name="Rectangle 149"/>
            <p:cNvSpPr>
              <a:spLocks noChangeArrowheads="1"/>
            </p:cNvSpPr>
            <p:nvPr/>
          </p:nvSpPr>
          <p:spPr bwMode="auto">
            <a:xfrm>
              <a:off x="3691" y="2007"/>
              <a:ext cx="52" cy="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00" b="0" i="0" u="none" strike="noStrike" cap="none" normalizeH="0" baseline="0" smtClean="0">
                  <a:ln>
                    <a:noFill/>
                  </a:ln>
                  <a:solidFill>
                    <a:srgbClr val="000000"/>
                  </a:solidFill>
                  <a:effectLst/>
                  <a:latin typeface="Arial" pitchFamily="34" charset="0"/>
                  <a:ea typeface="SimSun" pitchFamily="2" charset="-122"/>
                  <a:cs typeface="Arial" pitchFamily="34" charset="0"/>
                </a:rPr>
                <a:t>under </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sp>
          <p:nvSpPr>
            <p:cNvPr id="430230" name="Rectangle 150"/>
            <p:cNvSpPr>
              <a:spLocks noChangeArrowheads="1"/>
            </p:cNvSpPr>
            <p:nvPr/>
          </p:nvSpPr>
          <p:spPr bwMode="auto">
            <a:xfrm>
              <a:off x="3681" y="2034"/>
              <a:ext cx="85" cy="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00" b="0" i="0" u="none" strike="noStrike" cap="none" normalizeH="0" baseline="0" smtClean="0">
                  <a:ln>
                    <a:noFill/>
                  </a:ln>
                  <a:solidFill>
                    <a:srgbClr val="000000"/>
                  </a:solidFill>
                  <a:effectLst/>
                  <a:latin typeface="Arial" pitchFamily="34" charset="0"/>
                  <a:ea typeface="SimSun" pitchFamily="2" charset="-122"/>
                  <a:cs typeface="Arial" pitchFamily="34" charset="0"/>
                </a:rPr>
                <a:t>fremstillin</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sp>
          <p:nvSpPr>
            <p:cNvPr id="430231" name="Rectangle 151"/>
            <p:cNvSpPr>
              <a:spLocks noChangeArrowheads="1"/>
            </p:cNvSpPr>
            <p:nvPr/>
          </p:nvSpPr>
          <p:spPr bwMode="auto">
            <a:xfrm>
              <a:off x="3681" y="2071"/>
              <a:ext cx="34" cy="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00" b="0" i="0" u="none" strike="noStrike" cap="none" normalizeH="0" baseline="0" smtClean="0">
                  <a:ln>
                    <a:noFill/>
                  </a:ln>
                  <a:solidFill>
                    <a:srgbClr val="000000"/>
                  </a:solidFill>
                  <a:effectLst/>
                  <a:latin typeface="Arial" pitchFamily="34" charset="0"/>
                  <a:ea typeface="SimSun" pitchFamily="2" charset="-122"/>
                  <a:cs typeface="Arial" pitchFamily="34" charset="0"/>
                </a:rPr>
                <a:t>g af </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sp>
          <p:nvSpPr>
            <p:cNvPr id="430232" name="Rectangle 152"/>
            <p:cNvSpPr>
              <a:spLocks noChangeArrowheads="1"/>
            </p:cNvSpPr>
            <p:nvPr/>
          </p:nvSpPr>
          <p:spPr bwMode="auto">
            <a:xfrm>
              <a:off x="3746" y="2071"/>
              <a:ext cx="25" cy="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00" b="0" i="0" u="none" strike="noStrike" cap="none" normalizeH="0" baseline="0" smtClean="0">
                  <a:ln>
                    <a:noFill/>
                  </a:ln>
                  <a:solidFill>
                    <a:srgbClr val="FF0000"/>
                  </a:solidFill>
                  <a:effectLst/>
                  <a:latin typeface="Arial" pitchFamily="34" charset="0"/>
                  <a:ea typeface="SimSun" pitchFamily="2" charset="-122"/>
                  <a:cs typeface="Arial" pitchFamily="34" charset="0"/>
                </a:rPr>
                <a:t>P?</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sp>
          <p:nvSpPr>
            <p:cNvPr id="430233" name="Rectangle 153"/>
            <p:cNvSpPr>
              <a:spLocks noChangeArrowheads="1"/>
            </p:cNvSpPr>
            <p:nvPr/>
          </p:nvSpPr>
          <p:spPr bwMode="auto">
            <a:xfrm>
              <a:off x="3783" y="2071"/>
              <a:ext cx="7" cy="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00" b="0" i="0" u="none" strike="noStrike" cap="none" normalizeH="0" baseline="0" smtClean="0">
                  <a:ln>
                    <a:noFill/>
                  </a:ln>
                  <a:solidFill>
                    <a:srgbClr val="FF0000"/>
                  </a:solidFill>
                  <a:effectLst/>
                  <a:latin typeface="Arial" pitchFamily="34" charset="0"/>
                  <a:ea typeface="SimSun" pitchFamily="2" charset="-122"/>
                  <a:cs typeface="Arial" pitchFamily="34" charset="0"/>
                </a:rPr>
                <a:t>-</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sp>
          <p:nvSpPr>
            <p:cNvPr id="430234" name="Rectangle 154"/>
            <p:cNvSpPr>
              <a:spLocks noChangeArrowheads="1"/>
            </p:cNvSpPr>
            <p:nvPr/>
          </p:nvSpPr>
          <p:spPr bwMode="auto">
            <a:xfrm>
              <a:off x="3681" y="2098"/>
              <a:ext cx="85" cy="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00" b="0" i="0" u="none" strike="noStrike" cap="none" normalizeH="0" baseline="0" smtClean="0">
                  <a:ln>
                    <a:noFill/>
                  </a:ln>
                  <a:solidFill>
                    <a:srgbClr val="FF0000"/>
                  </a:solidFill>
                  <a:effectLst/>
                  <a:latin typeface="Arial" pitchFamily="34" charset="0"/>
                  <a:ea typeface="SimSun" pitchFamily="2" charset="-122"/>
                  <a:cs typeface="Arial" pitchFamily="34" charset="0"/>
                </a:rPr>
                <a:t>magneter</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pic>
          <p:nvPicPr>
            <p:cNvPr id="430235" name="Picture 155"/>
            <p:cNvPicPr>
              <a:picLocks noChangeAspect="1" noChangeArrowheads="1"/>
            </p:cNvPicPr>
            <p:nvPr/>
          </p:nvPicPr>
          <p:blipFill>
            <a:blip r:embed="rId32"/>
            <a:srcRect/>
            <a:stretch>
              <a:fillRect/>
            </a:stretch>
          </p:blipFill>
          <p:spPr bwMode="auto">
            <a:xfrm>
              <a:off x="2504" y="1698"/>
              <a:ext cx="489" cy="488"/>
            </a:xfrm>
            <a:prstGeom prst="rect">
              <a:avLst/>
            </a:prstGeom>
            <a:noFill/>
            <a:ln w="9525">
              <a:noFill/>
              <a:miter lim="800000"/>
              <a:headEnd/>
              <a:tailEnd/>
            </a:ln>
          </p:spPr>
        </p:pic>
        <p:pic>
          <p:nvPicPr>
            <p:cNvPr id="430236" name="Picture 156"/>
            <p:cNvPicPr>
              <a:picLocks noChangeAspect="1" noChangeArrowheads="1"/>
            </p:cNvPicPr>
            <p:nvPr/>
          </p:nvPicPr>
          <p:blipFill>
            <a:blip r:embed="rId33"/>
            <a:srcRect/>
            <a:stretch>
              <a:fillRect/>
            </a:stretch>
          </p:blipFill>
          <p:spPr bwMode="auto">
            <a:xfrm>
              <a:off x="2504" y="1698"/>
              <a:ext cx="489" cy="488"/>
            </a:xfrm>
            <a:prstGeom prst="rect">
              <a:avLst/>
            </a:prstGeom>
            <a:noFill/>
            <a:ln w="9525">
              <a:noFill/>
              <a:miter lim="800000"/>
              <a:headEnd/>
              <a:tailEnd/>
            </a:ln>
          </p:spPr>
        </p:pic>
        <p:sp>
          <p:nvSpPr>
            <p:cNvPr id="430237" name="Freeform 157"/>
            <p:cNvSpPr>
              <a:spLocks noEditPoints="1"/>
            </p:cNvSpPr>
            <p:nvPr/>
          </p:nvSpPr>
          <p:spPr bwMode="auto">
            <a:xfrm>
              <a:off x="2671" y="1866"/>
              <a:ext cx="84" cy="55"/>
            </a:xfrm>
            <a:custGeom>
              <a:avLst/>
              <a:gdLst/>
              <a:ahLst/>
              <a:cxnLst>
                <a:cxn ang="0">
                  <a:pos x="10" y="91"/>
                </a:cxn>
                <a:cxn ang="0">
                  <a:pos x="14" y="90"/>
                </a:cxn>
                <a:cxn ang="0">
                  <a:pos x="7" y="94"/>
                </a:cxn>
                <a:cxn ang="0">
                  <a:pos x="29" y="69"/>
                </a:cxn>
                <a:cxn ang="0">
                  <a:pos x="34" y="78"/>
                </a:cxn>
                <a:cxn ang="0">
                  <a:pos x="34" y="78"/>
                </a:cxn>
                <a:cxn ang="0">
                  <a:pos x="29" y="69"/>
                </a:cxn>
                <a:cxn ang="0">
                  <a:pos x="34" y="80"/>
                </a:cxn>
                <a:cxn ang="0">
                  <a:pos x="35" y="80"/>
                </a:cxn>
                <a:cxn ang="0">
                  <a:pos x="35" y="67"/>
                </a:cxn>
                <a:cxn ang="0">
                  <a:pos x="36" y="76"/>
                </a:cxn>
                <a:cxn ang="0">
                  <a:pos x="32" y="76"/>
                </a:cxn>
                <a:cxn ang="0">
                  <a:pos x="34" y="68"/>
                </a:cxn>
                <a:cxn ang="0">
                  <a:pos x="33" y="76"/>
                </a:cxn>
                <a:cxn ang="0">
                  <a:pos x="37" y="74"/>
                </a:cxn>
                <a:cxn ang="0">
                  <a:pos x="42" y="63"/>
                </a:cxn>
                <a:cxn ang="0">
                  <a:pos x="46" y="60"/>
                </a:cxn>
                <a:cxn ang="0">
                  <a:pos x="56" y="64"/>
                </a:cxn>
                <a:cxn ang="0">
                  <a:pos x="49" y="59"/>
                </a:cxn>
                <a:cxn ang="0">
                  <a:pos x="48" y="63"/>
                </a:cxn>
                <a:cxn ang="0">
                  <a:pos x="45" y="65"/>
                </a:cxn>
                <a:cxn ang="0">
                  <a:pos x="81" y="48"/>
                </a:cxn>
                <a:cxn ang="0">
                  <a:pos x="73" y="52"/>
                </a:cxn>
                <a:cxn ang="0">
                  <a:pos x="75" y="46"/>
                </a:cxn>
                <a:cxn ang="0">
                  <a:pos x="71" y="46"/>
                </a:cxn>
                <a:cxn ang="0">
                  <a:pos x="72" y="44"/>
                </a:cxn>
                <a:cxn ang="0">
                  <a:pos x="78" y="40"/>
                </a:cxn>
                <a:cxn ang="0">
                  <a:pos x="78" y="47"/>
                </a:cxn>
                <a:cxn ang="0">
                  <a:pos x="83" y="44"/>
                </a:cxn>
                <a:cxn ang="0">
                  <a:pos x="76" y="43"/>
                </a:cxn>
                <a:cxn ang="0">
                  <a:pos x="73" y="50"/>
                </a:cxn>
                <a:cxn ang="0">
                  <a:pos x="76" y="47"/>
                </a:cxn>
                <a:cxn ang="0">
                  <a:pos x="103" y="32"/>
                </a:cxn>
                <a:cxn ang="0">
                  <a:pos x="98" y="32"/>
                </a:cxn>
                <a:cxn ang="0">
                  <a:pos x="98" y="27"/>
                </a:cxn>
                <a:cxn ang="0">
                  <a:pos x="100" y="28"/>
                </a:cxn>
                <a:cxn ang="0">
                  <a:pos x="99" y="30"/>
                </a:cxn>
                <a:cxn ang="0">
                  <a:pos x="105" y="32"/>
                </a:cxn>
                <a:cxn ang="0">
                  <a:pos x="112" y="25"/>
                </a:cxn>
                <a:cxn ang="0">
                  <a:pos x="117" y="23"/>
                </a:cxn>
                <a:cxn ang="0">
                  <a:pos x="110" y="22"/>
                </a:cxn>
                <a:cxn ang="0">
                  <a:pos x="113" y="18"/>
                </a:cxn>
                <a:cxn ang="0">
                  <a:pos x="113" y="20"/>
                </a:cxn>
                <a:cxn ang="0">
                  <a:pos x="114" y="21"/>
                </a:cxn>
                <a:cxn ang="0">
                  <a:pos x="118" y="25"/>
                </a:cxn>
                <a:cxn ang="0">
                  <a:pos x="121" y="9"/>
                </a:cxn>
                <a:cxn ang="0">
                  <a:pos x="123" y="12"/>
                </a:cxn>
                <a:cxn ang="0">
                  <a:pos x="129" y="19"/>
                </a:cxn>
                <a:cxn ang="0">
                  <a:pos x="132" y="15"/>
                </a:cxn>
                <a:cxn ang="0">
                  <a:pos x="124" y="11"/>
                </a:cxn>
                <a:cxn ang="0">
                  <a:pos x="133" y="14"/>
                </a:cxn>
                <a:cxn ang="0">
                  <a:pos x="128" y="19"/>
                </a:cxn>
                <a:cxn ang="0">
                  <a:pos x="130" y="12"/>
                </a:cxn>
                <a:cxn ang="0">
                  <a:pos x="144" y="5"/>
                </a:cxn>
                <a:cxn ang="0">
                  <a:pos x="139" y="7"/>
                </a:cxn>
                <a:cxn ang="0">
                  <a:pos x="145" y="3"/>
                </a:cxn>
                <a:cxn ang="0">
                  <a:pos x="144" y="5"/>
                </a:cxn>
                <a:cxn ang="0">
                  <a:pos x="139" y="4"/>
                </a:cxn>
              </a:cxnLst>
              <a:rect l="0" t="0" r="r" b="b"/>
              <a:pathLst>
                <a:path w="146" h="95">
                  <a:moveTo>
                    <a:pt x="6" y="95"/>
                  </a:moveTo>
                  <a:lnTo>
                    <a:pt x="0" y="86"/>
                  </a:lnTo>
                  <a:lnTo>
                    <a:pt x="2" y="84"/>
                  </a:lnTo>
                  <a:lnTo>
                    <a:pt x="8" y="90"/>
                  </a:lnTo>
                  <a:cubicBezTo>
                    <a:pt x="9" y="90"/>
                    <a:pt x="9" y="91"/>
                    <a:pt x="10" y="91"/>
                  </a:cubicBezTo>
                  <a:cubicBezTo>
                    <a:pt x="9" y="91"/>
                    <a:pt x="9" y="90"/>
                    <a:pt x="9" y="89"/>
                  </a:cubicBezTo>
                  <a:lnTo>
                    <a:pt x="7" y="81"/>
                  </a:lnTo>
                  <a:lnTo>
                    <a:pt x="9" y="80"/>
                  </a:lnTo>
                  <a:lnTo>
                    <a:pt x="15" y="89"/>
                  </a:lnTo>
                  <a:lnTo>
                    <a:pt x="14" y="90"/>
                  </a:lnTo>
                  <a:lnTo>
                    <a:pt x="9" y="82"/>
                  </a:lnTo>
                  <a:lnTo>
                    <a:pt x="11" y="92"/>
                  </a:lnTo>
                  <a:lnTo>
                    <a:pt x="10" y="93"/>
                  </a:lnTo>
                  <a:lnTo>
                    <a:pt x="2" y="86"/>
                  </a:lnTo>
                  <a:lnTo>
                    <a:pt x="7" y="94"/>
                  </a:lnTo>
                  <a:lnTo>
                    <a:pt x="6" y="95"/>
                  </a:lnTo>
                  <a:close/>
                  <a:moveTo>
                    <a:pt x="28" y="70"/>
                  </a:moveTo>
                  <a:lnTo>
                    <a:pt x="27" y="69"/>
                  </a:lnTo>
                  <a:lnTo>
                    <a:pt x="28" y="68"/>
                  </a:lnTo>
                  <a:lnTo>
                    <a:pt x="29" y="69"/>
                  </a:lnTo>
                  <a:lnTo>
                    <a:pt x="28" y="70"/>
                  </a:lnTo>
                  <a:close/>
                  <a:moveTo>
                    <a:pt x="33" y="78"/>
                  </a:moveTo>
                  <a:lnTo>
                    <a:pt x="28" y="71"/>
                  </a:lnTo>
                  <a:lnTo>
                    <a:pt x="30" y="71"/>
                  </a:lnTo>
                  <a:lnTo>
                    <a:pt x="34" y="78"/>
                  </a:lnTo>
                  <a:lnTo>
                    <a:pt x="33" y="78"/>
                  </a:lnTo>
                  <a:close/>
                  <a:moveTo>
                    <a:pt x="33" y="78"/>
                  </a:moveTo>
                  <a:lnTo>
                    <a:pt x="27" y="69"/>
                  </a:lnTo>
                  <a:lnTo>
                    <a:pt x="28" y="68"/>
                  </a:lnTo>
                  <a:lnTo>
                    <a:pt x="34" y="78"/>
                  </a:lnTo>
                  <a:lnTo>
                    <a:pt x="33" y="78"/>
                  </a:lnTo>
                  <a:close/>
                  <a:moveTo>
                    <a:pt x="27" y="70"/>
                  </a:moveTo>
                  <a:lnTo>
                    <a:pt x="27" y="69"/>
                  </a:lnTo>
                  <a:lnTo>
                    <a:pt x="28" y="68"/>
                  </a:lnTo>
                  <a:lnTo>
                    <a:pt x="29" y="69"/>
                  </a:lnTo>
                  <a:lnTo>
                    <a:pt x="27" y="70"/>
                  </a:lnTo>
                  <a:close/>
                  <a:moveTo>
                    <a:pt x="33" y="82"/>
                  </a:moveTo>
                  <a:lnTo>
                    <a:pt x="33" y="81"/>
                  </a:lnTo>
                  <a:cubicBezTo>
                    <a:pt x="33" y="81"/>
                    <a:pt x="33" y="81"/>
                    <a:pt x="33" y="81"/>
                  </a:cubicBezTo>
                  <a:cubicBezTo>
                    <a:pt x="33" y="80"/>
                    <a:pt x="34" y="80"/>
                    <a:pt x="34" y="80"/>
                  </a:cubicBezTo>
                  <a:cubicBezTo>
                    <a:pt x="34" y="80"/>
                    <a:pt x="33" y="79"/>
                    <a:pt x="33" y="79"/>
                  </a:cubicBezTo>
                  <a:lnTo>
                    <a:pt x="28" y="71"/>
                  </a:lnTo>
                  <a:lnTo>
                    <a:pt x="29" y="71"/>
                  </a:lnTo>
                  <a:lnTo>
                    <a:pt x="34" y="78"/>
                  </a:lnTo>
                  <a:cubicBezTo>
                    <a:pt x="35" y="79"/>
                    <a:pt x="35" y="79"/>
                    <a:pt x="35" y="80"/>
                  </a:cubicBezTo>
                  <a:cubicBezTo>
                    <a:pt x="35" y="81"/>
                    <a:pt x="35" y="81"/>
                    <a:pt x="34" y="82"/>
                  </a:cubicBezTo>
                  <a:cubicBezTo>
                    <a:pt x="34" y="82"/>
                    <a:pt x="33" y="82"/>
                    <a:pt x="33" y="82"/>
                  </a:cubicBezTo>
                  <a:close/>
                  <a:moveTo>
                    <a:pt x="34" y="68"/>
                  </a:moveTo>
                  <a:lnTo>
                    <a:pt x="34" y="67"/>
                  </a:lnTo>
                  <a:lnTo>
                    <a:pt x="35" y="67"/>
                  </a:lnTo>
                  <a:lnTo>
                    <a:pt x="35" y="69"/>
                  </a:lnTo>
                  <a:cubicBezTo>
                    <a:pt x="35" y="69"/>
                    <a:pt x="36" y="69"/>
                    <a:pt x="36" y="69"/>
                  </a:cubicBezTo>
                  <a:cubicBezTo>
                    <a:pt x="36" y="70"/>
                    <a:pt x="37" y="70"/>
                    <a:pt x="37" y="71"/>
                  </a:cubicBezTo>
                  <a:cubicBezTo>
                    <a:pt x="38" y="72"/>
                    <a:pt x="38" y="73"/>
                    <a:pt x="38" y="74"/>
                  </a:cubicBezTo>
                  <a:cubicBezTo>
                    <a:pt x="37" y="75"/>
                    <a:pt x="37" y="76"/>
                    <a:pt x="36" y="76"/>
                  </a:cubicBezTo>
                  <a:cubicBezTo>
                    <a:pt x="35" y="77"/>
                    <a:pt x="35" y="77"/>
                    <a:pt x="34" y="77"/>
                  </a:cubicBezTo>
                  <a:lnTo>
                    <a:pt x="34" y="78"/>
                  </a:lnTo>
                  <a:lnTo>
                    <a:pt x="33" y="78"/>
                  </a:lnTo>
                  <a:lnTo>
                    <a:pt x="33" y="77"/>
                  </a:lnTo>
                  <a:cubicBezTo>
                    <a:pt x="33" y="77"/>
                    <a:pt x="32" y="77"/>
                    <a:pt x="32" y="76"/>
                  </a:cubicBezTo>
                  <a:cubicBezTo>
                    <a:pt x="31" y="76"/>
                    <a:pt x="31" y="76"/>
                    <a:pt x="31" y="75"/>
                  </a:cubicBezTo>
                  <a:cubicBezTo>
                    <a:pt x="30" y="74"/>
                    <a:pt x="29" y="72"/>
                    <a:pt x="30" y="71"/>
                  </a:cubicBezTo>
                  <a:cubicBezTo>
                    <a:pt x="30" y="70"/>
                    <a:pt x="31" y="70"/>
                    <a:pt x="31" y="69"/>
                  </a:cubicBezTo>
                  <a:cubicBezTo>
                    <a:pt x="32" y="69"/>
                    <a:pt x="32" y="69"/>
                    <a:pt x="33" y="69"/>
                  </a:cubicBezTo>
                  <a:cubicBezTo>
                    <a:pt x="33" y="69"/>
                    <a:pt x="33" y="68"/>
                    <a:pt x="34" y="68"/>
                  </a:cubicBezTo>
                  <a:close/>
                  <a:moveTo>
                    <a:pt x="34" y="70"/>
                  </a:moveTo>
                  <a:cubicBezTo>
                    <a:pt x="33" y="70"/>
                    <a:pt x="33" y="70"/>
                    <a:pt x="32" y="70"/>
                  </a:cubicBezTo>
                  <a:cubicBezTo>
                    <a:pt x="32" y="70"/>
                    <a:pt x="31" y="71"/>
                    <a:pt x="31" y="72"/>
                  </a:cubicBezTo>
                  <a:cubicBezTo>
                    <a:pt x="31" y="72"/>
                    <a:pt x="31" y="73"/>
                    <a:pt x="32" y="74"/>
                  </a:cubicBezTo>
                  <a:cubicBezTo>
                    <a:pt x="32" y="75"/>
                    <a:pt x="33" y="75"/>
                    <a:pt x="33" y="76"/>
                  </a:cubicBezTo>
                  <a:lnTo>
                    <a:pt x="34" y="70"/>
                  </a:lnTo>
                  <a:close/>
                  <a:moveTo>
                    <a:pt x="35" y="70"/>
                  </a:moveTo>
                  <a:lnTo>
                    <a:pt x="34" y="76"/>
                  </a:lnTo>
                  <a:cubicBezTo>
                    <a:pt x="35" y="76"/>
                    <a:pt x="35" y="76"/>
                    <a:pt x="35" y="75"/>
                  </a:cubicBezTo>
                  <a:cubicBezTo>
                    <a:pt x="36" y="75"/>
                    <a:pt x="36" y="75"/>
                    <a:pt x="37" y="74"/>
                  </a:cubicBezTo>
                  <a:cubicBezTo>
                    <a:pt x="37" y="73"/>
                    <a:pt x="36" y="72"/>
                    <a:pt x="36" y="71"/>
                  </a:cubicBezTo>
                  <a:cubicBezTo>
                    <a:pt x="36" y="71"/>
                    <a:pt x="35" y="71"/>
                    <a:pt x="35" y="71"/>
                  </a:cubicBezTo>
                  <a:cubicBezTo>
                    <a:pt x="35" y="70"/>
                    <a:pt x="35" y="70"/>
                    <a:pt x="35" y="70"/>
                  </a:cubicBezTo>
                  <a:close/>
                  <a:moveTo>
                    <a:pt x="46" y="70"/>
                  </a:moveTo>
                  <a:lnTo>
                    <a:pt x="42" y="63"/>
                  </a:lnTo>
                  <a:lnTo>
                    <a:pt x="43" y="62"/>
                  </a:lnTo>
                  <a:lnTo>
                    <a:pt x="44" y="63"/>
                  </a:lnTo>
                  <a:cubicBezTo>
                    <a:pt x="44" y="63"/>
                    <a:pt x="44" y="62"/>
                    <a:pt x="44" y="62"/>
                  </a:cubicBezTo>
                  <a:cubicBezTo>
                    <a:pt x="44" y="61"/>
                    <a:pt x="44" y="61"/>
                    <a:pt x="45" y="61"/>
                  </a:cubicBezTo>
                  <a:cubicBezTo>
                    <a:pt x="45" y="60"/>
                    <a:pt x="46" y="60"/>
                    <a:pt x="46" y="60"/>
                  </a:cubicBezTo>
                  <a:cubicBezTo>
                    <a:pt x="47" y="60"/>
                    <a:pt x="47" y="60"/>
                    <a:pt x="48" y="61"/>
                  </a:cubicBezTo>
                  <a:cubicBezTo>
                    <a:pt x="48" y="59"/>
                    <a:pt x="48" y="59"/>
                    <a:pt x="49" y="58"/>
                  </a:cubicBezTo>
                  <a:cubicBezTo>
                    <a:pt x="50" y="58"/>
                    <a:pt x="50" y="57"/>
                    <a:pt x="51" y="58"/>
                  </a:cubicBezTo>
                  <a:cubicBezTo>
                    <a:pt x="52" y="58"/>
                    <a:pt x="52" y="58"/>
                    <a:pt x="53" y="59"/>
                  </a:cubicBezTo>
                  <a:lnTo>
                    <a:pt x="56" y="64"/>
                  </a:lnTo>
                  <a:lnTo>
                    <a:pt x="55" y="65"/>
                  </a:lnTo>
                  <a:lnTo>
                    <a:pt x="52" y="60"/>
                  </a:lnTo>
                  <a:cubicBezTo>
                    <a:pt x="52" y="60"/>
                    <a:pt x="51" y="59"/>
                    <a:pt x="51" y="59"/>
                  </a:cubicBezTo>
                  <a:cubicBezTo>
                    <a:pt x="51" y="59"/>
                    <a:pt x="51" y="59"/>
                    <a:pt x="50" y="59"/>
                  </a:cubicBezTo>
                  <a:cubicBezTo>
                    <a:pt x="50" y="59"/>
                    <a:pt x="50" y="59"/>
                    <a:pt x="49" y="59"/>
                  </a:cubicBezTo>
                  <a:cubicBezTo>
                    <a:pt x="49" y="60"/>
                    <a:pt x="49" y="60"/>
                    <a:pt x="49" y="60"/>
                  </a:cubicBezTo>
                  <a:cubicBezTo>
                    <a:pt x="48" y="61"/>
                    <a:pt x="49" y="62"/>
                    <a:pt x="49" y="62"/>
                  </a:cubicBezTo>
                  <a:lnTo>
                    <a:pt x="52" y="66"/>
                  </a:lnTo>
                  <a:lnTo>
                    <a:pt x="50" y="67"/>
                  </a:lnTo>
                  <a:lnTo>
                    <a:pt x="48" y="63"/>
                  </a:lnTo>
                  <a:cubicBezTo>
                    <a:pt x="47" y="62"/>
                    <a:pt x="47" y="62"/>
                    <a:pt x="47" y="62"/>
                  </a:cubicBezTo>
                  <a:cubicBezTo>
                    <a:pt x="46" y="61"/>
                    <a:pt x="46" y="62"/>
                    <a:pt x="45" y="62"/>
                  </a:cubicBezTo>
                  <a:cubicBezTo>
                    <a:pt x="45" y="62"/>
                    <a:pt x="45" y="62"/>
                    <a:pt x="45" y="63"/>
                  </a:cubicBezTo>
                  <a:cubicBezTo>
                    <a:pt x="44" y="63"/>
                    <a:pt x="44" y="63"/>
                    <a:pt x="44" y="64"/>
                  </a:cubicBezTo>
                  <a:cubicBezTo>
                    <a:pt x="45" y="64"/>
                    <a:pt x="45" y="65"/>
                    <a:pt x="45" y="65"/>
                  </a:cubicBezTo>
                  <a:lnTo>
                    <a:pt x="47" y="69"/>
                  </a:lnTo>
                  <a:lnTo>
                    <a:pt x="46" y="70"/>
                  </a:lnTo>
                  <a:close/>
                  <a:moveTo>
                    <a:pt x="83" y="44"/>
                  </a:moveTo>
                  <a:cubicBezTo>
                    <a:pt x="83" y="45"/>
                    <a:pt x="83" y="46"/>
                    <a:pt x="83" y="46"/>
                  </a:cubicBezTo>
                  <a:cubicBezTo>
                    <a:pt x="82" y="47"/>
                    <a:pt x="82" y="48"/>
                    <a:pt x="81" y="48"/>
                  </a:cubicBezTo>
                  <a:cubicBezTo>
                    <a:pt x="80" y="49"/>
                    <a:pt x="80" y="49"/>
                    <a:pt x="79" y="49"/>
                  </a:cubicBezTo>
                  <a:cubicBezTo>
                    <a:pt x="79" y="49"/>
                    <a:pt x="78" y="49"/>
                    <a:pt x="78" y="49"/>
                  </a:cubicBezTo>
                  <a:cubicBezTo>
                    <a:pt x="77" y="49"/>
                    <a:pt x="77" y="50"/>
                    <a:pt x="77" y="50"/>
                  </a:cubicBezTo>
                  <a:cubicBezTo>
                    <a:pt x="76" y="51"/>
                    <a:pt x="76" y="51"/>
                    <a:pt x="75" y="52"/>
                  </a:cubicBezTo>
                  <a:cubicBezTo>
                    <a:pt x="75" y="52"/>
                    <a:pt x="74" y="52"/>
                    <a:pt x="73" y="52"/>
                  </a:cubicBezTo>
                  <a:cubicBezTo>
                    <a:pt x="73" y="52"/>
                    <a:pt x="72" y="52"/>
                    <a:pt x="72" y="51"/>
                  </a:cubicBezTo>
                  <a:cubicBezTo>
                    <a:pt x="72" y="51"/>
                    <a:pt x="71" y="50"/>
                    <a:pt x="71" y="50"/>
                  </a:cubicBezTo>
                  <a:cubicBezTo>
                    <a:pt x="71" y="49"/>
                    <a:pt x="72" y="49"/>
                    <a:pt x="72" y="49"/>
                  </a:cubicBezTo>
                  <a:cubicBezTo>
                    <a:pt x="72" y="48"/>
                    <a:pt x="73" y="48"/>
                    <a:pt x="73" y="47"/>
                  </a:cubicBezTo>
                  <a:cubicBezTo>
                    <a:pt x="74" y="46"/>
                    <a:pt x="75" y="46"/>
                    <a:pt x="75" y="46"/>
                  </a:cubicBezTo>
                  <a:cubicBezTo>
                    <a:pt x="75" y="46"/>
                    <a:pt x="75" y="45"/>
                    <a:pt x="75" y="45"/>
                  </a:cubicBezTo>
                  <a:cubicBezTo>
                    <a:pt x="74" y="45"/>
                    <a:pt x="74" y="44"/>
                    <a:pt x="74" y="44"/>
                  </a:cubicBezTo>
                  <a:cubicBezTo>
                    <a:pt x="73" y="44"/>
                    <a:pt x="73" y="44"/>
                    <a:pt x="72" y="45"/>
                  </a:cubicBezTo>
                  <a:cubicBezTo>
                    <a:pt x="72" y="45"/>
                    <a:pt x="72" y="45"/>
                    <a:pt x="71" y="46"/>
                  </a:cubicBezTo>
                  <a:cubicBezTo>
                    <a:pt x="71" y="46"/>
                    <a:pt x="71" y="46"/>
                    <a:pt x="71" y="46"/>
                  </a:cubicBezTo>
                  <a:cubicBezTo>
                    <a:pt x="71" y="47"/>
                    <a:pt x="71" y="47"/>
                    <a:pt x="71" y="47"/>
                  </a:cubicBezTo>
                  <a:lnTo>
                    <a:pt x="70" y="48"/>
                  </a:lnTo>
                  <a:cubicBezTo>
                    <a:pt x="70" y="47"/>
                    <a:pt x="70" y="47"/>
                    <a:pt x="70" y="46"/>
                  </a:cubicBezTo>
                  <a:cubicBezTo>
                    <a:pt x="70" y="46"/>
                    <a:pt x="70" y="45"/>
                    <a:pt x="70" y="45"/>
                  </a:cubicBezTo>
                  <a:cubicBezTo>
                    <a:pt x="71" y="45"/>
                    <a:pt x="71" y="44"/>
                    <a:pt x="72" y="44"/>
                  </a:cubicBezTo>
                  <a:cubicBezTo>
                    <a:pt x="72" y="43"/>
                    <a:pt x="73" y="43"/>
                    <a:pt x="74" y="43"/>
                  </a:cubicBezTo>
                  <a:cubicBezTo>
                    <a:pt x="74" y="43"/>
                    <a:pt x="74" y="43"/>
                    <a:pt x="75" y="43"/>
                  </a:cubicBezTo>
                  <a:cubicBezTo>
                    <a:pt x="75" y="43"/>
                    <a:pt x="75" y="42"/>
                    <a:pt x="75" y="42"/>
                  </a:cubicBezTo>
                  <a:cubicBezTo>
                    <a:pt x="75" y="42"/>
                    <a:pt x="76" y="41"/>
                    <a:pt x="76" y="41"/>
                  </a:cubicBezTo>
                  <a:cubicBezTo>
                    <a:pt x="77" y="40"/>
                    <a:pt x="78" y="40"/>
                    <a:pt x="78" y="40"/>
                  </a:cubicBezTo>
                  <a:cubicBezTo>
                    <a:pt x="79" y="40"/>
                    <a:pt x="80" y="41"/>
                    <a:pt x="80" y="41"/>
                  </a:cubicBezTo>
                  <a:cubicBezTo>
                    <a:pt x="81" y="41"/>
                    <a:pt x="81" y="42"/>
                    <a:pt x="82" y="42"/>
                  </a:cubicBezTo>
                  <a:cubicBezTo>
                    <a:pt x="82" y="43"/>
                    <a:pt x="82" y="43"/>
                    <a:pt x="82" y="43"/>
                  </a:cubicBezTo>
                  <a:lnTo>
                    <a:pt x="77" y="46"/>
                  </a:lnTo>
                  <a:cubicBezTo>
                    <a:pt x="77" y="47"/>
                    <a:pt x="78" y="47"/>
                    <a:pt x="78" y="47"/>
                  </a:cubicBezTo>
                  <a:cubicBezTo>
                    <a:pt x="78" y="48"/>
                    <a:pt x="79" y="48"/>
                    <a:pt x="79" y="48"/>
                  </a:cubicBezTo>
                  <a:cubicBezTo>
                    <a:pt x="80" y="48"/>
                    <a:pt x="80" y="47"/>
                    <a:pt x="80" y="47"/>
                  </a:cubicBezTo>
                  <a:cubicBezTo>
                    <a:pt x="81" y="47"/>
                    <a:pt x="81" y="47"/>
                    <a:pt x="81" y="46"/>
                  </a:cubicBezTo>
                  <a:cubicBezTo>
                    <a:pt x="81" y="46"/>
                    <a:pt x="81" y="45"/>
                    <a:pt x="81" y="45"/>
                  </a:cubicBezTo>
                  <a:lnTo>
                    <a:pt x="83" y="44"/>
                  </a:lnTo>
                  <a:close/>
                  <a:moveTo>
                    <a:pt x="76" y="45"/>
                  </a:moveTo>
                  <a:lnTo>
                    <a:pt x="80" y="43"/>
                  </a:lnTo>
                  <a:cubicBezTo>
                    <a:pt x="80" y="42"/>
                    <a:pt x="79" y="42"/>
                    <a:pt x="79" y="42"/>
                  </a:cubicBezTo>
                  <a:cubicBezTo>
                    <a:pt x="78" y="41"/>
                    <a:pt x="77" y="42"/>
                    <a:pt x="77" y="42"/>
                  </a:cubicBezTo>
                  <a:cubicBezTo>
                    <a:pt x="76" y="42"/>
                    <a:pt x="76" y="43"/>
                    <a:pt x="76" y="43"/>
                  </a:cubicBezTo>
                  <a:cubicBezTo>
                    <a:pt x="76" y="44"/>
                    <a:pt x="76" y="44"/>
                    <a:pt x="76" y="45"/>
                  </a:cubicBezTo>
                  <a:close/>
                  <a:moveTo>
                    <a:pt x="76" y="47"/>
                  </a:moveTo>
                  <a:cubicBezTo>
                    <a:pt x="75" y="47"/>
                    <a:pt x="75" y="47"/>
                    <a:pt x="74" y="48"/>
                  </a:cubicBezTo>
                  <a:cubicBezTo>
                    <a:pt x="73" y="49"/>
                    <a:pt x="73" y="49"/>
                    <a:pt x="73" y="49"/>
                  </a:cubicBezTo>
                  <a:cubicBezTo>
                    <a:pt x="73" y="50"/>
                    <a:pt x="73" y="50"/>
                    <a:pt x="73" y="50"/>
                  </a:cubicBezTo>
                  <a:cubicBezTo>
                    <a:pt x="73" y="51"/>
                    <a:pt x="73" y="51"/>
                    <a:pt x="74" y="51"/>
                  </a:cubicBezTo>
                  <a:cubicBezTo>
                    <a:pt x="74" y="51"/>
                    <a:pt x="75" y="51"/>
                    <a:pt x="75" y="51"/>
                  </a:cubicBezTo>
                  <a:cubicBezTo>
                    <a:pt x="76" y="50"/>
                    <a:pt x="76" y="50"/>
                    <a:pt x="76" y="49"/>
                  </a:cubicBezTo>
                  <a:cubicBezTo>
                    <a:pt x="76" y="49"/>
                    <a:pt x="76" y="48"/>
                    <a:pt x="76" y="48"/>
                  </a:cubicBezTo>
                  <a:cubicBezTo>
                    <a:pt x="76" y="48"/>
                    <a:pt x="76" y="47"/>
                    <a:pt x="76" y="47"/>
                  </a:cubicBezTo>
                  <a:close/>
                  <a:moveTo>
                    <a:pt x="99" y="34"/>
                  </a:moveTo>
                  <a:lnTo>
                    <a:pt x="100" y="33"/>
                  </a:lnTo>
                  <a:cubicBezTo>
                    <a:pt x="100" y="33"/>
                    <a:pt x="101" y="34"/>
                    <a:pt x="101" y="34"/>
                  </a:cubicBezTo>
                  <a:cubicBezTo>
                    <a:pt x="101" y="34"/>
                    <a:pt x="102" y="34"/>
                    <a:pt x="102" y="33"/>
                  </a:cubicBezTo>
                  <a:cubicBezTo>
                    <a:pt x="103" y="33"/>
                    <a:pt x="103" y="33"/>
                    <a:pt x="103" y="32"/>
                  </a:cubicBezTo>
                  <a:cubicBezTo>
                    <a:pt x="104" y="32"/>
                    <a:pt x="104" y="32"/>
                    <a:pt x="103" y="31"/>
                  </a:cubicBezTo>
                  <a:cubicBezTo>
                    <a:pt x="103" y="31"/>
                    <a:pt x="103" y="31"/>
                    <a:pt x="103" y="31"/>
                  </a:cubicBezTo>
                  <a:cubicBezTo>
                    <a:pt x="102" y="31"/>
                    <a:pt x="102" y="31"/>
                    <a:pt x="101" y="31"/>
                  </a:cubicBezTo>
                  <a:cubicBezTo>
                    <a:pt x="100" y="31"/>
                    <a:pt x="99" y="32"/>
                    <a:pt x="99" y="32"/>
                  </a:cubicBezTo>
                  <a:cubicBezTo>
                    <a:pt x="99" y="32"/>
                    <a:pt x="98" y="32"/>
                    <a:pt x="98" y="32"/>
                  </a:cubicBezTo>
                  <a:cubicBezTo>
                    <a:pt x="97" y="31"/>
                    <a:pt x="97" y="31"/>
                    <a:pt x="97" y="31"/>
                  </a:cubicBezTo>
                  <a:cubicBezTo>
                    <a:pt x="97" y="30"/>
                    <a:pt x="97" y="30"/>
                    <a:pt x="97" y="30"/>
                  </a:cubicBezTo>
                  <a:cubicBezTo>
                    <a:pt x="97" y="29"/>
                    <a:pt x="97" y="29"/>
                    <a:pt x="97" y="29"/>
                  </a:cubicBezTo>
                  <a:cubicBezTo>
                    <a:pt x="97" y="28"/>
                    <a:pt x="97" y="28"/>
                    <a:pt x="97" y="28"/>
                  </a:cubicBezTo>
                  <a:cubicBezTo>
                    <a:pt x="98" y="28"/>
                    <a:pt x="98" y="27"/>
                    <a:pt x="98" y="27"/>
                  </a:cubicBezTo>
                  <a:cubicBezTo>
                    <a:pt x="99" y="27"/>
                    <a:pt x="99" y="27"/>
                    <a:pt x="100" y="26"/>
                  </a:cubicBezTo>
                  <a:cubicBezTo>
                    <a:pt x="100" y="26"/>
                    <a:pt x="101" y="26"/>
                    <a:pt x="101" y="26"/>
                  </a:cubicBezTo>
                  <a:cubicBezTo>
                    <a:pt x="102" y="27"/>
                    <a:pt x="102" y="27"/>
                    <a:pt x="102" y="27"/>
                  </a:cubicBezTo>
                  <a:lnTo>
                    <a:pt x="101" y="28"/>
                  </a:lnTo>
                  <a:cubicBezTo>
                    <a:pt x="101" y="28"/>
                    <a:pt x="101" y="28"/>
                    <a:pt x="100" y="28"/>
                  </a:cubicBezTo>
                  <a:cubicBezTo>
                    <a:pt x="100" y="28"/>
                    <a:pt x="99" y="28"/>
                    <a:pt x="99" y="28"/>
                  </a:cubicBezTo>
                  <a:cubicBezTo>
                    <a:pt x="98" y="28"/>
                    <a:pt x="98" y="29"/>
                    <a:pt x="98" y="29"/>
                  </a:cubicBezTo>
                  <a:cubicBezTo>
                    <a:pt x="98" y="29"/>
                    <a:pt x="98" y="30"/>
                    <a:pt x="98" y="30"/>
                  </a:cubicBezTo>
                  <a:cubicBezTo>
                    <a:pt x="98" y="30"/>
                    <a:pt x="98" y="30"/>
                    <a:pt x="98" y="30"/>
                  </a:cubicBezTo>
                  <a:cubicBezTo>
                    <a:pt x="99" y="30"/>
                    <a:pt x="99" y="30"/>
                    <a:pt x="99" y="30"/>
                  </a:cubicBezTo>
                  <a:cubicBezTo>
                    <a:pt x="99" y="30"/>
                    <a:pt x="100" y="30"/>
                    <a:pt x="100" y="30"/>
                  </a:cubicBezTo>
                  <a:cubicBezTo>
                    <a:pt x="101" y="30"/>
                    <a:pt x="102" y="29"/>
                    <a:pt x="102" y="29"/>
                  </a:cubicBezTo>
                  <a:cubicBezTo>
                    <a:pt x="103" y="29"/>
                    <a:pt x="103" y="29"/>
                    <a:pt x="104" y="29"/>
                  </a:cubicBezTo>
                  <a:cubicBezTo>
                    <a:pt x="104" y="30"/>
                    <a:pt x="104" y="30"/>
                    <a:pt x="105" y="30"/>
                  </a:cubicBezTo>
                  <a:cubicBezTo>
                    <a:pt x="105" y="31"/>
                    <a:pt x="105" y="31"/>
                    <a:pt x="105" y="32"/>
                  </a:cubicBezTo>
                  <a:cubicBezTo>
                    <a:pt x="105" y="32"/>
                    <a:pt x="105" y="33"/>
                    <a:pt x="104" y="33"/>
                  </a:cubicBezTo>
                  <a:cubicBezTo>
                    <a:pt x="104" y="34"/>
                    <a:pt x="104" y="34"/>
                    <a:pt x="103" y="34"/>
                  </a:cubicBezTo>
                  <a:cubicBezTo>
                    <a:pt x="102" y="35"/>
                    <a:pt x="101" y="35"/>
                    <a:pt x="101" y="35"/>
                  </a:cubicBezTo>
                  <a:cubicBezTo>
                    <a:pt x="100" y="35"/>
                    <a:pt x="99" y="35"/>
                    <a:pt x="99" y="34"/>
                  </a:cubicBezTo>
                  <a:close/>
                  <a:moveTo>
                    <a:pt x="112" y="25"/>
                  </a:moveTo>
                  <a:lnTo>
                    <a:pt x="113" y="25"/>
                  </a:lnTo>
                  <a:cubicBezTo>
                    <a:pt x="114" y="25"/>
                    <a:pt x="114" y="25"/>
                    <a:pt x="115" y="25"/>
                  </a:cubicBezTo>
                  <a:cubicBezTo>
                    <a:pt x="115" y="25"/>
                    <a:pt x="115" y="25"/>
                    <a:pt x="116" y="25"/>
                  </a:cubicBezTo>
                  <a:cubicBezTo>
                    <a:pt x="117" y="24"/>
                    <a:pt x="117" y="24"/>
                    <a:pt x="117" y="24"/>
                  </a:cubicBezTo>
                  <a:cubicBezTo>
                    <a:pt x="117" y="23"/>
                    <a:pt x="117" y="23"/>
                    <a:pt x="117" y="23"/>
                  </a:cubicBezTo>
                  <a:cubicBezTo>
                    <a:pt x="117" y="22"/>
                    <a:pt x="117" y="22"/>
                    <a:pt x="116" y="22"/>
                  </a:cubicBezTo>
                  <a:cubicBezTo>
                    <a:pt x="116" y="22"/>
                    <a:pt x="115" y="22"/>
                    <a:pt x="115" y="23"/>
                  </a:cubicBezTo>
                  <a:cubicBezTo>
                    <a:pt x="114" y="23"/>
                    <a:pt x="113" y="23"/>
                    <a:pt x="113" y="23"/>
                  </a:cubicBezTo>
                  <a:cubicBezTo>
                    <a:pt x="112" y="23"/>
                    <a:pt x="112" y="23"/>
                    <a:pt x="111" y="23"/>
                  </a:cubicBezTo>
                  <a:cubicBezTo>
                    <a:pt x="111" y="23"/>
                    <a:pt x="111" y="23"/>
                    <a:pt x="110" y="22"/>
                  </a:cubicBezTo>
                  <a:cubicBezTo>
                    <a:pt x="110" y="22"/>
                    <a:pt x="110" y="22"/>
                    <a:pt x="110" y="21"/>
                  </a:cubicBezTo>
                  <a:cubicBezTo>
                    <a:pt x="110" y="21"/>
                    <a:pt x="110" y="21"/>
                    <a:pt x="110" y="20"/>
                  </a:cubicBezTo>
                  <a:cubicBezTo>
                    <a:pt x="110" y="20"/>
                    <a:pt x="111" y="20"/>
                    <a:pt x="111" y="19"/>
                  </a:cubicBezTo>
                  <a:cubicBezTo>
                    <a:pt x="111" y="19"/>
                    <a:pt x="111" y="19"/>
                    <a:pt x="112" y="19"/>
                  </a:cubicBezTo>
                  <a:cubicBezTo>
                    <a:pt x="112" y="18"/>
                    <a:pt x="113" y="18"/>
                    <a:pt x="113" y="18"/>
                  </a:cubicBezTo>
                  <a:cubicBezTo>
                    <a:pt x="114" y="18"/>
                    <a:pt x="114" y="18"/>
                    <a:pt x="115" y="18"/>
                  </a:cubicBezTo>
                  <a:cubicBezTo>
                    <a:pt x="115" y="18"/>
                    <a:pt x="115" y="18"/>
                    <a:pt x="116" y="19"/>
                  </a:cubicBezTo>
                  <a:lnTo>
                    <a:pt x="115" y="20"/>
                  </a:lnTo>
                  <a:cubicBezTo>
                    <a:pt x="114" y="19"/>
                    <a:pt x="114" y="19"/>
                    <a:pt x="114" y="19"/>
                  </a:cubicBezTo>
                  <a:cubicBezTo>
                    <a:pt x="113" y="19"/>
                    <a:pt x="113" y="19"/>
                    <a:pt x="113" y="20"/>
                  </a:cubicBezTo>
                  <a:cubicBezTo>
                    <a:pt x="112" y="20"/>
                    <a:pt x="112" y="20"/>
                    <a:pt x="112" y="21"/>
                  </a:cubicBezTo>
                  <a:cubicBezTo>
                    <a:pt x="111" y="21"/>
                    <a:pt x="111" y="21"/>
                    <a:pt x="112" y="21"/>
                  </a:cubicBezTo>
                  <a:cubicBezTo>
                    <a:pt x="112" y="22"/>
                    <a:pt x="112" y="22"/>
                    <a:pt x="112" y="22"/>
                  </a:cubicBezTo>
                  <a:cubicBezTo>
                    <a:pt x="112" y="22"/>
                    <a:pt x="112" y="22"/>
                    <a:pt x="113" y="22"/>
                  </a:cubicBezTo>
                  <a:cubicBezTo>
                    <a:pt x="113" y="22"/>
                    <a:pt x="113" y="22"/>
                    <a:pt x="114" y="21"/>
                  </a:cubicBezTo>
                  <a:cubicBezTo>
                    <a:pt x="115" y="21"/>
                    <a:pt x="116" y="21"/>
                    <a:pt x="116" y="21"/>
                  </a:cubicBezTo>
                  <a:cubicBezTo>
                    <a:pt x="116" y="21"/>
                    <a:pt x="117" y="21"/>
                    <a:pt x="117" y="21"/>
                  </a:cubicBezTo>
                  <a:cubicBezTo>
                    <a:pt x="118" y="21"/>
                    <a:pt x="118" y="21"/>
                    <a:pt x="118" y="22"/>
                  </a:cubicBezTo>
                  <a:cubicBezTo>
                    <a:pt x="118" y="22"/>
                    <a:pt x="118" y="23"/>
                    <a:pt x="118" y="23"/>
                  </a:cubicBezTo>
                  <a:cubicBezTo>
                    <a:pt x="118" y="24"/>
                    <a:pt x="118" y="24"/>
                    <a:pt x="118" y="25"/>
                  </a:cubicBezTo>
                  <a:cubicBezTo>
                    <a:pt x="118" y="25"/>
                    <a:pt x="117" y="25"/>
                    <a:pt x="117" y="26"/>
                  </a:cubicBezTo>
                  <a:cubicBezTo>
                    <a:pt x="116" y="26"/>
                    <a:pt x="115" y="27"/>
                    <a:pt x="114" y="27"/>
                  </a:cubicBezTo>
                  <a:cubicBezTo>
                    <a:pt x="113" y="26"/>
                    <a:pt x="113" y="26"/>
                    <a:pt x="112" y="25"/>
                  </a:cubicBezTo>
                  <a:close/>
                  <a:moveTo>
                    <a:pt x="122" y="10"/>
                  </a:moveTo>
                  <a:lnTo>
                    <a:pt x="121" y="9"/>
                  </a:lnTo>
                  <a:lnTo>
                    <a:pt x="123" y="8"/>
                  </a:lnTo>
                  <a:lnTo>
                    <a:pt x="124" y="10"/>
                  </a:lnTo>
                  <a:lnTo>
                    <a:pt x="122" y="10"/>
                  </a:lnTo>
                  <a:close/>
                  <a:moveTo>
                    <a:pt x="128" y="19"/>
                  </a:moveTo>
                  <a:lnTo>
                    <a:pt x="123" y="12"/>
                  </a:lnTo>
                  <a:lnTo>
                    <a:pt x="124" y="11"/>
                  </a:lnTo>
                  <a:lnTo>
                    <a:pt x="129" y="18"/>
                  </a:lnTo>
                  <a:lnTo>
                    <a:pt x="128" y="19"/>
                  </a:lnTo>
                  <a:close/>
                  <a:moveTo>
                    <a:pt x="128" y="19"/>
                  </a:moveTo>
                  <a:lnTo>
                    <a:pt x="129" y="19"/>
                  </a:lnTo>
                  <a:cubicBezTo>
                    <a:pt x="129" y="19"/>
                    <a:pt x="130" y="19"/>
                    <a:pt x="130" y="19"/>
                  </a:cubicBezTo>
                  <a:cubicBezTo>
                    <a:pt x="130" y="19"/>
                    <a:pt x="131" y="19"/>
                    <a:pt x="131" y="19"/>
                  </a:cubicBezTo>
                  <a:cubicBezTo>
                    <a:pt x="132" y="19"/>
                    <a:pt x="132" y="18"/>
                    <a:pt x="132" y="18"/>
                  </a:cubicBezTo>
                  <a:cubicBezTo>
                    <a:pt x="133" y="17"/>
                    <a:pt x="133" y="17"/>
                    <a:pt x="132" y="17"/>
                  </a:cubicBezTo>
                  <a:cubicBezTo>
                    <a:pt x="132" y="16"/>
                    <a:pt x="132" y="16"/>
                    <a:pt x="132" y="15"/>
                  </a:cubicBezTo>
                  <a:cubicBezTo>
                    <a:pt x="131" y="16"/>
                    <a:pt x="131" y="17"/>
                    <a:pt x="130" y="17"/>
                  </a:cubicBezTo>
                  <a:cubicBezTo>
                    <a:pt x="129" y="18"/>
                    <a:pt x="128" y="18"/>
                    <a:pt x="127" y="17"/>
                  </a:cubicBezTo>
                  <a:cubicBezTo>
                    <a:pt x="126" y="17"/>
                    <a:pt x="125" y="16"/>
                    <a:pt x="125" y="15"/>
                  </a:cubicBezTo>
                  <a:cubicBezTo>
                    <a:pt x="124" y="15"/>
                    <a:pt x="124" y="14"/>
                    <a:pt x="124" y="13"/>
                  </a:cubicBezTo>
                  <a:cubicBezTo>
                    <a:pt x="124" y="13"/>
                    <a:pt x="124" y="12"/>
                    <a:pt x="124" y="11"/>
                  </a:cubicBezTo>
                  <a:cubicBezTo>
                    <a:pt x="125" y="11"/>
                    <a:pt x="125" y="10"/>
                    <a:pt x="126" y="10"/>
                  </a:cubicBezTo>
                  <a:cubicBezTo>
                    <a:pt x="126" y="9"/>
                    <a:pt x="127" y="9"/>
                    <a:pt x="128" y="10"/>
                  </a:cubicBezTo>
                  <a:lnTo>
                    <a:pt x="128" y="9"/>
                  </a:lnTo>
                  <a:lnTo>
                    <a:pt x="129" y="8"/>
                  </a:lnTo>
                  <a:lnTo>
                    <a:pt x="133" y="14"/>
                  </a:lnTo>
                  <a:cubicBezTo>
                    <a:pt x="133" y="15"/>
                    <a:pt x="134" y="16"/>
                    <a:pt x="134" y="17"/>
                  </a:cubicBezTo>
                  <a:cubicBezTo>
                    <a:pt x="134" y="17"/>
                    <a:pt x="134" y="18"/>
                    <a:pt x="133" y="18"/>
                  </a:cubicBezTo>
                  <a:cubicBezTo>
                    <a:pt x="133" y="19"/>
                    <a:pt x="133" y="20"/>
                    <a:pt x="132" y="20"/>
                  </a:cubicBezTo>
                  <a:cubicBezTo>
                    <a:pt x="131" y="20"/>
                    <a:pt x="130" y="21"/>
                    <a:pt x="130" y="21"/>
                  </a:cubicBezTo>
                  <a:cubicBezTo>
                    <a:pt x="129" y="21"/>
                    <a:pt x="128" y="20"/>
                    <a:pt x="128" y="19"/>
                  </a:cubicBezTo>
                  <a:close/>
                  <a:moveTo>
                    <a:pt x="126" y="15"/>
                  </a:moveTo>
                  <a:cubicBezTo>
                    <a:pt x="127" y="16"/>
                    <a:pt x="127" y="16"/>
                    <a:pt x="128" y="16"/>
                  </a:cubicBezTo>
                  <a:cubicBezTo>
                    <a:pt x="128" y="16"/>
                    <a:pt x="129" y="16"/>
                    <a:pt x="130" y="16"/>
                  </a:cubicBezTo>
                  <a:cubicBezTo>
                    <a:pt x="130" y="16"/>
                    <a:pt x="131" y="15"/>
                    <a:pt x="131" y="15"/>
                  </a:cubicBezTo>
                  <a:cubicBezTo>
                    <a:pt x="131" y="14"/>
                    <a:pt x="130" y="13"/>
                    <a:pt x="130" y="12"/>
                  </a:cubicBezTo>
                  <a:cubicBezTo>
                    <a:pt x="129" y="11"/>
                    <a:pt x="129" y="11"/>
                    <a:pt x="128" y="11"/>
                  </a:cubicBezTo>
                  <a:cubicBezTo>
                    <a:pt x="127" y="10"/>
                    <a:pt x="127" y="10"/>
                    <a:pt x="126" y="11"/>
                  </a:cubicBezTo>
                  <a:cubicBezTo>
                    <a:pt x="126" y="11"/>
                    <a:pt x="125" y="12"/>
                    <a:pt x="125" y="12"/>
                  </a:cubicBezTo>
                  <a:cubicBezTo>
                    <a:pt x="125" y="13"/>
                    <a:pt x="126" y="14"/>
                    <a:pt x="126" y="15"/>
                  </a:cubicBezTo>
                  <a:close/>
                  <a:moveTo>
                    <a:pt x="144" y="5"/>
                  </a:moveTo>
                  <a:lnTo>
                    <a:pt x="146" y="4"/>
                  </a:lnTo>
                  <a:cubicBezTo>
                    <a:pt x="146" y="5"/>
                    <a:pt x="146" y="6"/>
                    <a:pt x="146" y="7"/>
                  </a:cubicBezTo>
                  <a:cubicBezTo>
                    <a:pt x="146" y="7"/>
                    <a:pt x="145" y="8"/>
                    <a:pt x="144" y="9"/>
                  </a:cubicBezTo>
                  <a:cubicBezTo>
                    <a:pt x="143" y="9"/>
                    <a:pt x="142" y="9"/>
                    <a:pt x="141" y="9"/>
                  </a:cubicBezTo>
                  <a:cubicBezTo>
                    <a:pt x="140" y="9"/>
                    <a:pt x="139" y="8"/>
                    <a:pt x="139" y="7"/>
                  </a:cubicBezTo>
                  <a:cubicBezTo>
                    <a:pt x="138" y="6"/>
                    <a:pt x="138" y="5"/>
                    <a:pt x="138" y="4"/>
                  </a:cubicBezTo>
                  <a:cubicBezTo>
                    <a:pt x="138" y="3"/>
                    <a:pt x="139" y="2"/>
                    <a:pt x="139" y="1"/>
                  </a:cubicBezTo>
                  <a:cubicBezTo>
                    <a:pt x="140" y="1"/>
                    <a:pt x="141" y="0"/>
                    <a:pt x="142" y="1"/>
                  </a:cubicBezTo>
                  <a:cubicBezTo>
                    <a:pt x="143" y="1"/>
                    <a:pt x="144" y="2"/>
                    <a:pt x="145" y="3"/>
                  </a:cubicBezTo>
                  <a:cubicBezTo>
                    <a:pt x="145" y="3"/>
                    <a:pt x="145" y="3"/>
                    <a:pt x="145" y="3"/>
                  </a:cubicBezTo>
                  <a:lnTo>
                    <a:pt x="140" y="6"/>
                  </a:lnTo>
                  <a:cubicBezTo>
                    <a:pt x="140" y="7"/>
                    <a:pt x="141" y="8"/>
                    <a:pt x="142" y="8"/>
                  </a:cubicBezTo>
                  <a:cubicBezTo>
                    <a:pt x="142" y="8"/>
                    <a:pt x="143" y="8"/>
                    <a:pt x="144" y="8"/>
                  </a:cubicBezTo>
                  <a:cubicBezTo>
                    <a:pt x="144" y="7"/>
                    <a:pt x="144" y="7"/>
                    <a:pt x="144" y="6"/>
                  </a:cubicBezTo>
                  <a:cubicBezTo>
                    <a:pt x="145" y="6"/>
                    <a:pt x="145" y="6"/>
                    <a:pt x="144" y="5"/>
                  </a:cubicBezTo>
                  <a:close/>
                  <a:moveTo>
                    <a:pt x="139" y="5"/>
                  </a:moveTo>
                  <a:lnTo>
                    <a:pt x="143" y="3"/>
                  </a:lnTo>
                  <a:cubicBezTo>
                    <a:pt x="143" y="2"/>
                    <a:pt x="142" y="2"/>
                    <a:pt x="142" y="2"/>
                  </a:cubicBezTo>
                  <a:cubicBezTo>
                    <a:pt x="141" y="2"/>
                    <a:pt x="141" y="2"/>
                    <a:pt x="140" y="2"/>
                  </a:cubicBezTo>
                  <a:cubicBezTo>
                    <a:pt x="140" y="3"/>
                    <a:pt x="139" y="3"/>
                    <a:pt x="139" y="4"/>
                  </a:cubicBezTo>
                  <a:cubicBezTo>
                    <a:pt x="139" y="4"/>
                    <a:pt x="139" y="5"/>
                    <a:pt x="139" y="5"/>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238" name="Freeform 158"/>
            <p:cNvSpPr>
              <a:spLocks noEditPoints="1"/>
            </p:cNvSpPr>
            <p:nvPr/>
          </p:nvSpPr>
          <p:spPr bwMode="auto">
            <a:xfrm>
              <a:off x="2681" y="1870"/>
              <a:ext cx="100" cy="66"/>
            </a:xfrm>
            <a:custGeom>
              <a:avLst/>
              <a:gdLst/>
              <a:ahLst/>
              <a:cxnLst>
                <a:cxn ang="0">
                  <a:pos x="5" y="106"/>
                </a:cxn>
                <a:cxn ang="0">
                  <a:pos x="5" y="111"/>
                </a:cxn>
                <a:cxn ang="0">
                  <a:pos x="16" y="100"/>
                </a:cxn>
                <a:cxn ang="0">
                  <a:pos x="24" y="104"/>
                </a:cxn>
                <a:cxn ang="0">
                  <a:pos x="20" y="105"/>
                </a:cxn>
                <a:cxn ang="0">
                  <a:pos x="18" y="99"/>
                </a:cxn>
                <a:cxn ang="0">
                  <a:pos x="29" y="91"/>
                </a:cxn>
                <a:cxn ang="0">
                  <a:pos x="35" y="89"/>
                </a:cxn>
                <a:cxn ang="0">
                  <a:pos x="34" y="90"/>
                </a:cxn>
                <a:cxn ang="0">
                  <a:pos x="34" y="98"/>
                </a:cxn>
                <a:cxn ang="0">
                  <a:pos x="48" y="87"/>
                </a:cxn>
                <a:cxn ang="0">
                  <a:pos x="45" y="86"/>
                </a:cxn>
                <a:cxn ang="0">
                  <a:pos x="43" y="82"/>
                </a:cxn>
                <a:cxn ang="0">
                  <a:pos x="47" y="82"/>
                </a:cxn>
                <a:cxn ang="0">
                  <a:pos x="44" y="84"/>
                </a:cxn>
                <a:cxn ang="0">
                  <a:pos x="50" y="84"/>
                </a:cxn>
                <a:cxn ang="0">
                  <a:pos x="45" y="88"/>
                </a:cxn>
                <a:cxn ang="0">
                  <a:pos x="60" y="80"/>
                </a:cxn>
                <a:cxn ang="0">
                  <a:pos x="64" y="74"/>
                </a:cxn>
                <a:cxn ang="0">
                  <a:pos x="63" y="78"/>
                </a:cxn>
                <a:cxn ang="0">
                  <a:pos x="59" y="73"/>
                </a:cxn>
                <a:cxn ang="0">
                  <a:pos x="69" y="62"/>
                </a:cxn>
                <a:cxn ang="0">
                  <a:pos x="79" y="69"/>
                </a:cxn>
                <a:cxn ang="0">
                  <a:pos x="73" y="73"/>
                </a:cxn>
                <a:cxn ang="0">
                  <a:pos x="89" y="61"/>
                </a:cxn>
                <a:cxn ang="0">
                  <a:pos x="89" y="63"/>
                </a:cxn>
                <a:cxn ang="0">
                  <a:pos x="101" y="55"/>
                </a:cxn>
                <a:cxn ang="0">
                  <a:pos x="104" y="48"/>
                </a:cxn>
                <a:cxn ang="0">
                  <a:pos x="104" y="52"/>
                </a:cxn>
                <a:cxn ang="0">
                  <a:pos x="99" y="48"/>
                </a:cxn>
                <a:cxn ang="0">
                  <a:pos x="111" y="40"/>
                </a:cxn>
                <a:cxn ang="0">
                  <a:pos x="116" y="38"/>
                </a:cxn>
                <a:cxn ang="0">
                  <a:pos x="115" y="39"/>
                </a:cxn>
                <a:cxn ang="0">
                  <a:pos x="115" y="47"/>
                </a:cxn>
                <a:cxn ang="0">
                  <a:pos x="130" y="36"/>
                </a:cxn>
                <a:cxn ang="0">
                  <a:pos x="126" y="35"/>
                </a:cxn>
                <a:cxn ang="0">
                  <a:pos x="124" y="31"/>
                </a:cxn>
                <a:cxn ang="0">
                  <a:pos x="128" y="31"/>
                </a:cxn>
                <a:cxn ang="0">
                  <a:pos x="126" y="33"/>
                </a:cxn>
                <a:cxn ang="0">
                  <a:pos x="132" y="33"/>
                </a:cxn>
                <a:cxn ang="0">
                  <a:pos x="126" y="37"/>
                </a:cxn>
                <a:cxn ang="0">
                  <a:pos x="141" y="29"/>
                </a:cxn>
                <a:cxn ang="0">
                  <a:pos x="145" y="23"/>
                </a:cxn>
                <a:cxn ang="0">
                  <a:pos x="144" y="27"/>
                </a:cxn>
                <a:cxn ang="0">
                  <a:pos x="140" y="22"/>
                </a:cxn>
                <a:cxn ang="0">
                  <a:pos x="138" y="23"/>
                </a:cxn>
                <a:cxn ang="0">
                  <a:pos x="141" y="22"/>
                </a:cxn>
                <a:cxn ang="0">
                  <a:pos x="142" y="30"/>
                </a:cxn>
                <a:cxn ang="0">
                  <a:pos x="155" y="18"/>
                </a:cxn>
                <a:cxn ang="0">
                  <a:pos x="158" y="20"/>
                </a:cxn>
                <a:cxn ang="0">
                  <a:pos x="171" y="12"/>
                </a:cxn>
                <a:cxn ang="0">
                  <a:pos x="169" y="4"/>
                </a:cxn>
                <a:cxn ang="0">
                  <a:pos x="171" y="11"/>
                </a:cxn>
                <a:cxn ang="0">
                  <a:pos x="169" y="5"/>
                </a:cxn>
                <a:cxn ang="0">
                  <a:pos x="172" y="10"/>
                </a:cxn>
                <a:cxn ang="0">
                  <a:pos x="165" y="8"/>
                </a:cxn>
                <a:cxn ang="0">
                  <a:pos x="167" y="1"/>
                </a:cxn>
                <a:cxn ang="0">
                  <a:pos x="169" y="11"/>
                </a:cxn>
                <a:cxn ang="0">
                  <a:pos x="167" y="5"/>
                </a:cxn>
              </a:cxnLst>
              <a:rect l="0" t="0" r="r" b="b"/>
              <a:pathLst>
                <a:path w="174" h="115">
                  <a:moveTo>
                    <a:pt x="6" y="115"/>
                  </a:moveTo>
                  <a:lnTo>
                    <a:pt x="0" y="106"/>
                  </a:lnTo>
                  <a:lnTo>
                    <a:pt x="1" y="105"/>
                  </a:lnTo>
                  <a:lnTo>
                    <a:pt x="4" y="111"/>
                  </a:lnTo>
                  <a:lnTo>
                    <a:pt x="5" y="106"/>
                  </a:lnTo>
                  <a:lnTo>
                    <a:pt x="7" y="105"/>
                  </a:lnTo>
                  <a:lnTo>
                    <a:pt x="6" y="109"/>
                  </a:lnTo>
                  <a:lnTo>
                    <a:pt x="11" y="112"/>
                  </a:lnTo>
                  <a:lnTo>
                    <a:pt x="10" y="113"/>
                  </a:lnTo>
                  <a:lnTo>
                    <a:pt x="5" y="111"/>
                  </a:lnTo>
                  <a:lnTo>
                    <a:pt x="5" y="112"/>
                  </a:lnTo>
                  <a:lnTo>
                    <a:pt x="7" y="115"/>
                  </a:lnTo>
                  <a:lnTo>
                    <a:pt x="6" y="115"/>
                  </a:lnTo>
                  <a:close/>
                  <a:moveTo>
                    <a:pt x="17" y="104"/>
                  </a:moveTo>
                  <a:cubicBezTo>
                    <a:pt x="16" y="102"/>
                    <a:pt x="16" y="101"/>
                    <a:pt x="16" y="100"/>
                  </a:cubicBezTo>
                  <a:cubicBezTo>
                    <a:pt x="16" y="99"/>
                    <a:pt x="17" y="98"/>
                    <a:pt x="18" y="98"/>
                  </a:cubicBezTo>
                  <a:cubicBezTo>
                    <a:pt x="19" y="97"/>
                    <a:pt x="20" y="97"/>
                    <a:pt x="21" y="97"/>
                  </a:cubicBezTo>
                  <a:cubicBezTo>
                    <a:pt x="22" y="98"/>
                    <a:pt x="22" y="98"/>
                    <a:pt x="23" y="99"/>
                  </a:cubicBezTo>
                  <a:cubicBezTo>
                    <a:pt x="24" y="100"/>
                    <a:pt x="24" y="101"/>
                    <a:pt x="24" y="102"/>
                  </a:cubicBezTo>
                  <a:cubicBezTo>
                    <a:pt x="24" y="103"/>
                    <a:pt x="24" y="103"/>
                    <a:pt x="24" y="104"/>
                  </a:cubicBezTo>
                  <a:cubicBezTo>
                    <a:pt x="23" y="104"/>
                    <a:pt x="23" y="105"/>
                    <a:pt x="22" y="105"/>
                  </a:cubicBezTo>
                  <a:cubicBezTo>
                    <a:pt x="21" y="106"/>
                    <a:pt x="20" y="106"/>
                    <a:pt x="19" y="106"/>
                  </a:cubicBezTo>
                  <a:cubicBezTo>
                    <a:pt x="18" y="106"/>
                    <a:pt x="17" y="105"/>
                    <a:pt x="17" y="104"/>
                  </a:cubicBezTo>
                  <a:close/>
                  <a:moveTo>
                    <a:pt x="18" y="103"/>
                  </a:moveTo>
                  <a:cubicBezTo>
                    <a:pt x="18" y="104"/>
                    <a:pt x="19" y="104"/>
                    <a:pt x="20" y="105"/>
                  </a:cubicBezTo>
                  <a:cubicBezTo>
                    <a:pt x="20" y="105"/>
                    <a:pt x="21" y="105"/>
                    <a:pt x="22" y="104"/>
                  </a:cubicBezTo>
                  <a:cubicBezTo>
                    <a:pt x="22" y="104"/>
                    <a:pt x="22" y="103"/>
                    <a:pt x="23" y="103"/>
                  </a:cubicBezTo>
                  <a:cubicBezTo>
                    <a:pt x="23" y="102"/>
                    <a:pt x="22" y="101"/>
                    <a:pt x="22" y="100"/>
                  </a:cubicBezTo>
                  <a:cubicBezTo>
                    <a:pt x="21" y="99"/>
                    <a:pt x="21" y="99"/>
                    <a:pt x="20" y="99"/>
                  </a:cubicBezTo>
                  <a:cubicBezTo>
                    <a:pt x="19" y="98"/>
                    <a:pt x="19" y="99"/>
                    <a:pt x="18" y="99"/>
                  </a:cubicBezTo>
                  <a:cubicBezTo>
                    <a:pt x="18" y="99"/>
                    <a:pt x="17" y="100"/>
                    <a:pt x="17" y="101"/>
                  </a:cubicBezTo>
                  <a:cubicBezTo>
                    <a:pt x="17" y="101"/>
                    <a:pt x="17" y="102"/>
                    <a:pt x="18" y="103"/>
                  </a:cubicBezTo>
                  <a:close/>
                  <a:moveTo>
                    <a:pt x="33" y="98"/>
                  </a:moveTo>
                  <a:lnTo>
                    <a:pt x="28" y="91"/>
                  </a:lnTo>
                  <a:lnTo>
                    <a:pt x="29" y="91"/>
                  </a:lnTo>
                  <a:lnTo>
                    <a:pt x="30" y="92"/>
                  </a:lnTo>
                  <a:cubicBezTo>
                    <a:pt x="30" y="91"/>
                    <a:pt x="31" y="90"/>
                    <a:pt x="32" y="89"/>
                  </a:cubicBezTo>
                  <a:cubicBezTo>
                    <a:pt x="32" y="89"/>
                    <a:pt x="32" y="89"/>
                    <a:pt x="33" y="89"/>
                  </a:cubicBezTo>
                  <a:cubicBezTo>
                    <a:pt x="33" y="89"/>
                    <a:pt x="34" y="89"/>
                    <a:pt x="34" y="89"/>
                  </a:cubicBezTo>
                  <a:cubicBezTo>
                    <a:pt x="34" y="89"/>
                    <a:pt x="35" y="89"/>
                    <a:pt x="35" y="89"/>
                  </a:cubicBezTo>
                  <a:cubicBezTo>
                    <a:pt x="35" y="90"/>
                    <a:pt x="35" y="90"/>
                    <a:pt x="36" y="90"/>
                  </a:cubicBezTo>
                  <a:lnTo>
                    <a:pt x="38" y="95"/>
                  </a:lnTo>
                  <a:lnTo>
                    <a:pt x="37" y="96"/>
                  </a:lnTo>
                  <a:lnTo>
                    <a:pt x="35" y="91"/>
                  </a:lnTo>
                  <a:cubicBezTo>
                    <a:pt x="34" y="91"/>
                    <a:pt x="34" y="90"/>
                    <a:pt x="34" y="90"/>
                  </a:cubicBezTo>
                  <a:cubicBezTo>
                    <a:pt x="34" y="90"/>
                    <a:pt x="33" y="90"/>
                    <a:pt x="33" y="90"/>
                  </a:cubicBezTo>
                  <a:cubicBezTo>
                    <a:pt x="33" y="90"/>
                    <a:pt x="32" y="90"/>
                    <a:pt x="32" y="90"/>
                  </a:cubicBezTo>
                  <a:cubicBezTo>
                    <a:pt x="31" y="91"/>
                    <a:pt x="31" y="91"/>
                    <a:pt x="31" y="92"/>
                  </a:cubicBezTo>
                  <a:cubicBezTo>
                    <a:pt x="31" y="92"/>
                    <a:pt x="31" y="93"/>
                    <a:pt x="32" y="94"/>
                  </a:cubicBezTo>
                  <a:lnTo>
                    <a:pt x="34" y="98"/>
                  </a:lnTo>
                  <a:lnTo>
                    <a:pt x="33" y="98"/>
                  </a:lnTo>
                  <a:close/>
                  <a:moveTo>
                    <a:pt x="45" y="88"/>
                  </a:moveTo>
                  <a:lnTo>
                    <a:pt x="46" y="87"/>
                  </a:lnTo>
                  <a:cubicBezTo>
                    <a:pt x="46" y="88"/>
                    <a:pt x="46" y="88"/>
                    <a:pt x="47" y="88"/>
                  </a:cubicBezTo>
                  <a:cubicBezTo>
                    <a:pt x="47" y="88"/>
                    <a:pt x="48" y="88"/>
                    <a:pt x="48" y="87"/>
                  </a:cubicBezTo>
                  <a:cubicBezTo>
                    <a:pt x="49" y="87"/>
                    <a:pt x="49" y="87"/>
                    <a:pt x="49" y="86"/>
                  </a:cubicBezTo>
                  <a:cubicBezTo>
                    <a:pt x="49" y="86"/>
                    <a:pt x="49" y="86"/>
                    <a:pt x="49" y="85"/>
                  </a:cubicBezTo>
                  <a:cubicBezTo>
                    <a:pt x="49" y="85"/>
                    <a:pt x="49" y="85"/>
                    <a:pt x="48" y="85"/>
                  </a:cubicBezTo>
                  <a:cubicBezTo>
                    <a:pt x="48" y="85"/>
                    <a:pt x="48" y="85"/>
                    <a:pt x="47" y="85"/>
                  </a:cubicBezTo>
                  <a:cubicBezTo>
                    <a:pt x="46" y="86"/>
                    <a:pt x="45" y="86"/>
                    <a:pt x="45" y="86"/>
                  </a:cubicBezTo>
                  <a:cubicBezTo>
                    <a:pt x="44" y="86"/>
                    <a:pt x="44" y="86"/>
                    <a:pt x="44" y="86"/>
                  </a:cubicBezTo>
                  <a:cubicBezTo>
                    <a:pt x="43" y="86"/>
                    <a:pt x="43" y="85"/>
                    <a:pt x="43" y="85"/>
                  </a:cubicBezTo>
                  <a:cubicBezTo>
                    <a:pt x="43" y="85"/>
                    <a:pt x="42" y="84"/>
                    <a:pt x="42" y="84"/>
                  </a:cubicBezTo>
                  <a:cubicBezTo>
                    <a:pt x="42" y="84"/>
                    <a:pt x="42" y="83"/>
                    <a:pt x="43" y="83"/>
                  </a:cubicBezTo>
                  <a:cubicBezTo>
                    <a:pt x="43" y="83"/>
                    <a:pt x="43" y="82"/>
                    <a:pt x="43" y="82"/>
                  </a:cubicBezTo>
                  <a:cubicBezTo>
                    <a:pt x="43" y="82"/>
                    <a:pt x="44" y="81"/>
                    <a:pt x="44" y="81"/>
                  </a:cubicBezTo>
                  <a:cubicBezTo>
                    <a:pt x="45" y="81"/>
                    <a:pt x="45" y="81"/>
                    <a:pt x="46" y="81"/>
                  </a:cubicBezTo>
                  <a:cubicBezTo>
                    <a:pt x="46" y="80"/>
                    <a:pt x="47" y="81"/>
                    <a:pt x="47" y="81"/>
                  </a:cubicBezTo>
                  <a:cubicBezTo>
                    <a:pt x="47" y="81"/>
                    <a:pt x="48" y="81"/>
                    <a:pt x="48" y="81"/>
                  </a:cubicBezTo>
                  <a:lnTo>
                    <a:pt x="47" y="82"/>
                  </a:lnTo>
                  <a:cubicBezTo>
                    <a:pt x="47" y="82"/>
                    <a:pt x="46" y="82"/>
                    <a:pt x="46" y="82"/>
                  </a:cubicBezTo>
                  <a:cubicBezTo>
                    <a:pt x="46" y="82"/>
                    <a:pt x="45" y="82"/>
                    <a:pt x="45" y="82"/>
                  </a:cubicBezTo>
                  <a:cubicBezTo>
                    <a:pt x="44" y="83"/>
                    <a:pt x="44" y="83"/>
                    <a:pt x="44" y="83"/>
                  </a:cubicBezTo>
                  <a:cubicBezTo>
                    <a:pt x="44" y="84"/>
                    <a:pt x="44" y="84"/>
                    <a:pt x="44" y="84"/>
                  </a:cubicBezTo>
                  <a:cubicBezTo>
                    <a:pt x="44" y="84"/>
                    <a:pt x="44" y="84"/>
                    <a:pt x="44" y="84"/>
                  </a:cubicBezTo>
                  <a:cubicBezTo>
                    <a:pt x="44" y="84"/>
                    <a:pt x="45" y="84"/>
                    <a:pt x="45" y="84"/>
                  </a:cubicBezTo>
                  <a:cubicBezTo>
                    <a:pt x="45" y="84"/>
                    <a:pt x="45" y="84"/>
                    <a:pt x="46" y="84"/>
                  </a:cubicBezTo>
                  <a:cubicBezTo>
                    <a:pt x="47" y="84"/>
                    <a:pt x="48" y="84"/>
                    <a:pt x="48" y="83"/>
                  </a:cubicBezTo>
                  <a:cubicBezTo>
                    <a:pt x="49" y="83"/>
                    <a:pt x="49" y="83"/>
                    <a:pt x="49" y="84"/>
                  </a:cubicBezTo>
                  <a:cubicBezTo>
                    <a:pt x="50" y="84"/>
                    <a:pt x="50" y="84"/>
                    <a:pt x="50" y="84"/>
                  </a:cubicBezTo>
                  <a:cubicBezTo>
                    <a:pt x="51" y="85"/>
                    <a:pt x="51" y="85"/>
                    <a:pt x="51" y="86"/>
                  </a:cubicBezTo>
                  <a:cubicBezTo>
                    <a:pt x="51" y="86"/>
                    <a:pt x="51" y="87"/>
                    <a:pt x="50" y="87"/>
                  </a:cubicBezTo>
                  <a:cubicBezTo>
                    <a:pt x="50" y="88"/>
                    <a:pt x="49" y="88"/>
                    <a:pt x="49" y="88"/>
                  </a:cubicBezTo>
                  <a:cubicBezTo>
                    <a:pt x="48" y="89"/>
                    <a:pt x="47" y="89"/>
                    <a:pt x="46" y="89"/>
                  </a:cubicBezTo>
                  <a:cubicBezTo>
                    <a:pt x="46" y="89"/>
                    <a:pt x="45" y="89"/>
                    <a:pt x="45" y="88"/>
                  </a:cubicBezTo>
                  <a:close/>
                  <a:moveTo>
                    <a:pt x="63" y="76"/>
                  </a:moveTo>
                  <a:lnTo>
                    <a:pt x="65" y="75"/>
                  </a:lnTo>
                  <a:cubicBezTo>
                    <a:pt x="65" y="76"/>
                    <a:pt x="65" y="77"/>
                    <a:pt x="65" y="78"/>
                  </a:cubicBezTo>
                  <a:cubicBezTo>
                    <a:pt x="64" y="79"/>
                    <a:pt x="64" y="79"/>
                    <a:pt x="63" y="80"/>
                  </a:cubicBezTo>
                  <a:cubicBezTo>
                    <a:pt x="62" y="80"/>
                    <a:pt x="61" y="81"/>
                    <a:pt x="60" y="80"/>
                  </a:cubicBezTo>
                  <a:cubicBezTo>
                    <a:pt x="59" y="80"/>
                    <a:pt x="58" y="79"/>
                    <a:pt x="57" y="78"/>
                  </a:cubicBezTo>
                  <a:cubicBezTo>
                    <a:pt x="57" y="77"/>
                    <a:pt x="56" y="76"/>
                    <a:pt x="56" y="75"/>
                  </a:cubicBezTo>
                  <a:cubicBezTo>
                    <a:pt x="57" y="74"/>
                    <a:pt x="57" y="73"/>
                    <a:pt x="58" y="72"/>
                  </a:cubicBezTo>
                  <a:cubicBezTo>
                    <a:pt x="59" y="72"/>
                    <a:pt x="60" y="72"/>
                    <a:pt x="61" y="72"/>
                  </a:cubicBezTo>
                  <a:cubicBezTo>
                    <a:pt x="62" y="72"/>
                    <a:pt x="63" y="73"/>
                    <a:pt x="64" y="74"/>
                  </a:cubicBezTo>
                  <a:cubicBezTo>
                    <a:pt x="64" y="74"/>
                    <a:pt x="64" y="74"/>
                    <a:pt x="64" y="74"/>
                  </a:cubicBezTo>
                  <a:lnTo>
                    <a:pt x="59" y="78"/>
                  </a:lnTo>
                  <a:cubicBezTo>
                    <a:pt x="59" y="78"/>
                    <a:pt x="60" y="79"/>
                    <a:pt x="60" y="79"/>
                  </a:cubicBezTo>
                  <a:cubicBezTo>
                    <a:pt x="61" y="79"/>
                    <a:pt x="62" y="79"/>
                    <a:pt x="62" y="79"/>
                  </a:cubicBezTo>
                  <a:cubicBezTo>
                    <a:pt x="63" y="78"/>
                    <a:pt x="63" y="78"/>
                    <a:pt x="63" y="78"/>
                  </a:cubicBezTo>
                  <a:cubicBezTo>
                    <a:pt x="63" y="77"/>
                    <a:pt x="63" y="77"/>
                    <a:pt x="63" y="76"/>
                  </a:cubicBezTo>
                  <a:close/>
                  <a:moveTo>
                    <a:pt x="58" y="77"/>
                  </a:moveTo>
                  <a:lnTo>
                    <a:pt x="62" y="74"/>
                  </a:lnTo>
                  <a:cubicBezTo>
                    <a:pt x="62" y="74"/>
                    <a:pt x="61" y="73"/>
                    <a:pt x="61" y="73"/>
                  </a:cubicBezTo>
                  <a:cubicBezTo>
                    <a:pt x="60" y="73"/>
                    <a:pt x="59" y="73"/>
                    <a:pt x="59" y="73"/>
                  </a:cubicBezTo>
                  <a:cubicBezTo>
                    <a:pt x="58" y="74"/>
                    <a:pt x="58" y="74"/>
                    <a:pt x="58" y="75"/>
                  </a:cubicBezTo>
                  <a:cubicBezTo>
                    <a:pt x="58" y="75"/>
                    <a:pt x="58" y="76"/>
                    <a:pt x="58" y="77"/>
                  </a:cubicBezTo>
                  <a:close/>
                  <a:moveTo>
                    <a:pt x="73" y="73"/>
                  </a:moveTo>
                  <a:lnTo>
                    <a:pt x="67" y="63"/>
                  </a:lnTo>
                  <a:lnTo>
                    <a:pt x="69" y="62"/>
                  </a:lnTo>
                  <a:lnTo>
                    <a:pt x="72" y="68"/>
                  </a:lnTo>
                  <a:lnTo>
                    <a:pt x="73" y="63"/>
                  </a:lnTo>
                  <a:lnTo>
                    <a:pt x="75" y="62"/>
                  </a:lnTo>
                  <a:lnTo>
                    <a:pt x="73" y="67"/>
                  </a:lnTo>
                  <a:lnTo>
                    <a:pt x="79" y="69"/>
                  </a:lnTo>
                  <a:lnTo>
                    <a:pt x="78" y="70"/>
                  </a:lnTo>
                  <a:lnTo>
                    <a:pt x="73" y="68"/>
                  </a:lnTo>
                  <a:lnTo>
                    <a:pt x="73" y="69"/>
                  </a:lnTo>
                  <a:lnTo>
                    <a:pt x="75" y="72"/>
                  </a:lnTo>
                  <a:lnTo>
                    <a:pt x="73" y="73"/>
                  </a:lnTo>
                  <a:close/>
                  <a:moveTo>
                    <a:pt x="89" y="63"/>
                  </a:moveTo>
                  <a:lnTo>
                    <a:pt x="82" y="58"/>
                  </a:lnTo>
                  <a:lnTo>
                    <a:pt x="83" y="57"/>
                  </a:lnTo>
                  <a:lnTo>
                    <a:pt x="87" y="60"/>
                  </a:lnTo>
                  <a:cubicBezTo>
                    <a:pt x="88" y="61"/>
                    <a:pt x="88" y="61"/>
                    <a:pt x="89" y="61"/>
                  </a:cubicBezTo>
                  <a:cubicBezTo>
                    <a:pt x="88" y="61"/>
                    <a:pt x="88" y="60"/>
                    <a:pt x="88" y="60"/>
                  </a:cubicBezTo>
                  <a:lnTo>
                    <a:pt x="87" y="54"/>
                  </a:lnTo>
                  <a:lnTo>
                    <a:pt x="88" y="54"/>
                  </a:lnTo>
                  <a:lnTo>
                    <a:pt x="90" y="62"/>
                  </a:lnTo>
                  <a:lnTo>
                    <a:pt x="89" y="63"/>
                  </a:lnTo>
                  <a:close/>
                  <a:moveTo>
                    <a:pt x="104" y="51"/>
                  </a:moveTo>
                  <a:lnTo>
                    <a:pt x="105" y="50"/>
                  </a:lnTo>
                  <a:cubicBezTo>
                    <a:pt x="105" y="51"/>
                    <a:pt x="105" y="52"/>
                    <a:pt x="105" y="52"/>
                  </a:cubicBezTo>
                  <a:cubicBezTo>
                    <a:pt x="105" y="53"/>
                    <a:pt x="104" y="54"/>
                    <a:pt x="104" y="54"/>
                  </a:cubicBezTo>
                  <a:cubicBezTo>
                    <a:pt x="103" y="55"/>
                    <a:pt x="102" y="55"/>
                    <a:pt x="101" y="55"/>
                  </a:cubicBezTo>
                  <a:cubicBezTo>
                    <a:pt x="100" y="54"/>
                    <a:pt x="99" y="54"/>
                    <a:pt x="98" y="53"/>
                  </a:cubicBezTo>
                  <a:cubicBezTo>
                    <a:pt x="97" y="51"/>
                    <a:pt x="97" y="50"/>
                    <a:pt x="97" y="49"/>
                  </a:cubicBezTo>
                  <a:cubicBezTo>
                    <a:pt x="97" y="48"/>
                    <a:pt x="98" y="47"/>
                    <a:pt x="99" y="47"/>
                  </a:cubicBezTo>
                  <a:cubicBezTo>
                    <a:pt x="100" y="46"/>
                    <a:pt x="101" y="46"/>
                    <a:pt x="102" y="46"/>
                  </a:cubicBezTo>
                  <a:cubicBezTo>
                    <a:pt x="103" y="47"/>
                    <a:pt x="104" y="47"/>
                    <a:pt x="104" y="48"/>
                  </a:cubicBezTo>
                  <a:cubicBezTo>
                    <a:pt x="104" y="49"/>
                    <a:pt x="104" y="49"/>
                    <a:pt x="105" y="49"/>
                  </a:cubicBezTo>
                  <a:lnTo>
                    <a:pt x="99" y="52"/>
                  </a:lnTo>
                  <a:cubicBezTo>
                    <a:pt x="100" y="53"/>
                    <a:pt x="100" y="53"/>
                    <a:pt x="101" y="53"/>
                  </a:cubicBezTo>
                  <a:cubicBezTo>
                    <a:pt x="102" y="54"/>
                    <a:pt x="102" y="54"/>
                    <a:pt x="103" y="53"/>
                  </a:cubicBezTo>
                  <a:cubicBezTo>
                    <a:pt x="103" y="53"/>
                    <a:pt x="104" y="53"/>
                    <a:pt x="104" y="52"/>
                  </a:cubicBezTo>
                  <a:cubicBezTo>
                    <a:pt x="104" y="52"/>
                    <a:pt x="104" y="51"/>
                    <a:pt x="104" y="51"/>
                  </a:cubicBezTo>
                  <a:close/>
                  <a:moveTo>
                    <a:pt x="99" y="51"/>
                  </a:moveTo>
                  <a:lnTo>
                    <a:pt x="103" y="49"/>
                  </a:lnTo>
                  <a:cubicBezTo>
                    <a:pt x="102" y="48"/>
                    <a:pt x="102" y="48"/>
                    <a:pt x="101" y="48"/>
                  </a:cubicBezTo>
                  <a:cubicBezTo>
                    <a:pt x="101" y="47"/>
                    <a:pt x="100" y="47"/>
                    <a:pt x="99" y="48"/>
                  </a:cubicBezTo>
                  <a:cubicBezTo>
                    <a:pt x="99" y="48"/>
                    <a:pt x="99" y="49"/>
                    <a:pt x="98" y="49"/>
                  </a:cubicBezTo>
                  <a:cubicBezTo>
                    <a:pt x="98" y="50"/>
                    <a:pt x="98" y="50"/>
                    <a:pt x="99" y="51"/>
                  </a:cubicBezTo>
                  <a:close/>
                  <a:moveTo>
                    <a:pt x="114" y="47"/>
                  </a:moveTo>
                  <a:lnTo>
                    <a:pt x="110" y="40"/>
                  </a:lnTo>
                  <a:lnTo>
                    <a:pt x="111" y="40"/>
                  </a:lnTo>
                  <a:lnTo>
                    <a:pt x="111" y="41"/>
                  </a:lnTo>
                  <a:cubicBezTo>
                    <a:pt x="111" y="40"/>
                    <a:pt x="112" y="39"/>
                    <a:pt x="113" y="38"/>
                  </a:cubicBezTo>
                  <a:cubicBezTo>
                    <a:pt x="113" y="38"/>
                    <a:pt x="114" y="38"/>
                    <a:pt x="114" y="38"/>
                  </a:cubicBezTo>
                  <a:cubicBezTo>
                    <a:pt x="115" y="37"/>
                    <a:pt x="115" y="38"/>
                    <a:pt x="115" y="38"/>
                  </a:cubicBezTo>
                  <a:cubicBezTo>
                    <a:pt x="116" y="38"/>
                    <a:pt x="116" y="38"/>
                    <a:pt x="116" y="38"/>
                  </a:cubicBezTo>
                  <a:cubicBezTo>
                    <a:pt x="116" y="38"/>
                    <a:pt x="117" y="39"/>
                    <a:pt x="117" y="39"/>
                  </a:cubicBezTo>
                  <a:lnTo>
                    <a:pt x="120" y="44"/>
                  </a:lnTo>
                  <a:lnTo>
                    <a:pt x="119" y="44"/>
                  </a:lnTo>
                  <a:lnTo>
                    <a:pt x="116" y="40"/>
                  </a:lnTo>
                  <a:cubicBezTo>
                    <a:pt x="116" y="40"/>
                    <a:pt x="115" y="39"/>
                    <a:pt x="115" y="39"/>
                  </a:cubicBezTo>
                  <a:cubicBezTo>
                    <a:pt x="115" y="39"/>
                    <a:pt x="115" y="39"/>
                    <a:pt x="114" y="39"/>
                  </a:cubicBezTo>
                  <a:cubicBezTo>
                    <a:pt x="114" y="39"/>
                    <a:pt x="114" y="39"/>
                    <a:pt x="113" y="39"/>
                  </a:cubicBezTo>
                  <a:cubicBezTo>
                    <a:pt x="113" y="40"/>
                    <a:pt x="112" y="40"/>
                    <a:pt x="112" y="41"/>
                  </a:cubicBezTo>
                  <a:cubicBezTo>
                    <a:pt x="112" y="41"/>
                    <a:pt x="112" y="42"/>
                    <a:pt x="113" y="43"/>
                  </a:cubicBezTo>
                  <a:lnTo>
                    <a:pt x="115" y="47"/>
                  </a:lnTo>
                  <a:lnTo>
                    <a:pt x="114" y="47"/>
                  </a:lnTo>
                  <a:close/>
                  <a:moveTo>
                    <a:pt x="126" y="37"/>
                  </a:moveTo>
                  <a:lnTo>
                    <a:pt x="127" y="36"/>
                  </a:lnTo>
                  <a:cubicBezTo>
                    <a:pt x="127" y="37"/>
                    <a:pt x="128" y="37"/>
                    <a:pt x="128" y="37"/>
                  </a:cubicBezTo>
                  <a:cubicBezTo>
                    <a:pt x="129" y="37"/>
                    <a:pt x="129" y="37"/>
                    <a:pt x="130" y="36"/>
                  </a:cubicBezTo>
                  <a:cubicBezTo>
                    <a:pt x="130" y="36"/>
                    <a:pt x="130" y="36"/>
                    <a:pt x="131" y="35"/>
                  </a:cubicBezTo>
                  <a:cubicBezTo>
                    <a:pt x="131" y="35"/>
                    <a:pt x="131" y="35"/>
                    <a:pt x="131" y="34"/>
                  </a:cubicBezTo>
                  <a:cubicBezTo>
                    <a:pt x="130" y="34"/>
                    <a:pt x="130" y="34"/>
                    <a:pt x="130" y="34"/>
                  </a:cubicBezTo>
                  <a:cubicBezTo>
                    <a:pt x="130" y="34"/>
                    <a:pt x="129" y="34"/>
                    <a:pt x="128" y="34"/>
                  </a:cubicBezTo>
                  <a:cubicBezTo>
                    <a:pt x="127" y="35"/>
                    <a:pt x="127" y="35"/>
                    <a:pt x="126" y="35"/>
                  </a:cubicBezTo>
                  <a:cubicBezTo>
                    <a:pt x="126" y="35"/>
                    <a:pt x="125" y="35"/>
                    <a:pt x="125" y="35"/>
                  </a:cubicBezTo>
                  <a:cubicBezTo>
                    <a:pt x="125" y="34"/>
                    <a:pt x="124" y="34"/>
                    <a:pt x="124" y="34"/>
                  </a:cubicBezTo>
                  <a:cubicBezTo>
                    <a:pt x="124" y="34"/>
                    <a:pt x="124" y="33"/>
                    <a:pt x="124" y="33"/>
                  </a:cubicBezTo>
                  <a:cubicBezTo>
                    <a:pt x="124" y="32"/>
                    <a:pt x="124" y="32"/>
                    <a:pt x="124" y="32"/>
                  </a:cubicBezTo>
                  <a:cubicBezTo>
                    <a:pt x="124" y="32"/>
                    <a:pt x="124" y="31"/>
                    <a:pt x="124" y="31"/>
                  </a:cubicBezTo>
                  <a:cubicBezTo>
                    <a:pt x="125" y="31"/>
                    <a:pt x="125" y="30"/>
                    <a:pt x="125" y="30"/>
                  </a:cubicBezTo>
                  <a:cubicBezTo>
                    <a:pt x="126" y="30"/>
                    <a:pt x="126" y="30"/>
                    <a:pt x="127" y="29"/>
                  </a:cubicBezTo>
                  <a:cubicBezTo>
                    <a:pt x="127" y="29"/>
                    <a:pt x="128" y="29"/>
                    <a:pt x="128" y="30"/>
                  </a:cubicBezTo>
                  <a:cubicBezTo>
                    <a:pt x="129" y="30"/>
                    <a:pt x="129" y="30"/>
                    <a:pt x="129" y="30"/>
                  </a:cubicBezTo>
                  <a:lnTo>
                    <a:pt x="128" y="31"/>
                  </a:lnTo>
                  <a:cubicBezTo>
                    <a:pt x="128" y="31"/>
                    <a:pt x="128" y="31"/>
                    <a:pt x="127" y="31"/>
                  </a:cubicBezTo>
                  <a:cubicBezTo>
                    <a:pt x="127" y="31"/>
                    <a:pt x="127" y="31"/>
                    <a:pt x="126" y="31"/>
                  </a:cubicBezTo>
                  <a:cubicBezTo>
                    <a:pt x="126" y="31"/>
                    <a:pt x="125" y="32"/>
                    <a:pt x="125" y="32"/>
                  </a:cubicBezTo>
                  <a:cubicBezTo>
                    <a:pt x="125" y="32"/>
                    <a:pt x="125" y="33"/>
                    <a:pt x="125" y="33"/>
                  </a:cubicBezTo>
                  <a:cubicBezTo>
                    <a:pt x="125" y="33"/>
                    <a:pt x="125" y="33"/>
                    <a:pt x="126" y="33"/>
                  </a:cubicBezTo>
                  <a:cubicBezTo>
                    <a:pt x="126" y="33"/>
                    <a:pt x="126" y="33"/>
                    <a:pt x="126" y="33"/>
                  </a:cubicBezTo>
                  <a:cubicBezTo>
                    <a:pt x="126" y="33"/>
                    <a:pt x="127" y="33"/>
                    <a:pt x="127" y="33"/>
                  </a:cubicBezTo>
                  <a:cubicBezTo>
                    <a:pt x="128" y="33"/>
                    <a:pt x="129" y="32"/>
                    <a:pt x="130" y="32"/>
                  </a:cubicBezTo>
                  <a:cubicBezTo>
                    <a:pt x="130" y="32"/>
                    <a:pt x="130" y="32"/>
                    <a:pt x="131" y="33"/>
                  </a:cubicBezTo>
                  <a:cubicBezTo>
                    <a:pt x="131" y="33"/>
                    <a:pt x="131" y="33"/>
                    <a:pt x="132" y="33"/>
                  </a:cubicBezTo>
                  <a:cubicBezTo>
                    <a:pt x="132" y="34"/>
                    <a:pt x="132" y="34"/>
                    <a:pt x="132" y="35"/>
                  </a:cubicBezTo>
                  <a:cubicBezTo>
                    <a:pt x="132" y="35"/>
                    <a:pt x="132" y="36"/>
                    <a:pt x="132" y="36"/>
                  </a:cubicBezTo>
                  <a:cubicBezTo>
                    <a:pt x="131" y="37"/>
                    <a:pt x="131" y="37"/>
                    <a:pt x="130" y="37"/>
                  </a:cubicBezTo>
                  <a:cubicBezTo>
                    <a:pt x="129" y="38"/>
                    <a:pt x="128" y="38"/>
                    <a:pt x="128" y="38"/>
                  </a:cubicBezTo>
                  <a:cubicBezTo>
                    <a:pt x="127" y="38"/>
                    <a:pt x="126" y="38"/>
                    <a:pt x="126" y="37"/>
                  </a:cubicBezTo>
                  <a:close/>
                  <a:moveTo>
                    <a:pt x="145" y="25"/>
                  </a:moveTo>
                  <a:lnTo>
                    <a:pt x="146" y="24"/>
                  </a:lnTo>
                  <a:cubicBezTo>
                    <a:pt x="146" y="25"/>
                    <a:pt x="146" y="26"/>
                    <a:pt x="146" y="27"/>
                  </a:cubicBezTo>
                  <a:cubicBezTo>
                    <a:pt x="146" y="27"/>
                    <a:pt x="145" y="28"/>
                    <a:pt x="144" y="29"/>
                  </a:cubicBezTo>
                  <a:cubicBezTo>
                    <a:pt x="143" y="29"/>
                    <a:pt x="142" y="29"/>
                    <a:pt x="141" y="29"/>
                  </a:cubicBezTo>
                  <a:cubicBezTo>
                    <a:pt x="140" y="29"/>
                    <a:pt x="139" y="28"/>
                    <a:pt x="139" y="27"/>
                  </a:cubicBezTo>
                  <a:cubicBezTo>
                    <a:pt x="138" y="26"/>
                    <a:pt x="138" y="25"/>
                    <a:pt x="138" y="24"/>
                  </a:cubicBezTo>
                  <a:cubicBezTo>
                    <a:pt x="138" y="23"/>
                    <a:pt x="139" y="22"/>
                    <a:pt x="140" y="21"/>
                  </a:cubicBezTo>
                  <a:cubicBezTo>
                    <a:pt x="140" y="21"/>
                    <a:pt x="141" y="21"/>
                    <a:pt x="142" y="21"/>
                  </a:cubicBezTo>
                  <a:cubicBezTo>
                    <a:pt x="143" y="21"/>
                    <a:pt x="144" y="22"/>
                    <a:pt x="145" y="23"/>
                  </a:cubicBezTo>
                  <a:cubicBezTo>
                    <a:pt x="145" y="23"/>
                    <a:pt x="145" y="23"/>
                    <a:pt x="145" y="23"/>
                  </a:cubicBezTo>
                  <a:lnTo>
                    <a:pt x="140" y="27"/>
                  </a:lnTo>
                  <a:cubicBezTo>
                    <a:pt x="140" y="27"/>
                    <a:pt x="141" y="28"/>
                    <a:pt x="142" y="28"/>
                  </a:cubicBezTo>
                  <a:cubicBezTo>
                    <a:pt x="142" y="28"/>
                    <a:pt x="143" y="28"/>
                    <a:pt x="144" y="28"/>
                  </a:cubicBezTo>
                  <a:cubicBezTo>
                    <a:pt x="144" y="27"/>
                    <a:pt x="144" y="27"/>
                    <a:pt x="144" y="27"/>
                  </a:cubicBezTo>
                  <a:cubicBezTo>
                    <a:pt x="145" y="26"/>
                    <a:pt x="145" y="26"/>
                    <a:pt x="145" y="25"/>
                  </a:cubicBezTo>
                  <a:close/>
                  <a:moveTo>
                    <a:pt x="139" y="26"/>
                  </a:moveTo>
                  <a:lnTo>
                    <a:pt x="143" y="23"/>
                  </a:lnTo>
                  <a:cubicBezTo>
                    <a:pt x="143" y="23"/>
                    <a:pt x="142" y="22"/>
                    <a:pt x="142" y="22"/>
                  </a:cubicBezTo>
                  <a:cubicBezTo>
                    <a:pt x="141" y="22"/>
                    <a:pt x="141" y="22"/>
                    <a:pt x="140" y="22"/>
                  </a:cubicBezTo>
                  <a:cubicBezTo>
                    <a:pt x="140" y="23"/>
                    <a:pt x="139" y="23"/>
                    <a:pt x="139" y="24"/>
                  </a:cubicBezTo>
                  <a:cubicBezTo>
                    <a:pt x="139" y="24"/>
                    <a:pt x="139" y="25"/>
                    <a:pt x="139" y="26"/>
                  </a:cubicBezTo>
                  <a:close/>
                  <a:moveTo>
                    <a:pt x="141" y="30"/>
                  </a:moveTo>
                  <a:lnTo>
                    <a:pt x="137" y="23"/>
                  </a:lnTo>
                  <a:lnTo>
                    <a:pt x="138" y="23"/>
                  </a:lnTo>
                  <a:lnTo>
                    <a:pt x="138" y="24"/>
                  </a:lnTo>
                  <a:cubicBezTo>
                    <a:pt x="138" y="23"/>
                    <a:pt x="138" y="23"/>
                    <a:pt x="139" y="22"/>
                  </a:cubicBezTo>
                  <a:cubicBezTo>
                    <a:pt x="139" y="22"/>
                    <a:pt x="139" y="22"/>
                    <a:pt x="139" y="21"/>
                  </a:cubicBezTo>
                  <a:cubicBezTo>
                    <a:pt x="140" y="21"/>
                    <a:pt x="140" y="21"/>
                    <a:pt x="141" y="21"/>
                  </a:cubicBezTo>
                  <a:lnTo>
                    <a:pt x="141" y="22"/>
                  </a:lnTo>
                  <a:cubicBezTo>
                    <a:pt x="141" y="22"/>
                    <a:pt x="140" y="23"/>
                    <a:pt x="140" y="23"/>
                  </a:cubicBezTo>
                  <a:cubicBezTo>
                    <a:pt x="140" y="23"/>
                    <a:pt x="139" y="23"/>
                    <a:pt x="139" y="23"/>
                  </a:cubicBezTo>
                  <a:cubicBezTo>
                    <a:pt x="139" y="24"/>
                    <a:pt x="139" y="24"/>
                    <a:pt x="139" y="24"/>
                  </a:cubicBezTo>
                  <a:cubicBezTo>
                    <a:pt x="139" y="25"/>
                    <a:pt x="140" y="25"/>
                    <a:pt x="140" y="26"/>
                  </a:cubicBezTo>
                  <a:lnTo>
                    <a:pt x="142" y="30"/>
                  </a:lnTo>
                  <a:lnTo>
                    <a:pt x="141" y="30"/>
                  </a:lnTo>
                  <a:close/>
                  <a:moveTo>
                    <a:pt x="157" y="21"/>
                  </a:moveTo>
                  <a:lnTo>
                    <a:pt x="150" y="15"/>
                  </a:lnTo>
                  <a:lnTo>
                    <a:pt x="151" y="14"/>
                  </a:lnTo>
                  <a:lnTo>
                    <a:pt x="155" y="18"/>
                  </a:lnTo>
                  <a:cubicBezTo>
                    <a:pt x="155" y="18"/>
                    <a:pt x="156" y="18"/>
                    <a:pt x="156" y="19"/>
                  </a:cubicBezTo>
                  <a:cubicBezTo>
                    <a:pt x="156" y="18"/>
                    <a:pt x="156" y="18"/>
                    <a:pt x="156" y="17"/>
                  </a:cubicBezTo>
                  <a:lnTo>
                    <a:pt x="155" y="12"/>
                  </a:lnTo>
                  <a:lnTo>
                    <a:pt x="156" y="11"/>
                  </a:lnTo>
                  <a:lnTo>
                    <a:pt x="158" y="20"/>
                  </a:lnTo>
                  <a:lnTo>
                    <a:pt x="157" y="21"/>
                  </a:lnTo>
                  <a:close/>
                  <a:moveTo>
                    <a:pt x="172" y="8"/>
                  </a:moveTo>
                  <a:lnTo>
                    <a:pt x="173" y="7"/>
                  </a:lnTo>
                  <a:cubicBezTo>
                    <a:pt x="173" y="8"/>
                    <a:pt x="173" y="9"/>
                    <a:pt x="173" y="10"/>
                  </a:cubicBezTo>
                  <a:cubicBezTo>
                    <a:pt x="173" y="10"/>
                    <a:pt x="172" y="11"/>
                    <a:pt x="171" y="12"/>
                  </a:cubicBezTo>
                  <a:cubicBezTo>
                    <a:pt x="170" y="12"/>
                    <a:pt x="169" y="12"/>
                    <a:pt x="168" y="12"/>
                  </a:cubicBezTo>
                  <a:cubicBezTo>
                    <a:pt x="167" y="12"/>
                    <a:pt x="166" y="11"/>
                    <a:pt x="166" y="10"/>
                  </a:cubicBezTo>
                  <a:cubicBezTo>
                    <a:pt x="165" y="9"/>
                    <a:pt x="165" y="8"/>
                    <a:pt x="165" y="7"/>
                  </a:cubicBezTo>
                  <a:cubicBezTo>
                    <a:pt x="165" y="6"/>
                    <a:pt x="166" y="5"/>
                    <a:pt x="167" y="4"/>
                  </a:cubicBezTo>
                  <a:cubicBezTo>
                    <a:pt x="168" y="4"/>
                    <a:pt x="169" y="4"/>
                    <a:pt x="169" y="4"/>
                  </a:cubicBezTo>
                  <a:cubicBezTo>
                    <a:pt x="170" y="4"/>
                    <a:pt x="171" y="5"/>
                    <a:pt x="172" y="6"/>
                  </a:cubicBezTo>
                  <a:cubicBezTo>
                    <a:pt x="172" y="6"/>
                    <a:pt x="172" y="6"/>
                    <a:pt x="172" y="6"/>
                  </a:cubicBezTo>
                  <a:lnTo>
                    <a:pt x="167" y="10"/>
                  </a:lnTo>
                  <a:cubicBezTo>
                    <a:pt x="168" y="10"/>
                    <a:pt x="168" y="11"/>
                    <a:pt x="169" y="11"/>
                  </a:cubicBezTo>
                  <a:cubicBezTo>
                    <a:pt x="169" y="11"/>
                    <a:pt x="170" y="11"/>
                    <a:pt x="171" y="11"/>
                  </a:cubicBezTo>
                  <a:cubicBezTo>
                    <a:pt x="171" y="10"/>
                    <a:pt x="171" y="10"/>
                    <a:pt x="172" y="10"/>
                  </a:cubicBezTo>
                  <a:cubicBezTo>
                    <a:pt x="172" y="9"/>
                    <a:pt x="172" y="9"/>
                    <a:pt x="172" y="8"/>
                  </a:cubicBezTo>
                  <a:close/>
                  <a:moveTo>
                    <a:pt x="166" y="9"/>
                  </a:moveTo>
                  <a:lnTo>
                    <a:pt x="170" y="6"/>
                  </a:lnTo>
                  <a:cubicBezTo>
                    <a:pt x="170" y="5"/>
                    <a:pt x="170" y="5"/>
                    <a:pt x="169" y="5"/>
                  </a:cubicBezTo>
                  <a:cubicBezTo>
                    <a:pt x="168" y="5"/>
                    <a:pt x="168" y="5"/>
                    <a:pt x="167" y="5"/>
                  </a:cubicBezTo>
                  <a:cubicBezTo>
                    <a:pt x="167" y="6"/>
                    <a:pt x="166" y="6"/>
                    <a:pt x="166" y="7"/>
                  </a:cubicBezTo>
                  <a:cubicBezTo>
                    <a:pt x="166" y="7"/>
                    <a:pt x="166" y="8"/>
                    <a:pt x="166" y="9"/>
                  </a:cubicBezTo>
                  <a:close/>
                  <a:moveTo>
                    <a:pt x="173" y="10"/>
                  </a:moveTo>
                  <a:lnTo>
                    <a:pt x="172" y="10"/>
                  </a:lnTo>
                  <a:cubicBezTo>
                    <a:pt x="172" y="10"/>
                    <a:pt x="172" y="11"/>
                    <a:pt x="171" y="12"/>
                  </a:cubicBezTo>
                  <a:cubicBezTo>
                    <a:pt x="170" y="12"/>
                    <a:pt x="170" y="12"/>
                    <a:pt x="169" y="12"/>
                  </a:cubicBezTo>
                  <a:cubicBezTo>
                    <a:pt x="168" y="12"/>
                    <a:pt x="168" y="12"/>
                    <a:pt x="167" y="12"/>
                  </a:cubicBezTo>
                  <a:cubicBezTo>
                    <a:pt x="167" y="11"/>
                    <a:pt x="166" y="11"/>
                    <a:pt x="166" y="10"/>
                  </a:cubicBezTo>
                  <a:cubicBezTo>
                    <a:pt x="165" y="9"/>
                    <a:pt x="165" y="9"/>
                    <a:pt x="165" y="8"/>
                  </a:cubicBezTo>
                  <a:cubicBezTo>
                    <a:pt x="165" y="7"/>
                    <a:pt x="165" y="7"/>
                    <a:pt x="165" y="6"/>
                  </a:cubicBezTo>
                  <a:cubicBezTo>
                    <a:pt x="165" y="5"/>
                    <a:pt x="166" y="5"/>
                    <a:pt x="166" y="4"/>
                  </a:cubicBezTo>
                  <a:cubicBezTo>
                    <a:pt x="167" y="4"/>
                    <a:pt x="167" y="4"/>
                    <a:pt x="168" y="4"/>
                  </a:cubicBezTo>
                  <a:cubicBezTo>
                    <a:pt x="168" y="4"/>
                    <a:pt x="168" y="4"/>
                    <a:pt x="169" y="4"/>
                  </a:cubicBezTo>
                  <a:lnTo>
                    <a:pt x="167" y="1"/>
                  </a:lnTo>
                  <a:lnTo>
                    <a:pt x="168" y="0"/>
                  </a:lnTo>
                  <a:lnTo>
                    <a:pt x="174" y="10"/>
                  </a:lnTo>
                  <a:lnTo>
                    <a:pt x="173" y="10"/>
                  </a:lnTo>
                  <a:close/>
                  <a:moveTo>
                    <a:pt x="167" y="9"/>
                  </a:moveTo>
                  <a:cubicBezTo>
                    <a:pt x="167" y="10"/>
                    <a:pt x="168" y="11"/>
                    <a:pt x="169" y="11"/>
                  </a:cubicBezTo>
                  <a:cubicBezTo>
                    <a:pt x="169" y="11"/>
                    <a:pt x="170" y="11"/>
                    <a:pt x="170" y="11"/>
                  </a:cubicBezTo>
                  <a:cubicBezTo>
                    <a:pt x="171" y="10"/>
                    <a:pt x="171" y="10"/>
                    <a:pt x="171" y="9"/>
                  </a:cubicBezTo>
                  <a:cubicBezTo>
                    <a:pt x="171" y="9"/>
                    <a:pt x="171" y="8"/>
                    <a:pt x="171" y="7"/>
                  </a:cubicBezTo>
                  <a:cubicBezTo>
                    <a:pt x="170" y="6"/>
                    <a:pt x="169" y="5"/>
                    <a:pt x="169" y="5"/>
                  </a:cubicBezTo>
                  <a:cubicBezTo>
                    <a:pt x="168" y="5"/>
                    <a:pt x="168" y="5"/>
                    <a:pt x="167" y="5"/>
                  </a:cubicBezTo>
                  <a:cubicBezTo>
                    <a:pt x="166" y="6"/>
                    <a:pt x="166" y="6"/>
                    <a:pt x="166" y="7"/>
                  </a:cubicBezTo>
                  <a:cubicBezTo>
                    <a:pt x="166" y="8"/>
                    <a:pt x="166" y="8"/>
                    <a:pt x="167" y="9"/>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239" name="Freeform 159"/>
            <p:cNvSpPr>
              <a:spLocks noEditPoints="1"/>
            </p:cNvSpPr>
            <p:nvPr/>
          </p:nvSpPr>
          <p:spPr bwMode="auto">
            <a:xfrm>
              <a:off x="2699" y="1907"/>
              <a:ext cx="60" cy="40"/>
            </a:xfrm>
            <a:custGeom>
              <a:avLst/>
              <a:gdLst/>
              <a:ahLst/>
              <a:cxnLst>
                <a:cxn ang="0">
                  <a:pos x="2" y="63"/>
                </a:cxn>
                <a:cxn ang="0">
                  <a:pos x="6" y="61"/>
                </a:cxn>
                <a:cxn ang="0">
                  <a:pos x="14" y="64"/>
                </a:cxn>
                <a:cxn ang="0">
                  <a:pos x="8" y="59"/>
                </a:cxn>
                <a:cxn ang="0">
                  <a:pos x="10" y="67"/>
                </a:cxn>
                <a:cxn ang="0">
                  <a:pos x="3" y="62"/>
                </a:cxn>
                <a:cxn ang="0">
                  <a:pos x="5" y="69"/>
                </a:cxn>
                <a:cxn ang="0">
                  <a:pos x="33" y="52"/>
                </a:cxn>
                <a:cxn ang="0">
                  <a:pos x="30" y="49"/>
                </a:cxn>
                <a:cxn ang="0">
                  <a:pos x="33" y="45"/>
                </a:cxn>
                <a:cxn ang="0">
                  <a:pos x="29" y="48"/>
                </a:cxn>
                <a:cxn ang="0">
                  <a:pos x="30" y="44"/>
                </a:cxn>
                <a:cxn ang="0">
                  <a:pos x="34" y="45"/>
                </a:cxn>
                <a:cxn ang="0">
                  <a:pos x="36" y="50"/>
                </a:cxn>
                <a:cxn ang="0">
                  <a:pos x="31" y="49"/>
                </a:cxn>
                <a:cxn ang="0">
                  <a:pos x="33" y="51"/>
                </a:cxn>
                <a:cxn ang="0">
                  <a:pos x="47" y="42"/>
                </a:cxn>
                <a:cxn ang="0">
                  <a:pos x="45" y="44"/>
                </a:cxn>
                <a:cxn ang="0">
                  <a:pos x="40" y="38"/>
                </a:cxn>
                <a:cxn ang="0">
                  <a:pos x="42" y="37"/>
                </a:cxn>
                <a:cxn ang="0">
                  <a:pos x="45" y="42"/>
                </a:cxn>
                <a:cxn ang="0">
                  <a:pos x="47" y="42"/>
                </a:cxn>
                <a:cxn ang="0">
                  <a:pos x="61" y="34"/>
                </a:cxn>
                <a:cxn ang="0">
                  <a:pos x="57" y="27"/>
                </a:cxn>
                <a:cxn ang="0">
                  <a:pos x="57" y="32"/>
                </a:cxn>
                <a:cxn ang="0">
                  <a:pos x="62" y="31"/>
                </a:cxn>
                <a:cxn ang="0">
                  <a:pos x="57" y="28"/>
                </a:cxn>
                <a:cxn ang="0">
                  <a:pos x="68" y="20"/>
                </a:cxn>
                <a:cxn ang="0">
                  <a:pos x="70" y="19"/>
                </a:cxn>
                <a:cxn ang="0">
                  <a:pos x="70" y="21"/>
                </a:cxn>
                <a:cxn ang="0">
                  <a:pos x="72" y="27"/>
                </a:cxn>
                <a:cxn ang="0">
                  <a:pos x="81" y="10"/>
                </a:cxn>
                <a:cxn ang="0">
                  <a:pos x="82" y="11"/>
                </a:cxn>
                <a:cxn ang="0">
                  <a:pos x="89" y="17"/>
                </a:cxn>
                <a:cxn ang="0">
                  <a:pos x="84" y="16"/>
                </a:cxn>
                <a:cxn ang="0">
                  <a:pos x="87" y="12"/>
                </a:cxn>
                <a:cxn ang="0">
                  <a:pos x="83" y="12"/>
                </a:cxn>
                <a:cxn ang="0">
                  <a:pos x="83" y="11"/>
                </a:cxn>
                <a:cxn ang="0">
                  <a:pos x="88" y="10"/>
                </a:cxn>
                <a:cxn ang="0">
                  <a:pos x="92" y="15"/>
                </a:cxn>
                <a:cxn ang="0">
                  <a:pos x="86" y="14"/>
                </a:cxn>
                <a:cxn ang="0">
                  <a:pos x="86" y="17"/>
                </a:cxn>
                <a:cxn ang="0">
                  <a:pos x="88" y="13"/>
                </a:cxn>
                <a:cxn ang="0">
                  <a:pos x="100" y="10"/>
                </a:cxn>
                <a:cxn ang="0">
                  <a:pos x="104" y="7"/>
                </a:cxn>
                <a:cxn ang="0">
                  <a:pos x="96" y="4"/>
                </a:cxn>
                <a:cxn ang="0">
                  <a:pos x="103" y="3"/>
                </a:cxn>
                <a:cxn ang="0">
                  <a:pos x="102" y="7"/>
                </a:cxn>
                <a:cxn ang="0">
                  <a:pos x="100" y="2"/>
                </a:cxn>
              </a:cxnLst>
              <a:rect l="0" t="0" r="r" b="b"/>
              <a:pathLst>
                <a:path w="104" h="70">
                  <a:moveTo>
                    <a:pt x="4" y="70"/>
                  </a:moveTo>
                  <a:lnTo>
                    <a:pt x="0" y="63"/>
                  </a:lnTo>
                  <a:lnTo>
                    <a:pt x="1" y="62"/>
                  </a:lnTo>
                  <a:lnTo>
                    <a:pt x="2" y="63"/>
                  </a:lnTo>
                  <a:cubicBezTo>
                    <a:pt x="2" y="63"/>
                    <a:pt x="2" y="62"/>
                    <a:pt x="2" y="62"/>
                  </a:cubicBezTo>
                  <a:cubicBezTo>
                    <a:pt x="2" y="61"/>
                    <a:pt x="2" y="61"/>
                    <a:pt x="3" y="61"/>
                  </a:cubicBezTo>
                  <a:cubicBezTo>
                    <a:pt x="3" y="60"/>
                    <a:pt x="4" y="60"/>
                    <a:pt x="4" y="60"/>
                  </a:cubicBezTo>
                  <a:cubicBezTo>
                    <a:pt x="5" y="60"/>
                    <a:pt x="5" y="61"/>
                    <a:pt x="6" y="61"/>
                  </a:cubicBezTo>
                  <a:cubicBezTo>
                    <a:pt x="6" y="60"/>
                    <a:pt x="6" y="59"/>
                    <a:pt x="7" y="58"/>
                  </a:cubicBezTo>
                  <a:cubicBezTo>
                    <a:pt x="8" y="58"/>
                    <a:pt x="8" y="58"/>
                    <a:pt x="9" y="58"/>
                  </a:cubicBezTo>
                  <a:cubicBezTo>
                    <a:pt x="10" y="58"/>
                    <a:pt x="10" y="58"/>
                    <a:pt x="11" y="59"/>
                  </a:cubicBezTo>
                  <a:lnTo>
                    <a:pt x="14" y="64"/>
                  </a:lnTo>
                  <a:lnTo>
                    <a:pt x="13" y="65"/>
                  </a:lnTo>
                  <a:lnTo>
                    <a:pt x="10" y="60"/>
                  </a:lnTo>
                  <a:cubicBezTo>
                    <a:pt x="9" y="60"/>
                    <a:pt x="9" y="60"/>
                    <a:pt x="9" y="59"/>
                  </a:cubicBezTo>
                  <a:cubicBezTo>
                    <a:pt x="9" y="59"/>
                    <a:pt x="9" y="59"/>
                    <a:pt x="8" y="59"/>
                  </a:cubicBezTo>
                  <a:cubicBezTo>
                    <a:pt x="8" y="59"/>
                    <a:pt x="8" y="59"/>
                    <a:pt x="7" y="59"/>
                  </a:cubicBezTo>
                  <a:cubicBezTo>
                    <a:pt x="7" y="60"/>
                    <a:pt x="7" y="60"/>
                    <a:pt x="7" y="61"/>
                  </a:cubicBezTo>
                  <a:cubicBezTo>
                    <a:pt x="6" y="61"/>
                    <a:pt x="7" y="62"/>
                    <a:pt x="7" y="63"/>
                  </a:cubicBezTo>
                  <a:lnTo>
                    <a:pt x="10" y="67"/>
                  </a:lnTo>
                  <a:lnTo>
                    <a:pt x="8" y="67"/>
                  </a:lnTo>
                  <a:lnTo>
                    <a:pt x="6" y="63"/>
                  </a:lnTo>
                  <a:cubicBezTo>
                    <a:pt x="5" y="62"/>
                    <a:pt x="5" y="62"/>
                    <a:pt x="5" y="62"/>
                  </a:cubicBezTo>
                  <a:cubicBezTo>
                    <a:pt x="4" y="62"/>
                    <a:pt x="4" y="62"/>
                    <a:pt x="3" y="62"/>
                  </a:cubicBezTo>
                  <a:cubicBezTo>
                    <a:pt x="3" y="62"/>
                    <a:pt x="3" y="63"/>
                    <a:pt x="3" y="63"/>
                  </a:cubicBezTo>
                  <a:cubicBezTo>
                    <a:pt x="2" y="63"/>
                    <a:pt x="2" y="64"/>
                    <a:pt x="2" y="64"/>
                  </a:cubicBezTo>
                  <a:cubicBezTo>
                    <a:pt x="2" y="64"/>
                    <a:pt x="3" y="65"/>
                    <a:pt x="3" y="66"/>
                  </a:cubicBezTo>
                  <a:lnTo>
                    <a:pt x="5" y="69"/>
                  </a:lnTo>
                  <a:lnTo>
                    <a:pt x="4" y="70"/>
                  </a:lnTo>
                  <a:close/>
                  <a:moveTo>
                    <a:pt x="35" y="49"/>
                  </a:moveTo>
                  <a:cubicBezTo>
                    <a:pt x="35" y="50"/>
                    <a:pt x="35" y="50"/>
                    <a:pt x="35" y="51"/>
                  </a:cubicBezTo>
                  <a:cubicBezTo>
                    <a:pt x="34" y="51"/>
                    <a:pt x="34" y="52"/>
                    <a:pt x="33" y="52"/>
                  </a:cubicBezTo>
                  <a:cubicBezTo>
                    <a:pt x="33" y="52"/>
                    <a:pt x="32" y="53"/>
                    <a:pt x="31" y="52"/>
                  </a:cubicBezTo>
                  <a:cubicBezTo>
                    <a:pt x="31" y="52"/>
                    <a:pt x="30" y="52"/>
                    <a:pt x="30" y="51"/>
                  </a:cubicBezTo>
                  <a:cubicBezTo>
                    <a:pt x="30" y="51"/>
                    <a:pt x="29" y="51"/>
                    <a:pt x="29" y="50"/>
                  </a:cubicBezTo>
                  <a:cubicBezTo>
                    <a:pt x="29" y="50"/>
                    <a:pt x="29" y="50"/>
                    <a:pt x="30" y="49"/>
                  </a:cubicBezTo>
                  <a:cubicBezTo>
                    <a:pt x="30" y="49"/>
                    <a:pt x="30" y="49"/>
                    <a:pt x="30" y="48"/>
                  </a:cubicBezTo>
                  <a:cubicBezTo>
                    <a:pt x="30" y="48"/>
                    <a:pt x="31" y="48"/>
                    <a:pt x="31" y="47"/>
                  </a:cubicBezTo>
                  <a:cubicBezTo>
                    <a:pt x="32" y="47"/>
                    <a:pt x="33" y="46"/>
                    <a:pt x="33" y="46"/>
                  </a:cubicBezTo>
                  <a:cubicBezTo>
                    <a:pt x="33" y="46"/>
                    <a:pt x="33" y="45"/>
                    <a:pt x="33" y="45"/>
                  </a:cubicBezTo>
                  <a:cubicBezTo>
                    <a:pt x="33" y="45"/>
                    <a:pt x="32" y="45"/>
                    <a:pt x="32" y="45"/>
                  </a:cubicBezTo>
                  <a:cubicBezTo>
                    <a:pt x="31" y="45"/>
                    <a:pt x="31" y="45"/>
                    <a:pt x="30" y="45"/>
                  </a:cubicBezTo>
                  <a:cubicBezTo>
                    <a:pt x="30" y="45"/>
                    <a:pt x="29" y="46"/>
                    <a:pt x="29" y="46"/>
                  </a:cubicBezTo>
                  <a:cubicBezTo>
                    <a:pt x="29" y="46"/>
                    <a:pt x="29" y="47"/>
                    <a:pt x="29" y="48"/>
                  </a:cubicBezTo>
                  <a:lnTo>
                    <a:pt x="28" y="48"/>
                  </a:lnTo>
                  <a:cubicBezTo>
                    <a:pt x="28" y="48"/>
                    <a:pt x="28" y="47"/>
                    <a:pt x="28" y="47"/>
                  </a:cubicBezTo>
                  <a:cubicBezTo>
                    <a:pt x="28" y="46"/>
                    <a:pt x="28" y="46"/>
                    <a:pt x="28" y="45"/>
                  </a:cubicBezTo>
                  <a:cubicBezTo>
                    <a:pt x="29" y="45"/>
                    <a:pt x="29" y="44"/>
                    <a:pt x="30" y="44"/>
                  </a:cubicBezTo>
                  <a:cubicBezTo>
                    <a:pt x="30" y="44"/>
                    <a:pt x="31" y="43"/>
                    <a:pt x="31" y="43"/>
                  </a:cubicBezTo>
                  <a:cubicBezTo>
                    <a:pt x="32" y="43"/>
                    <a:pt x="32" y="43"/>
                    <a:pt x="33" y="43"/>
                  </a:cubicBezTo>
                  <a:cubicBezTo>
                    <a:pt x="33" y="43"/>
                    <a:pt x="33" y="44"/>
                    <a:pt x="33" y="44"/>
                  </a:cubicBezTo>
                  <a:cubicBezTo>
                    <a:pt x="34" y="44"/>
                    <a:pt x="34" y="44"/>
                    <a:pt x="34" y="45"/>
                  </a:cubicBezTo>
                  <a:lnTo>
                    <a:pt x="35" y="46"/>
                  </a:lnTo>
                  <a:cubicBezTo>
                    <a:pt x="36" y="48"/>
                    <a:pt x="36" y="48"/>
                    <a:pt x="37" y="49"/>
                  </a:cubicBezTo>
                  <a:cubicBezTo>
                    <a:pt x="37" y="49"/>
                    <a:pt x="37" y="49"/>
                    <a:pt x="37" y="49"/>
                  </a:cubicBezTo>
                  <a:lnTo>
                    <a:pt x="36" y="50"/>
                  </a:lnTo>
                  <a:cubicBezTo>
                    <a:pt x="36" y="50"/>
                    <a:pt x="36" y="50"/>
                    <a:pt x="35" y="49"/>
                  </a:cubicBezTo>
                  <a:close/>
                  <a:moveTo>
                    <a:pt x="34" y="47"/>
                  </a:moveTo>
                  <a:cubicBezTo>
                    <a:pt x="33" y="47"/>
                    <a:pt x="33" y="48"/>
                    <a:pt x="32" y="48"/>
                  </a:cubicBezTo>
                  <a:cubicBezTo>
                    <a:pt x="31" y="49"/>
                    <a:pt x="31" y="49"/>
                    <a:pt x="31" y="49"/>
                  </a:cubicBezTo>
                  <a:cubicBezTo>
                    <a:pt x="31" y="49"/>
                    <a:pt x="31" y="50"/>
                    <a:pt x="31" y="50"/>
                  </a:cubicBezTo>
                  <a:cubicBezTo>
                    <a:pt x="31" y="50"/>
                    <a:pt x="31" y="50"/>
                    <a:pt x="31" y="51"/>
                  </a:cubicBezTo>
                  <a:cubicBezTo>
                    <a:pt x="31" y="51"/>
                    <a:pt x="32" y="51"/>
                    <a:pt x="32" y="51"/>
                  </a:cubicBezTo>
                  <a:cubicBezTo>
                    <a:pt x="32" y="51"/>
                    <a:pt x="33" y="51"/>
                    <a:pt x="33" y="51"/>
                  </a:cubicBezTo>
                  <a:cubicBezTo>
                    <a:pt x="34" y="50"/>
                    <a:pt x="34" y="50"/>
                    <a:pt x="34" y="50"/>
                  </a:cubicBezTo>
                  <a:cubicBezTo>
                    <a:pt x="34" y="49"/>
                    <a:pt x="34" y="49"/>
                    <a:pt x="34" y="48"/>
                  </a:cubicBezTo>
                  <a:cubicBezTo>
                    <a:pt x="34" y="48"/>
                    <a:pt x="34" y="48"/>
                    <a:pt x="34" y="47"/>
                  </a:cubicBezTo>
                  <a:close/>
                  <a:moveTo>
                    <a:pt x="47" y="42"/>
                  </a:moveTo>
                  <a:lnTo>
                    <a:pt x="48" y="43"/>
                  </a:lnTo>
                  <a:cubicBezTo>
                    <a:pt x="47" y="43"/>
                    <a:pt x="47" y="43"/>
                    <a:pt x="47" y="43"/>
                  </a:cubicBezTo>
                  <a:cubicBezTo>
                    <a:pt x="46" y="44"/>
                    <a:pt x="46" y="44"/>
                    <a:pt x="46" y="44"/>
                  </a:cubicBezTo>
                  <a:cubicBezTo>
                    <a:pt x="45" y="44"/>
                    <a:pt x="45" y="44"/>
                    <a:pt x="45" y="44"/>
                  </a:cubicBezTo>
                  <a:cubicBezTo>
                    <a:pt x="45" y="43"/>
                    <a:pt x="44" y="43"/>
                    <a:pt x="44" y="42"/>
                  </a:cubicBezTo>
                  <a:lnTo>
                    <a:pt x="41" y="38"/>
                  </a:lnTo>
                  <a:lnTo>
                    <a:pt x="40" y="39"/>
                  </a:lnTo>
                  <a:lnTo>
                    <a:pt x="40" y="38"/>
                  </a:lnTo>
                  <a:lnTo>
                    <a:pt x="41" y="37"/>
                  </a:lnTo>
                  <a:lnTo>
                    <a:pt x="40" y="36"/>
                  </a:lnTo>
                  <a:lnTo>
                    <a:pt x="40" y="34"/>
                  </a:lnTo>
                  <a:lnTo>
                    <a:pt x="42" y="37"/>
                  </a:lnTo>
                  <a:lnTo>
                    <a:pt x="43" y="36"/>
                  </a:lnTo>
                  <a:lnTo>
                    <a:pt x="44" y="37"/>
                  </a:lnTo>
                  <a:lnTo>
                    <a:pt x="42" y="37"/>
                  </a:lnTo>
                  <a:lnTo>
                    <a:pt x="45" y="42"/>
                  </a:lnTo>
                  <a:cubicBezTo>
                    <a:pt x="45" y="42"/>
                    <a:pt x="45" y="42"/>
                    <a:pt x="46" y="42"/>
                  </a:cubicBezTo>
                  <a:cubicBezTo>
                    <a:pt x="46" y="42"/>
                    <a:pt x="46" y="42"/>
                    <a:pt x="46" y="42"/>
                  </a:cubicBezTo>
                  <a:cubicBezTo>
                    <a:pt x="46" y="42"/>
                    <a:pt x="46" y="42"/>
                    <a:pt x="46" y="42"/>
                  </a:cubicBezTo>
                  <a:cubicBezTo>
                    <a:pt x="46" y="42"/>
                    <a:pt x="47" y="42"/>
                    <a:pt x="47" y="42"/>
                  </a:cubicBezTo>
                  <a:close/>
                  <a:moveTo>
                    <a:pt x="62" y="31"/>
                  </a:moveTo>
                  <a:lnTo>
                    <a:pt x="63" y="30"/>
                  </a:lnTo>
                  <a:cubicBezTo>
                    <a:pt x="63" y="31"/>
                    <a:pt x="63" y="32"/>
                    <a:pt x="63" y="32"/>
                  </a:cubicBezTo>
                  <a:cubicBezTo>
                    <a:pt x="63" y="33"/>
                    <a:pt x="62" y="34"/>
                    <a:pt x="61" y="34"/>
                  </a:cubicBezTo>
                  <a:cubicBezTo>
                    <a:pt x="60" y="35"/>
                    <a:pt x="59" y="35"/>
                    <a:pt x="58" y="35"/>
                  </a:cubicBezTo>
                  <a:cubicBezTo>
                    <a:pt x="57" y="35"/>
                    <a:pt x="57" y="34"/>
                    <a:pt x="56" y="33"/>
                  </a:cubicBezTo>
                  <a:cubicBezTo>
                    <a:pt x="55" y="32"/>
                    <a:pt x="55" y="30"/>
                    <a:pt x="55" y="29"/>
                  </a:cubicBezTo>
                  <a:cubicBezTo>
                    <a:pt x="55" y="28"/>
                    <a:pt x="56" y="28"/>
                    <a:pt x="57" y="27"/>
                  </a:cubicBezTo>
                  <a:cubicBezTo>
                    <a:pt x="58" y="26"/>
                    <a:pt x="59" y="26"/>
                    <a:pt x="60" y="26"/>
                  </a:cubicBezTo>
                  <a:cubicBezTo>
                    <a:pt x="61" y="27"/>
                    <a:pt x="62" y="27"/>
                    <a:pt x="62" y="29"/>
                  </a:cubicBezTo>
                  <a:cubicBezTo>
                    <a:pt x="62" y="29"/>
                    <a:pt x="62" y="29"/>
                    <a:pt x="62" y="29"/>
                  </a:cubicBezTo>
                  <a:lnTo>
                    <a:pt x="57" y="32"/>
                  </a:lnTo>
                  <a:cubicBezTo>
                    <a:pt x="58" y="33"/>
                    <a:pt x="58" y="33"/>
                    <a:pt x="59" y="34"/>
                  </a:cubicBezTo>
                  <a:cubicBezTo>
                    <a:pt x="60" y="34"/>
                    <a:pt x="60" y="34"/>
                    <a:pt x="61" y="33"/>
                  </a:cubicBezTo>
                  <a:cubicBezTo>
                    <a:pt x="61" y="33"/>
                    <a:pt x="62" y="33"/>
                    <a:pt x="62" y="32"/>
                  </a:cubicBezTo>
                  <a:cubicBezTo>
                    <a:pt x="62" y="32"/>
                    <a:pt x="62" y="31"/>
                    <a:pt x="62" y="31"/>
                  </a:cubicBezTo>
                  <a:close/>
                  <a:moveTo>
                    <a:pt x="57" y="31"/>
                  </a:moveTo>
                  <a:lnTo>
                    <a:pt x="61" y="29"/>
                  </a:lnTo>
                  <a:cubicBezTo>
                    <a:pt x="60" y="28"/>
                    <a:pt x="60" y="28"/>
                    <a:pt x="59" y="28"/>
                  </a:cubicBezTo>
                  <a:cubicBezTo>
                    <a:pt x="59" y="27"/>
                    <a:pt x="58" y="28"/>
                    <a:pt x="57" y="28"/>
                  </a:cubicBezTo>
                  <a:cubicBezTo>
                    <a:pt x="57" y="28"/>
                    <a:pt x="57" y="29"/>
                    <a:pt x="56" y="29"/>
                  </a:cubicBezTo>
                  <a:cubicBezTo>
                    <a:pt x="56" y="30"/>
                    <a:pt x="56" y="31"/>
                    <a:pt x="57" y="31"/>
                  </a:cubicBezTo>
                  <a:close/>
                  <a:moveTo>
                    <a:pt x="72" y="27"/>
                  </a:moveTo>
                  <a:lnTo>
                    <a:pt x="68" y="20"/>
                  </a:lnTo>
                  <a:lnTo>
                    <a:pt x="69" y="20"/>
                  </a:lnTo>
                  <a:lnTo>
                    <a:pt x="69" y="21"/>
                  </a:lnTo>
                  <a:cubicBezTo>
                    <a:pt x="69" y="20"/>
                    <a:pt x="69" y="20"/>
                    <a:pt x="69" y="19"/>
                  </a:cubicBezTo>
                  <a:cubicBezTo>
                    <a:pt x="70" y="19"/>
                    <a:pt x="70" y="19"/>
                    <a:pt x="70" y="19"/>
                  </a:cubicBezTo>
                  <a:cubicBezTo>
                    <a:pt x="70" y="18"/>
                    <a:pt x="71" y="18"/>
                    <a:pt x="72" y="18"/>
                  </a:cubicBezTo>
                  <a:lnTo>
                    <a:pt x="72" y="20"/>
                  </a:lnTo>
                  <a:cubicBezTo>
                    <a:pt x="71" y="20"/>
                    <a:pt x="71" y="20"/>
                    <a:pt x="71" y="20"/>
                  </a:cubicBezTo>
                  <a:cubicBezTo>
                    <a:pt x="70" y="20"/>
                    <a:pt x="70" y="20"/>
                    <a:pt x="70" y="21"/>
                  </a:cubicBezTo>
                  <a:cubicBezTo>
                    <a:pt x="70" y="21"/>
                    <a:pt x="70" y="21"/>
                    <a:pt x="70" y="22"/>
                  </a:cubicBezTo>
                  <a:cubicBezTo>
                    <a:pt x="70" y="22"/>
                    <a:pt x="71" y="23"/>
                    <a:pt x="71" y="23"/>
                  </a:cubicBezTo>
                  <a:lnTo>
                    <a:pt x="73" y="27"/>
                  </a:lnTo>
                  <a:lnTo>
                    <a:pt x="72" y="27"/>
                  </a:lnTo>
                  <a:close/>
                  <a:moveTo>
                    <a:pt x="80" y="11"/>
                  </a:moveTo>
                  <a:lnTo>
                    <a:pt x="79" y="9"/>
                  </a:lnTo>
                  <a:lnTo>
                    <a:pt x="81" y="8"/>
                  </a:lnTo>
                  <a:lnTo>
                    <a:pt x="81" y="10"/>
                  </a:lnTo>
                  <a:lnTo>
                    <a:pt x="80" y="11"/>
                  </a:lnTo>
                  <a:close/>
                  <a:moveTo>
                    <a:pt x="86" y="19"/>
                  </a:moveTo>
                  <a:lnTo>
                    <a:pt x="81" y="12"/>
                  </a:lnTo>
                  <a:lnTo>
                    <a:pt x="82" y="11"/>
                  </a:lnTo>
                  <a:lnTo>
                    <a:pt x="87" y="18"/>
                  </a:lnTo>
                  <a:lnTo>
                    <a:pt x="86" y="19"/>
                  </a:lnTo>
                  <a:close/>
                  <a:moveTo>
                    <a:pt x="90" y="15"/>
                  </a:moveTo>
                  <a:cubicBezTo>
                    <a:pt x="89" y="16"/>
                    <a:pt x="89" y="16"/>
                    <a:pt x="89" y="17"/>
                  </a:cubicBezTo>
                  <a:cubicBezTo>
                    <a:pt x="88" y="17"/>
                    <a:pt x="88" y="18"/>
                    <a:pt x="88" y="18"/>
                  </a:cubicBezTo>
                  <a:cubicBezTo>
                    <a:pt x="87" y="18"/>
                    <a:pt x="86" y="19"/>
                    <a:pt x="85" y="18"/>
                  </a:cubicBezTo>
                  <a:cubicBezTo>
                    <a:pt x="85" y="18"/>
                    <a:pt x="84" y="18"/>
                    <a:pt x="84" y="17"/>
                  </a:cubicBezTo>
                  <a:cubicBezTo>
                    <a:pt x="84" y="17"/>
                    <a:pt x="84" y="17"/>
                    <a:pt x="84" y="16"/>
                  </a:cubicBezTo>
                  <a:cubicBezTo>
                    <a:pt x="84" y="16"/>
                    <a:pt x="84" y="15"/>
                    <a:pt x="84" y="15"/>
                  </a:cubicBezTo>
                  <a:cubicBezTo>
                    <a:pt x="84" y="15"/>
                    <a:pt x="84" y="15"/>
                    <a:pt x="84" y="14"/>
                  </a:cubicBezTo>
                  <a:cubicBezTo>
                    <a:pt x="85" y="14"/>
                    <a:pt x="85" y="14"/>
                    <a:pt x="85" y="13"/>
                  </a:cubicBezTo>
                  <a:cubicBezTo>
                    <a:pt x="86" y="13"/>
                    <a:pt x="87" y="12"/>
                    <a:pt x="87" y="12"/>
                  </a:cubicBezTo>
                  <a:cubicBezTo>
                    <a:pt x="87" y="11"/>
                    <a:pt x="87" y="11"/>
                    <a:pt x="87" y="11"/>
                  </a:cubicBezTo>
                  <a:cubicBezTo>
                    <a:pt x="87" y="11"/>
                    <a:pt x="86" y="11"/>
                    <a:pt x="86" y="11"/>
                  </a:cubicBezTo>
                  <a:cubicBezTo>
                    <a:pt x="86" y="10"/>
                    <a:pt x="85" y="11"/>
                    <a:pt x="84" y="11"/>
                  </a:cubicBezTo>
                  <a:cubicBezTo>
                    <a:pt x="84" y="11"/>
                    <a:pt x="84" y="12"/>
                    <a:pt x="83" y="12"/>
                  </a:cubicBezTo>
                  <a:cubicBezTo>
                    <a:pt x="83" y="12"/>
                    <a:pt x="83" y="13"/>
                    <a:pt x="83" y="13"/>
                  </a:cubicBezTo>
                  <a:lnTo>
                    <a:pt x="82" y="14"/>
                  </a:lnTo>
                  <a:cubicBezTo>
                    <a:pt x="82" y="13"/>
                    <a:pt x="82" y="13"/>
                    <a:pt x="82" y="12"/>
                  </a:cubicBezTo>
                  <a:cubicBezTo>
                    <a:pt x="82" y="12"/>
                    <a:pt x="82" y="12"/>
                    <a:pt x="83" y="11"/>
                  </a:cubicBezTo>
                  <a:cubicBezTo>
                    <a:pt x="83" y="11"/>
                    <a:pt x="83" y="10"/>
                    <a:pt x="84" y="10"/>
                  </a:cubicBezTo>
                  <a:cubicBezTo>
                    <a:pt x="85" y="10"/>
                    <a:pt x="85" y="9"/>
                    <a:pt x="86" y="9"/>
                  </a:cubicBezTo>
                  <a:cubicBezTo>
                    <a:pt x="86" y="9"/>
                    <a:pt x="86" y="9"/>
                    <a:pt x="87" y="9"/>
                  </a:cubicBezTo>
                  <a:cubicBezTo>
                    <a:pt x="87" y="9"/>
                    <a:pt x="87" y="9"/>
                    <a:pt x="88" y="10"/>
                  </a:cubicBezTo>
                  <a:cubicBezTo>
                    <a:pt x="88" y="10"/>
                    <a:pt x="88" y="10"/>
                    <a:pt x="88" y="11"/>
                  </a:cubicBezTo>
                  <a:lnTo>
                    <a:pt x="89" y="12"/>
                  </a:lnTo>
                  <a:cubicBezTo>
                    <a:pt x="90" y="14"/>
                    <a:pt x="91" y="14"/>
                    <a:pt x="91" y="14"/>
                  </a:cubicBezTo>
                  <a:cubicBezTo>
                    <a:pt x="91" y="15"/>
                    <a:pt x="91" y="15"/>
                    <a:pt x="92" y="15"/>
                  </a:cubicBezTo>
                  <a:lnTo>
                    <a:pt x="90" y="16"/>
                  </a:lnTo>
                  <a:cubicBezTo>
                    <a:pt x="90" y="16"/>
                    <a:pt x="90" y="15"/>
                    <a:pt x="90" y="15"/>
                  </a:cubicBezTo>
                  <a:close/>
                  <a:moveTo>
                    <a:pt x="88" y="13"/>
                  </a:moveTo>
                  <a:cubicBezTo>
                    <a:pt x="87" y="13"/>
                    <a:pt x="87" y="14"/>
                    <a:pt x="86" y="14"/>
                  </a:cubicBezTo>
                  <a:cubicBezTo>
                    <a:pt x="86" y="15"/>
                    <a:pt x="85" y="15"/>
                    <a:pt x="85" y="15"/>
                  </a:cubicBezTo>
                  <a:cubicBezTo>
                    <a:pt x="85" y="15"/>
                    <a:pt x="85" y="16"/>
                    <a:pt x="85" y="16"/>
                  </a:cubicBezTo>
                  <a:cubicBezTo>
                    <a:pt x="85" y="16"/>
                    <a:pt x="85" y="16"/>
                    <a:pt x="85" y="16"/>
                  </a:cubicBezTo>
                  <a:cubicBezTo>
                    <a:pt x="85" y="17"/>
                    <a:pt x="86" y="17"/>
                    <a:pt x="86" y="17"/>
                  </a:cubicBezTo>
                  <a:cubicBezTo>
                    <a:pt x="86" y="17"/>
                    <a:pt x="87" y="17"/>
                    <a:pt x="87" y="17"/>
                  </a:cubicBezTo>
                  <a:cubicBezTo>
                    <a:pt x="88" y="16"/>
                    <a:pt x="88" y="16"/>
                    <a:pt x="88" y="16"/>
                  </a:cubicBezTo>
                  <a:cubicBezTo>
                    <a:pt x="89" y="15"/>
                    <a:pt x="89" y="15"/>
                    <a:pt x="89" y="14"/>
                  </a:cubicBezTo>
                  <a:cubicBezTo>
                    <a:pt x="89" y="14"/>
                    <a:pt x="88" y="14"/>
                    <a:pt x="88" y="13"/>
                  </a:cubicBezTo>
                  <a:close/>
                  <a:moveTo>
                    <a:pt x="99" y="10"/>
                  </a:moveTo>
                  <a:lnTo>
                    <a:pt x="93" y="1"/>
                  </a:lnTo>
                  <a:lnTo>
                    <a:pt x="94" y="0"/>
                  </a:lnTo>
                  <a:lnTo>
                    <a:pt x="100" y="10"/>
                  </a:lnTo>
                  <a:lnTo>
                    <a:pt x="99" y="10"/>
                  </a:lnTo>
                  <a:close/>
                  <a:moveTo>
                    <a:pt x="102" y="5"/>
                  </a:moveTo>
                  <a:lnTo>
                    <a:pt x="104" y="5"/>
                  </a:lnTo>
                  <a:cubicBezTo>
                    <a:pt x="104" y="5"/>
                    <a:pt x="104" y="6"/>
                    <a:pt x="104" y="7"/>
                  </a:cubicBezTo>
                  <a:cubicBezTo>
                    <a:pt x="103" y="8"/>
                    <a:pt x="103" y="8"/>
                    <a:pt x="102" y="9"/>
                  </a:cubicBezTo>
                  <a:cubicBezTo>
                    <a:pt x="101" y="9"/>
                    <a:pt x="100" y="10"/>
                    <a:pt x="99" y="9"/>
                  </a:cubicBezTo>
                  <a:cubicBezTo>
                    <a:pt x="98" y="9"/>
                    <a:pt x="97" y="8"/>
                    <a:pt x="96" y="7"/>
                  </a:cubicBezTo>
                  <a:cubicBezTo>
                    <a:pt x="96" y="6"/>
                    <a:pt x="95" y="5"/>
                    <a:pt x="96" y="4"/>
                  </a:cubicBezTo>
                  <a:cubicBezTo>
                    <a:pt x="96" y="3"/>
                    <a:pt x="96" y="2"/>
                    <a:pt x="97" y="1"/>
                  </a:cubicBezTo>
                  <a:cubicBezTo>
                    <a:pt x="98" y="1"/>
                    <a:pt x="99" y="1"/>
                    <a:pt x="100" y="1"/>
                  </a:cubicBezTo>
                  <a:cubicBezTo>
                    <a:pt x="101" y="1"/>
                    <a:pt x="102" y="2"/>
                    <a:pt x="103" y="3"/>
                  </a:cubicBezTo>
                  <a:cubicBezTo>
                    <a:pt x="103" y="3"/>
                    <a:pt x="103" y="3"/>
                    <a:pt x="103" y="3"/>
                  </a:cubicBezTo>
                  <a:lnTo>
                    <a:pt x="98" y="7"/>
                  </a:lnTo>
                  <a:cubicBezTo>
                    <a:pt x="98" y="7"/>
                    <a:pt x="99" y="8"/>
                    <a:pt x="100" y="8"/>
                  </a:cubicBezTo>
                  <a:cubicBezTo>
                    <a:pt x="100" y="8"/>
                    <a:pt x="101" y="8"/>
                    <a:pt x="102" y="8"/>
                  </a:cubicBezTo>
                  <a:cubicBezTo>
                    <a:pt x="102" y="7"/>
                    <a:pt x="102" y="7"/>
                    <a:pt x="102" y="7"/>
                  </a:cubicBezTo>
                  <a:cubicBezTo>
                    <a:pt x="103" y="6"/>
                    <a:pt x="103" y="6"/>
                    <a:pt x="102" y="5"/>
                  </a:cubicBezTo>
                  <a:close/>
                  <a:moveTo>
                    <a:pt x="97" y="6"/>
                  </a:moveTo>
                  <a:lnTo>
                    <a:pt x="101" y="3"/>
                  </a:lnTo>
                  <a:cubicBezTo>
                    <a:pt x="101" y="3"/>
                    <a:pt x="100" y="2"/>
                    <a:pt x="100" y="2"/>
                  </a:cubicBezTo>
                  <a:cubicBezTo>
                    <a:pt x="99" y="2"/>
                    <a:pt x="99" y="2"/>
                    <a:pt x="98" y="2"/>
                  </a:cubicBezTo>
                  <a:cubicBezTo>
                    <a:pt x="98" y="3"/>
                    <a:pt x="97" y="3"/>
                    <a:pt x="97" y="4"/>
                  </a:cubicBezTo>
                  <a:cubicBezTo>
                    <a:pt x="97" y="4"/>
                    <a:pt x="97" y="5"/>
                    <a:pt x="97" y="6"/>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240" name="Freeform 160"/>
            <p:cNvSpPr>
              <a:spLocks/>
            </p:cNvSpPr>
            <p:nvPr/>
          </p:nvSpPr>
          <p:spPr bwMode="auto">
            <a:xfrm>
              <a:off x="2763" y="1904"/>
              <a:ext cx="2" cy="2"/>
            </a:xfrm>
            <a:custGeom>
              <a:avLst/>
              <a:gdLst/>
              <a:ahLst/>
              <a:cxnLst>
                <a:cxn ang="0">
                  <a:pos x="0" y="2"/>
                </a:cxn>
                <a:cxn ang="0">
                  <a:pos x="0" y="2"/>
                </a:cxn>
                <a:cxn ang="0">
                  <a:pos x="1" y="0"/>
                </a:cxn>
                <a:cxn ang="0">
                  <a:pos x="2" y="1"/>
                </a:cxn>
                <a:cxn ang="0">
                  <a:pos x="0" y="2"/>
                </a:cxn>
              </a:cxnLst>
              <a:rect l="0" t="0" r="r" b="b"/>
              <a:pathLst>
                <a:path w="2" h="2">
                  <a:moveTo>
                    <a:pt x="0" y="2"/>
                  </a:moveTo>
                  <a:lnTo>
                    <a:pt x="0" y="2"/>
                  </a:lnTo>
                  <a:lnTo>
                    <a:pt x="1" y="0"/>
                  </a:lnTo>
                  <a:lnTo>
                    <a:pt x="2" y="1"/>
                  </a:lnTo>
                  <a:lnTo>
                    <a:pt x="0" y="2"/>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241" name="Freeform 161"/>
            <p:cNvSpPr>
              <a:spLocks noEditPoints="1"/>
            </p:cNvSpPr>
            <p:nvPr/>
          </p:nvSpPr>
          <p:spPr bwMode="auto">
            <a:xfrm>
              <a:off x="2696" y="1905"/>
              <a:ext cx="84" cy="55"/>
            </a:xfrm>
            <a:custGeom>
              <a:avLst/>
              <a:gdLst/>
              <a:ahLst/>
              <a:cxnLst>
                <a:cxn ang="0">
                  <a:pos x="1" y="88"/>
                </a:cxn>
                <a:cxn ang="0">
                  <a:pos x="2" y="83"/>
                </a:cxn>
                <a:cxn ang="0">
                  <a:pos x="2" y="87"/>
                </a:cxn>
                <a:cxn ang="0">
                  <a:pos x="5" y="95"/>
                </a:cxn>
                <a:cxn ang="0">
                  <a:pos x="16" y="78"/>
                </a:cxn>
                <a:cxn ang="0">
                  <a:pos x="17" y="80"/>
                </a:cxn>
                <a:cxn ang="0">
                  <a:pos x="36" y="73"/>
                </a:cxn>
                <a:cxn ang="0">
                  <a:pos x="30" y="75"/>
                </a:cxn>
                <a:cxn ang="0">
                  <a:pos x="36" y="71"/>
                </a:cxn>
                <a:cxn ang="0">
                  <a:pos x="36" y="73"/>
                </a:cxn>
                <a:cxn ang="0">
                  <a:pos x="30" y="71"/>
                </a:cxn>
                <a:cxn ang="0">
                  <a:pos x="43" y="63"/>
                </a:cxn>
                <a:cxn ang="0">
                  <a:pos x="49" y="58"/>
                </a:cxn>
                <a:cxn ang="0">
                  <a:pos x="51" y="60"/>
                </a:cxn>
                <a:cxn ang="0">
                  <a:pos x="49" y="62"/>
                </a:cxn>
                <a:cxn ang="0">
                  <a:pos x="45" y="62"/>
                </a:cxn>
                <a:cxn ang="0">
                  <a:pos x="46" y="70"/>
                </a:cxn>
                <a:cxn ang="0">
                  <a:pos x="76" y="49"/>
                </a:cxn>
                <a:cxn ang="0">
                  <a:pos x="70" y="48"/>
                </a:cxn>
                <a:cxn ang="0">
                  <a:pos x="71" y="44"/>
                </a:cxn>
                <a:cxn ang="0">
                  <a:pos x="73" y="44"/>
                </a:cxn>
                <a:cxn ang="0">
                  <a:pos x="72" y="47"/>
                </a:cxn>
                <a:cxn ang="0">
                  <a:pos x="77" y="48"/>
                </a:cxn>
                <a:cxn ang="0">
                  <a:pos x="86" y="44"/>
                </a:cxn>
                <a:cxn ang="0">
                  <a:pos x="88" y="33"/>
                </a:cxn>
                <a:cxn ang="0">
                  <a:pos x="86" y="40"/>
                </a:cxn>
                <a:cxn ang="0">
                  <a:pos x="102" y="34"/>
                </a:cxn>
                <a:cxn ang="0">
                  <a:pos x="99" y="31"/>
                </a:cxn>
                <a:cxn ang="0">
                  <a:pos x="99" y="28"/>
                </a:cxn>
                <a:cxn ang="0">
                  <a:pos x="97" y="28"/>
                </a:cxn>
                <a:cxn ang="0">
                  <a:pos x="103" y="27"/>
                </a:cxn>
                <a:cxn ang="0">
                  <a:pos x="104" y="32"/>
                </a:cxn>
                <a:cxn ang="0">
                  <a:pos x="100" y="33"/>
                </a:cxn>
                <a:cxn ang="0">
                  <a:pos x="103" y="30"/>
                </a:cxn>
                <a:cxn ang="0">
                  <a:pos x="108" y="20"/>
                </a:cxn>
                <a:cxn ang="0">
                  <a:pos x="110" y="16"/>
                </a:cxn>
                <a:cxn ang="0">
                  <a:pos x="110" y="18"/>
                </a:cxn>
                <a:cxn ang="0">
                  <a:pos x="115" y="26"/>
                </a:cxn>
                <a:cxn ang="0">
                  <a:pos x="108" y="20"/>
                </a:cxn>
                <a:cxn ang="0">
                  <a:pos x="110" y="16"/>
                </a:cxn>
                <a:cxn ang="0">
                  <a:pos x="110" y="18"/>
                </a:cxn>
                <a:cxn ang="0">
                  <a:pos x="115" y="26"/>
                </a:cxn>
                <a:cxn ang="0">
                  <a:pos x="117" y="25"/>
                </a:cxn>
                <a:cxn ang="0">
                  <a:pos x="115" y="17"/>
                </a:cxn>
                <a:cxn ang="0">
                  <a:pos x="116" y="24"/>
                </a:cxn>
                <a:cxn ang="0">
                  <a:pos x="114" y="19"/>
                </a:cxn>
                <a:cxn ang="0">
                  <a:pos x="121" y="9"/>
                </a:cxn>
                <a:cxn ang="0">
                  <a:pos x="126" y="16"/>
                </a:cxn>
                <a:cxn ang="0">
                  <a:pos x="129" y="13"/>
                </a:cxn>
                <a:cxn ang="0">
                  <a:pos x="123" y="12"/>
                </a:cxn>
                <a:cxn ang="0">
                  <a:pos x="128" y="9"/>
                </a:cxn>
                <a:cxn ang="0">
                  <a:pos x="125" y="12"/>
                </a:cxn>
                <a:cxn ang="0">
                  <a:pos x="129" y="12"/>
                </a:cxn>
                <a:cxn ang="0">
                  <a:pos x="130" y="17"/>
                </a:cxn>
                <a:cxn ang="0">
                  <a:pos x="145" y="6"/>
                </a:cxn>
                <a:cxn ang="0">
                  <a:pos x="139" y="1"/>
                </a:cxn>
                <a:cxn ang="0">
                  <a:pos x="141" y="8"/>
                </a:cxn>
                <a:cxn ang="0">
                  <a:pos x="143" y="3"/>
                </a:cxn>
              </a:cxnLst>
              <a:rect l="0" t="0" r="r" b="b"/>
              <a:pathLst>
                <a:path w="146" h="95">
                  <a:moveTo>
                    <a:pt x="5" y="95"/>
                  </a:moveTo>
                  <a:lnTo>
                    <a:pt x="2" y="89"/>
                  </a:lnTo>
                  <a:lnTo>
                    <a:pt x="1" y="89"/>
                  </a:lnTo>
                  <a:lnTo>
                    <a:pt x="0" y="89"/>
                  </a:lnTo>
                  <a:lnTo>
                    <a:pt x="1" y="88"/>
                  </a:lnTo>
                  <a:lnTo>
                    <a:pt x="1" y="87"/>
                  </a:lnTo>
                  <a:cubicBezTo>
                    <a:pt x="0" y="87"/>
                    <a:pt x="0" y="86"/>
                    <a:pt x="0" y="86"/>
                  </a:cubicBezTo>
                  <a:cubicBezTo>
                    <a:pt x="0" y="86"/>
                    <a:pt x="0" y="85"/>
                    <a:pt x="0" y="85"/>
                  </a:cubicBezTo>
                  <a:cubicBezTo>
                    <a:pt x="0" y="84"/>
                    <a:pt x="1" y="84"/>
                    <a:pt x="1" y="84"/>
                  </a:cubicBezTo>
                  <a:cubicBezTo>
                    <a:pt x="2" y="84"/>
                    <a:pt x="2" y="83"/>
                    <a:pt x="2" y="83"/>
                  </a:cubicBezTo>
                  <a:lnTo>
                    <a:pt x="3" y="84"/>
                  </a:lnTo>
                  <a:cubicBezTo>
                    <a:pt x="3" y="84"/>
                    <a:pt x="2" y="85"/>
                    <a:pt x="2" y="85"/>
                  </a:cubicBezTo>
                  <a:cubicBezTo>
                    <a:pt x="2" y="85"/>
                    <a:pt x="2" y="85"/>
                    <a:pt x="2" y="85"/>
                  </a:cubicBezTo>
                  <a:cubicBezTo>
                    <a:pt x="1" y="86"/>
                    <a:pt x="2" y="86"/>
                    <a:pt x="2" y="86"/>
                  </a:cubicBezTo>
                  <a:lnTo>
                    <a:pt x="2" y="87"/>
                  </a:lnTo>
                  <a:lnTo>
                    <a:pt x="4" y="86"/>
                  </a:lnTo>
                  <a:lnTo>
                    <a:pt x="4" y="87"/>
                  </a:lnTo>
                  <a:lnTo>
                    <a:pt x="3" y="88"/>
                  </a:lnTo>
                  <a:lnTo>
                    <a:pt x="7" y="94"/>
                  </a:lnTo>
                  <a:lnTo>
                    <a:pt x="5" y="95"/>
                  </a:lnTo>
                  <a:close/>
                  <a:moveTo>
                    <a:pt x="19" y="87"/>
                  </a:moveTo>
                  <a:lnTo>
                    <a:pt x="14" y="80"/>
                  </a:lnTo>
                  <a:lnTo>
                    <a:pt x="15" y="79"/>
                  </a:lnTo>
                  <a:lnTo>
                    <a:pt x="16" y="80"/>
                  </a:lnTo>
                  <a:cubicBezTo>
                    <a:pt x="16" y="79"/>
                    <a:pt x="16" y="79"/>
                    <a:pt x="16" y="78"/>
                  </a:cubicBezTo>
                  <a:cubicBezTo>
                    <a:pt x="16" y="78"/>
                    <a:pt x="17" y="78"/>
                    <a:pt x="17" y="78"/>
                  </a:cubicBezTo>
                  <a:cubicBezTo>
                    <a:pt x="17" y="78"/>
                    <a:pt x="18" y="77"/>
                    <a:pt x="18" y="77"/>
                  </a:cubicBezTo>
                  <a:lnTo>
                    <a:pt x="19" y="79"/>
                  </a:lnTo>
                  <a:cubicBezTo>
                    <a:pt x="18" y="79"/>
                    <a:pt x="18" y="79"/>
                    <a:pt x="18" y="79"/>
                  </a:cubicBezTo>
                  <a:cubicBezTo>
                    <a:pt x="17" y="79"/>
                    <a:pt x="17" y="79"/>
                    <a:pt x="17" y="80"/>
                  </a:cubicBezTo>
                  <a:cubicBezTo>
                    <a:pt x="17" y="80"/>
                    <a:pt x="17" y="80"/>
                    <a:pt x="17" y="81"/>
                  </a:cubicBezTo>
                  <a:cubicBezTo>
                    <a:pt x="17" y="81"/>
                    <a:pt x="17" y="82"/>
                    <a:pt x="18" y="82"/>
                  </a:cubicBezTo>
                  <a:lnTo>
                    <a:pt x="20" y="86"/>
                  </a:lnTo>
                  <a:lnTo>
                    <a:pt x="19" y="87"/>
                  </a:lnTo>
                  <a:close/>
                  <a:moveTo>
                    <a:pt x="36" y="73"/>
                  </a:moveTo>
                  <a:lnTo>
                    <a:pt x="37" y="72"/>
                  </a:lnTo>
                  <a:cubicBezTo>
                    <a:pt x="37" y="73"/>
                    <a:pt x="37" y="74"/>
                    <a:pt x="37" y="74"/>
                  </a:cubicBezTo>
                  <a:cubicBezTo>
                    <a:pt x="37" y="75"/>
                    <a:pt x="36" y="76"/>
                    <a:pt x="35" y="76"/>
                  </a:cubicBezTo>
                  <a:cubicBezTo>
                    <a:pt x="34" y="77"/>
                    <a:pt x="33" y="77"/>
                    <a:pt x="32" y="77"/>
                  </a:cubicBezTo>
                  <a:cubicBezTo>
                    <a:pt x="31" y="77"/>
                    <a:pt x="30" y="76"/>
                    <a:pt x="30" y="75"/>
                  </a:cubicBezTo>
                  <a:cubicBezTo>
                    <a:pt x="29" y="74"/>
                    <a:pt x="29" y="73"/>
                    <a:pt x="29" y="72"/>
                  </a:cubicBezTo>
                  <a:cubicBezTo>
                    <a:pt x="29" y="70"/>
                    <a:pt x="30" y="70"/>
                    <a:pt x="31" y="69"/>
                  </a:cubicBezTo>
                  <a:cubicBezTo>
                    <a:pt x="32" y="68"/>
                    <a:pt x="33" y="68"/>
                    <a:pt x="34" y="69"/>
                  </a:cubicBezTo>
                  <a:cubicBezTo>
                    <a:pt x="35" y="69"/>
                    <a:pt x="35" y="70"/>
                    <a:pt x="36" y="71"/>
                  </a:cubicBezTo>
                  <a:cubicBezTo>
                    <a:pt x="36" y="71"/>
                    <a:pt x="36" y="71"/>
                    <a:pt x="36" y="71"/>
                  </a:cubicBezTo>
                  <a:lnTo>
                    <a:pt x="31" y="74"/>
                  </a:lnTo>
                  <a:cubicBezTo>
                    <a:pt x="32" y="75"/>
                    <a:pt x="32" y="76"/>
                    <a:pt x="33" y="76"/>
                  </a:cubicBezTo>
                  <a:cubicBezTo>
                    <a:pt x="34" y="76"/>
                    <a:pt x="34" y="76"/>
                    <a:pt x="35" y="75"/>
                  </a:cubicBezTo>
                  <a:cubicBezTo>
                    <a:pt x="35" y="75"/>
                    <a:pt x="35" y="75"/>
                    <a:pt x="36" y="74"/>
                  </a:cubicBezTo>
                  <a:cubicBezTo>
                    <a:pt x="36" y="74"/>
                    <a:pt x="36" y="73"/>
                    <a:pt x="36" y="73"/>
                  </a:cubicBezTo>
                  <a:close/>
                  <a:moveTo>
                    <a:pt x="31" y="73"/>
                  </a:moveTo>
                  <a:lnTo>
                    <a:pt x="34" y="71"/>
                  </a:lnTo>
                  <a:cubicBezTo>
                    <a:pt x="34" y="70"/>
                    <a:pt x="34" y="70"/>
                    <a:pt x="33" y="70"/>
                  </a:cubicBezTo>
                  <a:cubicBezTo>
                    <a:pt x="33" y="70"/>
                    <a:pt x="32" y="70"/>
                    <a:pt x="31" y="70"/>
                  </a:cubicBezTo>
                  <a:cubicBezTo>
                    <a:pt x="31" y="70"/>
                    <a:pt x="30" y="71"/>
                    <a:pt x="30" y="71"/>
                  </a:cubicBezTo>
                  <a:cubicBezTo>
                    <a:pt x="30" y="72"/>
                    <a:pt x="30" y="73"/>
                    <a:pt x="31" y="73"/>
                  </a:cubicBezTo>
                  <a:close/>
                  <a:moveTo>
                    <a:pt x="46" y="70"/>
                  </a:moveTo>
                  <a:lnTo>
                    <a:pt x="41" y="63"/>
                  </a:lnTo>
                  <a:lnTo>
                    <a:pt x="42" y="62"/>
                  </a:lnTo>
                  <a:lnTo>
                    <a:pt x="43" y="63"/>
                  </a:lnTo>
                  <a:cubicBezTo>
                    <a:pt x="43" y="62"/>
                    <a:pt x="43" y="62"/>
                    <a:pt x="43" y="61"/>
                  </a:cubicBezTo>
                  <a:cubicBezTo>
                    <a:pt x="44" y="61"/>
                    <a:pt x="44" y="61"/>
                    <a:pt x="45" y="60"/>
                  </a:cubicBezTo>
                  <a:cubicBezTo>
                    <a:pt x="45" y="60"/>
                    <a:pt x="46" y="60"/>
                    <a:pt x="46" y="60"/>
                  </a:cubicBezTo>
                  <a:cubicBezTo>
                    <a:pt x="46" y="60"/>
                    <a:pt x="47" y="60"/>
                    <a:pt x="47" y="60"/>
                  </a:cubicBezTo>
                  <a:cubicBezTo>
                    <a:pt x="47" y="59"/>
                    <a:pt x="48" y="58"/>
                    <a:pt x="49" y="58"/>
                  </a:cubicBezTo>
                  <a:cubicBezTo>
                    <a:pt x="49" y="57"/>
                    <a:pt x="50" y="57"/>
                    <a:pt x="51" y="57"/>
                  </a:cubicBezTo>
                  <a:cubicBezTo>
                    <a:pt x="51" y="57"/>
                    <a:pt x="52" y="58"/>
                    <a:pt x="52" y="59"/>
                  </a:cubicBezTo>
                  <a:lnTo>
                    <a:pt x="55" y="64"/>
                  </a:lnTo>
                  <a:lnTo>
                    <a:pt x="54" y="64"/>
                  </a:lnTo>
                  <a:lnTo>
                    <a:pt x="51" y="60"/>
                  </a:lnTo>
                  <a:cubicBezTo>
                    <a:pt x="51" y="59"/>
                    <a:pt x="51" y="59"/>
                    <a:pt x="51" y="59"/>
                  </a:cubicBezTo>
                  <a:cubicBezTo>
                    <a:pt x="50" y="59"/>
                    <a:pt x="50" y="59"/>
                    <a:pt x="50" y="59"/>
                  </a:cubicBezTo>
                  <a:cubicBezTo>
                    <a:pt x="50" y="59"/>
                    <a:pt x="49" y="59"/>
                    <a:pt x="49" y="59"/>
                  </a:cubicBezTo>
                  <a:cubicBezTo>
                    <a:pt x="49" y="59"/>
                    <a:pt x="48" y="60"/>
                    <a:pt x="48" y="60"/>
                  </a:cubicBezTo>
                  <a:cubicBezTo>
                    <a:pt x="48" y="61"/>
                    <a:pt x="48" y="61"/>
                    <a:pt x="49" y="62"/>
                  </a:cubicBezTo>
                  <a:lnTo>
                    <a:pt x="51" y="66"/>
                  </a:lnTo>
                  <a:lnTo>
                    <a:pt x="50" y="67"/>
                  </a:lnTo>
                  <a:lnTo>
                    <a:pt x="47" y="62"/>
                  </a:lnTo>
                  <a:cubicBezTo>
                    <a:pt x="47" y="62"/>
                    <a:pt x="46" y="61"/>
                    <a:pt x="46" y="61"/>
                  </a:cubicBezTo>
                  <a:cubicBezTo>
                    <a:pt x="46" y="61"/>
                    <a:pt x="45" y="61"/>
                    <a:pt x="45" y="62"/>
                  </a:cubicBezTo>
                  <a:cubicBezTo>
                    <a:pt x="45" y="62"/>
                    <a:pt x="44" y="62"/>
                    <a:pt x="44" y="62"/>
                  </a:cubicBezTo>
                  <a:cubicBezTo>
                    <a:pt x="44" y="63"/>
                    <a:pt x="44" y="63"/>
                    <a:pt x="44" y="64"/>
                  </a:cubicBezTo>
                  <a:cubicBezTo>
                    <a:pt x="44" y="64"/>
                    <a:pt x="44" y="64"/>
                    <a:pt x="45" y="65"/>
                  </a:cubicBezTo>
                  <a:lnTo>
                    <a:pt x="47" y="69"/>
                  </a:lnTo>
                  <a:lnTo>
                    <a:pt x="46" y="70"/>
                  </a:lnTo>
                  <a:close/>
                  <a:moveTo>
                    <a:pt x="71" y="51"/>
                  </a:moveTo>
                  <a:lnTo>
                    <a:pt x="72" y="50"/>
                  </a:lnTo>
                  <a:cubicBezTo>
                    <a:pt x="73" y="50"/>
                    <a:pt x="73" y="50"/>
                    <a:pt x="73" y="51"/>
                  </a:cubicBezTo>
                  <a:cubicBezTo>
                    <a:pt x="74" y="51"/>
                    <a:pt x="74" y="50"/>
                    <a:pt x="75" y="50"/>
                  </a:cubicBezTo>
                  <a:cubicBezTo>
                    <a:pt x="75" y="50"/>
                    <a:pt x="76" y="49"/>
                    <a:pt x="76" y="49"/>
                  </a:cubicBezTo>
                  <a:cubicBezTo>
                    <a:pt x="76" y="49"/>
                    <a:pt x="76" y="48"/>
                    <a:pt x="76" y="48"/>
                  </a:cubicBezTo>
                  <a:cubicBezTo>
                    <a:pt x="76" y="48"/>
                    <a:pt x="75" y="48"/>
                    <a:pt x="75" y="48"/>
                  </a:cubicBezTo>
                  <a:cubicBezTo>
                    <a:pt x="75" y="48"/>
                    <a:pt x="74" y="48"/>
                    <a:pt x="74" y="48"/>
                  </a:cubicBezTo>
                  <a:cubicBezTo>
                    <a:pt x="73" y="48"/>
                    <a:pt x="72" y="48"/>
                    <a:pt x="71" y="48"/>
                  </a:cubicBezTo>
                  <a:cubicBezTo>
                    <a:pt x="71" y="49"/>
                    <a:pt x="71" y="48"/>
                    <a:pt x="70" y="48"/>
                  </a:cubicBezTo>
                  <a:cubicBezTo>
                    <a:pt x="70" y="48"/>
                    <a:pt x="70" y="48"/>
                    <a:pt x="69" y="48"/>
                  </a:cubicBezTo>
                  <a:cubicBezTo>
                    <a:pt x="69" y="47"/>
                    <a:pt x="69" y="47"/>
                    <a:pt x="69" y="47"/>
                  </a:cubicBezTo>
                  <a:cubicBezTo>
                    <a:pt x="69" y="46"/>
                    <a:pt x="69" y="46"/>
                    <a:pt x="69" y="45"/>
                  </a:cubicBezTo>
                  <a:cubicBezTo>
                    <a:pt x="69" y="45"/>
                    <a:pt x="70" y="45"/>
                    <a:pt x="70" y="45"/>
                  </a:cubicBezTo>
                  <a:cubicBezTo>
                    <a:pt x="70" y="44"/>
                    <a:pt x="70" y="44"/>
                    <a:pt x="71" y="44"/>
                  </a:cubicBezTo>
                  <a:cubicBezTo>
                    <a:pt x="71" y="44"/>
                    <a:pt x="72" y="43"/>
                    <a:pt x="72" y="43"/>
                  </a:cubicBezTo>
                  <a:cubicBezTo>
                    <a:pt x="73" y="43"/>
                    <a:pt x="73" y="43"/>
                    <a:pt x="74" y="43"/>
                  </a:cubicBezTo>
                  <a:cubicBezTo>
                    <a:pt x="74" y="43"/>
                    <a:pt x="74" y="44"/>
                    <a:pt x="75" y="44"/>
                  </a:cubicBezTo>
                  <a:lnTo>
                    <a:pt x="74" y="45"/>
                  </a:lnTo>
                  <a:cubicBezTo>
                    <a:pt x="73" y="45"/>
                    <a:pt x="73" y="44"/>
                    <a:pt x="73" y="44"/>
                  </a:cubicBezTo>
                  <a:cubicBezTo>
                    <a:pt x="72" y="44"/>
                    <a:pt x="72" y="45"/>
                    <a:pt x="71" y="45"/>
                  </a:cubicBezTo>
                  <a:cubicBezTo>
                    <a:pt x="71" y="45"/>
                    <a:pt x="71" y="45"/>
                    <a:pt x="70" y="46"/>
                  </a:cubicBezTo>
                  <a:cubicBezTo>
                    <a:pt x="70" y="46"/>
                    <a:pt x="70" y="46"/>
                    <a:pt x="70" y="47"/>
                  </a:cubicBezTo>
                  <a:cubicBezTo>
                    <a:pt x="71" y="47"/>
                    <a:pt x="71" y="47"/>
                    <a:pt x="71" y="47"/>
                  </a:cubicBezTo>
                  <a:cubicBezTo>
                    <a:pt x="71" y="47"/>
                    <a:pt x="71" y="47"/>
                    <a:pt x="72" y="47"/>
                  </a:cubicBezTo>
                  <a:cubicBezTo>
                    <a:pt x="72" y="47"/>
                    <a:pt x="72" y="47"/>
                    <a:pt x="73" y="47"/>
                  </a:cubicBezTo>
                  <a:cubicBezTo>
                    <a:pt x="74" y="46"/>
                    <a:pt x="74" y="46"/>
                    <a:pt x="75" y="46"/>
                  </a:cubicBezTo>
                  <a:cubicBezTo>
                    <a:pt x="75" y="46"/>
                    <a:pt x="76" y="46"/>
                    <a:pt x="76" y="46"/>
                  </a:cubicBezTo>
                  <a:cubicBezTo>
                    <a:pt x="76" y="46"/>
                    <a:pt x="77" y="47"/>
                    <a:pt x="77" y="47"/>
                  </a:cubicBezTo>
                  <a:cubicBezTo>
                    <a:pt x="77" y="47"/>
                    <a:pt x="77" y="48"/>
                    <a:pt x="77" y="48"/>
                  </a:cubicBezTo>
                  <a:cubicBezTo>
                    <a:pt x="77" y="49"/>
                    <a:pt x="77" y="49"/>
                    <a:pt x="77" y="50"/>
                  </a:cubicBezTo>
                  <a:cubicBezTo>
                    <a:pt x="77" y="50"/>
                    <a:pt x="76" y="51"/>
                    <a:pt x="76" y="51"/>
                  </a:cubicBezTo>
                  <a:cubicBezTo>
                    <a:pt x="75" y="52"/>
                    <a:pt x="74" y="52"/>
                    <a:pt x="73" y="52"/>
                  </a:cubicBezTo>
                  <a:cubicBezTo>
                    <a:pt x="72" y="52"/>
                    <a:pt x="72" y="51"/>
                    <a:pt x="71" y="51"/>
                  </a:cubicBezTo>
                  <a:close/>
                  <a:moveTo>
                    <a:pt x="86" y="44"/>
                  </a:moveTo>
                  <a:lnTo>
                    <a:pt x="80" y="34"/>
                  </a:lnTo>
                  <a:lnTo>
                    <a:pt x="82" y="34"/>
                  </a:lnTo>
                  <a:lnTo>
                    <a:pt x="85" y="39"/>
                  </a:lnTo>
                  <a:lnTo>
                    <a:pt x="86" y="34"/>
                  </a:lnTo>
                  <a:lnTo>
                    <a:pt x="88" y="33"/>
                  </a:lnTo>
                  <a:lnTo>
                    <a:pt x="87" y="38"/>
                  </a:lnTo>
                  <a:lnTo>
                    <a:pt x="92" y="40"/>
                  </a:lnTo>
                  <a:lnTo>
                    <a:pt x="91" y="41"/>
                  </a:lnTo>
                  <a:lnTo>
                    <a:pt x="86" y="39"/>
                  </a:lnTo>
                  <a:lnTo>
                    <a:pt x="86" y="40"/>
                  </a:lnTo>
                  <a:lnTo>
                    <a:pt x="88" y="43"/>
                  </a:lnTo>
                  <a:lnTo>
                    <a:pt x="86" y="44"/>
                  </a:lnTo>
                  <a:close/>
                  <a:moveTo>
                    <a:pt x="104" y="32"/>
                  </a:moveTo>
                  <a:cubicBezTo>
                    <a:pt x="104" y="32"/>
                    <a:pt x="104" y="33"/>
                    <a:pt x="103" y="33"/>
                  </a:cubicBezTo>
                  <a:cubicBezTo>
                    <a:pt x="103" y="34"/>
                    <a:pt x="103" y="34"/>
                    <a:pt x="102" y="34"/>
                  </a:cubicBezTo>
                  <a:cubicBezTo>
                    <a:pt x="101" y="35"/>
                    <a:pt x="101" y="35"/>
                    <a:pt x="100" y="35"/>
                  </a:cubicBezTo>
                  <a:cubicBezTo>
                    <a:pt x="99" y="35"/>
                    <a:pt x="99" y="34"/>
                    <a:pt x="98" y="34"/>
                  </a:cubicBezTo>
                  <a:cubicBezTo>
                    <a:pt x="98" y="34"/>
                    <a:pt x="98" y="33"/>
                    <a:pt x="98" y="33"/>
                  </a:cubicBezTo>
                  <a:cubicBezTo>
                    <a:pt x="98" y="32"/>
                    <a:pt x="98" y="32"/>
                    <a:pt x="98" y="32"/>
                  </a:cubicBezTo>
                  <a:cubicBezTo>
                    <a:pt x="98" y="31"/>
                    <a:pt x="99" y="31"/>
                    <a:pt x="99" y="31"/>
                  </a:cubicBezTo>
                  <a:cubicBezTo>
                    <a:pt x="99" y="31"/>
                    <a:pt x="99" y="30"/>
                    <a:pt x="100" y="30"/>
                  </a:cubicBezTo>
                  <a:cubicBezTo>
                    <a:pt x="101" y="29"/>
                    <a:pt x="101" y="29"/>
                    <a:pt x="102" y="28"/>
                  </a:cubicBezTo>
                  <a:cubicBezTo>
                    <a:pt x="102" y="28"/>
                    <a:pt x="102" y="28"/>
                    <a:pt x="102" y="28"/>
                  </a:cubicBezTo>
                  <a:cubicBezTo>
                    <a:pt x="101" y="27"/>
                    <a:pt x="101" y="27"/>
                    <a:pt x="101" y="27"/>
                  </a:cubicBezTo>
                  <a:cubicBezTo>
                    <a:pt x="100" y="27"/>
                    <a:pt x="100" y="27"/>
                    <a:pt x="99" y="28"/>
                  </a:cubicBezTo>
                  <a:cubicBezTo>
                    <a:pt x="98" y="28"/>
                    <a:pt x="98" y="28"/>
                    <a:pt x="98" y="29"/>
                  </a:cubicBezTo>
                  <a:cubicBezTo>
                    <a:pt x="98" y="29"/>
                    <a:pt x="98" y="29"/>
                    <a:pt x="98" y="30"/>
                  </a:cubicBezTo>
                  <a:lnTo>
                    <a:pt x="97" y="31"/>
                  </a:lnTo>
                  <a:cubicBezTo>
                    <a:pt x="96" y="30"/>
                    <a:pt x="96" y="30"/>
                    <a:pt x="96" y="29"/>
                  </a:cubicBezTo>
                  <a:cubicBezTo>
                    <a:pt x="96" y="29"/>
                    <a:pt x="97" y="28"/>
                    <a:pt x="97" y="28"/>
                  </a:cubicBezTo>
                  <a:cubicBezTo>
                    <a:pt x="97" y="27"/>
                    <a:pt x="98" y="27"/>
                    <a:pt x="98" y="26"/>
                  </a:cubicBezTo>
                  <a:cubicBezTo>
                    <a:pt x="99" y="26"/>
                    <a:pt x="100" y="26"/>
                    <a:pt x="100" y="26"/>
                  </a:cubicBezTo>
                  <a:cubicBezTo>
                    <a:pt x="101" y="26"/>
                    <a:pt x="101" y="26"/>
                    <a:pt x="101" y="26"/>
                  </a:cubicBezTo>
                  <a:cubicBezTo>
                    <a:pt x="102" y="26"/>
                    <a:pt x="102" y="26"/>
                    <a:pt x="102" y="26"/>
                  </a:cubicBezTo>
                  <a:cubicBezTo>
                    <a:pt x="102" y="26"/>
                    <a:pt x="103" y="27"/>
                    <a:pt x="103" y="27"/>
                  </a:cubicBezTo>
                  <a:lnTo>
                    <a:pt x="104" y="29"/>
                  </a:lnTo>
                  <a:cubicBezTo>
                    <a:pt x="105" y="30"/>
                    <a:pt x="105" y="31"/>
                    <a:pt x="105" y="31"/>
                  </a:cubicBezTo>
                  <a:cubicBezTo>
                    <a:pt x="106" y="31"/>
                    <a:pt x="106" y="31"/>
                    <a:pt x="106" y="32"/>
                  </a:cubicBezTo>
                  <a:lnTo>
                    <a:pt x="105" y="32"/>
                  </a:lnTo>
                  <a:cubicBezTo>
                    <a:pt x="105" y="32"/>
                    <a:pt x="104" y="32"/>
                    <a:pt x="104" y="32"/>
                  </a:cubicBezTo>
                  <a:close/>
                  <a:moveTo>
                    <a:pt x="102" y="29"/>
                  </a:moveTo>
                  <a:cubicBezTo>
                    <a:pt x="102" y="30"/>
                    <a:pt x="101" y="30"/>
                    <a:pt x="101" y="31"/>
                  </a:cubicBezTo>
                  <a:cubicBezTo>
                    <a:pt x="100" y="31"/>
                    <a:pt x="100" y="31"/>
                    <a:pt x="100" y="32"/>
                  </a:cubicBezTo>
                  <a:cubicBezTo>
                    <a:pt x="100" y="32"/>
                    <a:pt x="100" y="32"/>
                    <a:pt x="100" y="32"/>
                  </a:cubicBezTo>
                  <a:cubicBezTo>
                    <a:pt x="100" y="33"/>
                    <a:pt x="100" y="33"/>
                    <a:pt x="100" y="33"/>
                  </a:cubicBezTo>
                  <a:cubicBezTo>
                    <a:pt x="100" y="33"/>
                    <a:pt x="100" y="34"/>
                    <a:pt x="101" y="34"/>
                  </a:cubicBezTo>
                  <a:cubicBezTo>
                    <a:pt x="101" y="34"/>
                    <a:pt x="101" y="34"/>
                    <a:pt x="102" y="33"/>
                  </a:cubicBezTo>
                  <a:cubicBezTo>
                    <a:pt x="102" y="33"/>
                    <a:pt x="103" y="33"/>
                    <a:pt x="103" y="32"/>
                  </a:cubicBezTo>
                  <a:cubicBezTo>
                    <a:pt x="103" y="32"/>
                    <a:pt x="103" y="31"/>
                    <a:pt x="103" y="31"/>
                  </a:cubicBezTo>
                  <a:cubicBezTo>
                    <a:pt x="103" y="31"/>
                    <a:pt x="103" y="30"/>
                    <a:pt x="103" y="30"/>
                  </a:cubicBezTo>
                  <a:lnTo>
                    <a:pt x="102" y="29"/>
                  </a:lnTo>
                  <a:close/>
                  <a:moveTo>
                    <a:pt x="114" y="27"/>
                  </a:moveTo>
                  <a:lnTo>
                    <a:pt x="110" y="21"/>
                  </a:lnTo>
                  <a:lnTo>
                    <a:pt x="109" y="21"/>
                  </a:lnTo>
                  <a:lnTo>
                    <a:pt x="108" y="20"/>
                  </a:lnTo>
                  <a:lnTo>
                    <a:pt x="109" y="20"/>
                  </a:lnTo>
                  <a:lnTo>
                    <a:pt x="109" y="19"/>
                  </a:lnTo>
                  <a:cubicBezTo>
                    <a:pt x="109" y="19"/>
                    <a:pt x="109" y="18"/>
                    <a:pt x="108" y="18"/>
                  </a:cubicBezTo>
                  <a:cubicBezTo>
                    <a:pt x="108" y="17"/>
                    <a:pt x="108" y="17"/>
                    <a:pt x="109" y="17"/>
                  </a:cubicBezTo>
                  <a:cubicBezTo>
                    <a:pt x="109" y="16"/>
                    <a:pt x="109" y="16"/>
                    <a:pt x="110" y="16"/>
                  </a:cubicBezTo>
                  <a:cubicBezTo>
                    <a:pt x="110" y="15"/>
                    <a:pt x="110" y="15"/>
                    <a:pt x="111" y="15"/>
                  </a:cubicBezTo>
                  <a:lnTo>
                    <a:pt x="111" y="16"/>
                  </a:lnTo>
                  <a:cubicBezTo>
                    <a:pt x="111" y="16"/>
                    <a:pt x="111" y="17"/>
                    <a:pt x="111" y="17"/>
                  </a:cubicBezTo>
                  <a:cubicBezTo>
                    <a:pt x="110" y="17"/>
                    <a:pt x="110" y="17"/>
                    <a:pt x="110" y="17"/>
                  </a:cubicBezTo>
                  <a:cubicBezTo>
                    <a:pt x="110" y="18"/>
                    <a:pt x="110" y="18"/>
                    <a:pt x="110" y="18"/>
                  </a:cubicBezTo>
                  <a:lnTo>
                    <a:pt x="111" y="19"/>
                  </a:lnTo>
                  <a:lnTo>
                    <a:pt x="112" y="18"/>
                  </a:lnTo>
                  <a:lnTo>
                    <a:pt x="113" y="19"/>
                  </a:lnTo>
                  <a:lnTo>
                    <a:pt x="111" y="20"/>
                  </a:lnTo>
                  <a:lnTo>
                    <a:pt x="115" y="26"/>
                  </a:lnTo>
                  <a:lnTo>
                    <a:pt x="114" y="27"/>
                  </a:lnTo>
                  <a:close/>
                  <a:moveTo>
                    <a:pt x="114" y="27"/>
                  </a:moveTo>
                  <a:lnTo>
                    <a:pt x="110" y="21"/>
                  </a:lnTo>
                  <a:lnTo>
                    <a:pt x="109" y="21"/>
                  </a:lnTo>
                  <a:lnTo>
                    <a:pt x="108" y="20"/>
                  </a:lnTo>
                  <a:lnTo>
                    <a:pt x="109" y="20"/>
                  </a:lnTo>
                  <a:lnTo>
                    <a:pt x="109" y="19"/>
                  </a:lnTo>
                  <a:cubicBezTo>
                    <a:pt x="109" y="19"/>
                    <a:pt x="109" y="18"/>
                    <a:pt x="108" y="18"/>
                  </a:cubicBezTo>
                  <a:cubicBezTo>
                    <a:pt x="108" y="17"/>
                    <a:pt x="108" y="17"/>
                    <a:pt x="109" y="17"/>
                  </a:cubicBezTo>
                  <a:cubicBezTo>
                    <a:pt x="109" y="16"/>
                    <a:pt x="109" y="16"/>
                    <a:pt x="110" y="16"/>
                  </a:cubicBezTo>
                  <a:cubicBezTo>
                    <a:pt x="110" y="15"/>
                    <a:pt x="110" y="15"/>
                    <a:pt x="111" y="15"/>
                  </a:cubicBezTo>
                  <a:lnTo>
                    <a:pt x="111" y="16"/>
                  </a:lnTo>
                  <a:cubicBezTo>
                    <a:pt x="111" y="16"/>
                    <a:pt x="111" y="17"/>
                    <a:pt x="111" y="17"/>
                  </a:cubicBezTo>
                  <a:cubicBezTo>
                    <a:pt x="110" y="17"/>
                    <a:pt x="110" y="17"/>
                    <a:pt x="110" y="17"/>
                  </a:cubicBezTo>
                  <a:cubicBezTo>
                    <a:pt x="110" y="18"/>
                    <a:pt x="110" y="18"/>
                    <a:pt x="110" y="18"/>
                  </a:cubicBezTo>
                  <a:lnTo>
                    <a:pt x="111" y="19"/>
                  </a:lnTo>
                  <a:lnTo>
                    <a:pt x="112" y="18"/>
                  </a:lnTo>
                  <a:lnTo>
                    <a:pt x="113" y="19"/>
                  </a:lnTo>
                  <a:lnTo>
                    <a:pt x="111" y="20"/>
                  </a:lnTo>
                  <a:lnTo>
                    <a:pt x="115" y="26"/>
                  </a:lnTo>
                  <a:lnTo>
                    <a:pt x="114" y="27"/>
                  </a:lnTo>
                  <a:close/>
                  <a:moveTo>
                    <a:pt x="117" y="22"/>
                  </a:moveTo>
                  <a:lnTo>
                    <a:pt x="118" y="21"/>
                  </a:lnTo>
                  <a:cubicBezTo>
                    <a:pt x="119" y="22"/>
                    <a:pt x="119" y="23"/>
                    <a:pt x="118" y="23"/>
                  </a:cubicBezTo>
                  <a:cubicBezTo>
                    <a:pt x="118" y="24"/>
                    <a:pt x="117" y="25"/>
                    <a:pt x="117" y="25"/>
                  </a:cubicBezTo>
                  <a:cubicBezTo>
                    <a:pt x="116" y="26"/>
                    <a:pt x="115" y="26"/>
                    <a:pt x="114" y="26"/>
                  </a:cubicBezTo>
                  <a:cubicBezTo>
                    <a:pt x="113" y="26"/>
                    <a:pt x="112" y="25"/>
                    <a:pt x="111" y="24"/>
                  </a:cubicBezTo>
                  <a:cubicBezTo>
                    <a:pt x="110" y="23"/>
                    <a:pt x="110" y="21"/>
                    <a:pt x="110" y="20"/>
                  </a:cubicBezTo>
                  <a:cubicBezTo>
                    <a:pt x="110" y="19"/>
                    <a:pt x="111" y="19"/>
                    <a:pt x="112" y="18"/>
                  </a:cubicBezTo>
                  <a:cubicBezTo>
                    <a:pt x="113" y="17"/>
                    <a:pt x="114" y="17"/>
                    <a:pt x="115" y="17"/>
                  </a:cubicBezTo>
                  <a:cubicBezTo>
                    <a:pt x="116" y="18"/>
                    <a:pt x="117" y="18"/>
                    <a:pt x="117" y="20"/>
                  </a:cubicBezTo>
                  <a:cubicBezTo>
                    <a:pt x="117" y="20"/>
                    <a:pt x="118" y="20"/>
                    <a:pt x="118" y="20"/>
                  </a:cubicBezTo>
                  <a:lnTo>
                    <a:pt x="112" y="23"/>
                  </a:lnTo>
                  <a:cubicBezTo>
                    <a:pt x="113" y="24"/>
                    <a:pt x="114" y="24"/>
                    <a:pt x="114" y="25"/>
                  </a:cubicBezTo>
                  <a:cubicBezTo>
                    <a:pt x="115" y="25"/>
                    <a:pt x="115" y="25"/>
                    <a:pt x="116" y="24"/>
                  </a:cubicBezTo>
                  <a:cubicBezTo>
                    <a:pt x="116" y="24"/>
                    <a:pt x="117" y="24"/>
                    <a:pt x="117" y="23"/>
                  </a:cubicBezTo>
                  <a:cubicBezTo>
                    <a:pt x="117" y="23"/>
                    <a:pt x="117" y="22"/>
                    <a:pt x="117" y="22"/>
                  </a:cubicBezTo>
                  <a:close/>
                  <a:moveTo>
                    <a:pt x="112" y="22"/>
                  </a:moveTo>
                  <a:lnTo>
                    <a:pt x="116" y="20"/>
                  </a:lnTo>
                  <a:cubicBezTo>
                    <a:pt x="115" y="19"/>
                    <a:pt x="115" y="19"/>
                    <a:pt x="114" y="19"/>
                  </a:cubicBezTo>
                  <a:cubicBezTo>
                    <a:pt x="114" y="18"/>
                    <a:pt x="113" y="19"/>
                    <a:pt x="113" y="19"/>
                  </a:cubicBezTo>
                  <a:cubicBezTo>
                    <a:pt x="112" y="19"/>
                    <a:pt x="112" y="20"/>
                    <a:pt x="112" y="20"/>
                  </a:cubicBezTo>
                  <a:cubicBezTo>
                    <a:pt x="111" y="21"/>
                    <a:pt x="112" y="22"/>
                    <a:pt x="112" y="22"/>
                  </a:cubicBezTo>
                  <a:close/>
                  <a:moveTo>
                    <a:pt x="127" y="18"/>
                  </a:moveTo>
                  <a:lnTo>
                    <a:pt x="121" y="9"/>
                  </a:lnTo>
                  <a:lnTo>
                    <a:pt x="122" y="8"/>
                  </a:lnTo>
                  <a:lnTo>
                    <a:pt x="128" y="18"/>
                  </a:lnTo>
                  <a:lnTo>
                    <a:pt x="127" y="18"/>
                  </a:lnTo>
                  <a:close/>
                  <a:moveTo>
                    <a:pt x="125" y="17"/>
                  </a:moveTo>
                  <a:lnTo>
                    <a:pt x="126" y="16"/>
                  </a:lnTo>
                  <a:cubicBezTo>
                    <a:pt x="127" y="16"/>
                    <a:pt x="127" y="16"/>
                    <a:pt x="128" y="16"/>
                  </a:cubicBezTo>
                  <a:cubicBezTo>
                    <a:pt x="128" y="17"/>
                    <a:pt x="129" y="16"/>
                    <a:pt x="129" y="16"/>
                  </a:cubicBezTo>
                  <a:cubicBezTo>
                    <a:pt x="130" y="16"/>
                    <a:pt x="130" y="15"/>
                    <a:pt x="130" y="15"/>
                  </a:cubicBezTo>
                  <a:cubicBezTo>
                    <a:pt x="130" y="15"/>
                    <a:pt x="130" y="14"/>
                    <a:pt x="130" y="14"/>
                  </a:cubicBezTo>
                  <a:cubicBezTo>
                    <a:pt x="130" y="14"/>
                    <a:pt x="130" y="14"/>
                    <a:pt x="129" y="13"/>
                  </a:cubicBezTo>
                  <a:cubicBezTo>
                    <a:pt x="129" y="13"/>
                    <a:pt x="129" y="14"/>
                    <a:pt x="128" y="14"/>
                  </a:cubicBezTo>
                  <a:cubicBezTo>
                    <a:pt x="127" y="14"/>
                    <a:pt x="126" y="14"/>
                    <a:pt x="126" y="14"/>
                  </a:cubicBezTo>
                  <a:cubicBezTo>
                    <a:pt x="125" y="14"/>
                    <a:pt x="125" y="14"/>
                    <a:pt x="124" y="14"/>
                  </a:cubicBezTo>
                  <a:cubicBezTo>
                    <a:pt x="124" y="14"/>
                    <a:pt x="124" y="14"/>
                    <a:pt x="124" y="13"/>
                  </a:cubicBezTo>
                  <a:cubicBezTo>
                    <a:pt x="123" y="13"/>
                    <a:pt x="123" y="13"/>
                    <a:pt x="123" y="12"/>
                  </a:cubicBezTo>
                  <a:cubicBezTo>
                    <a:pt x="123" y="12"/>
                    <a:pt x="123" y="12"/>
                    <a:pt x="123" y="11"/>
                  </a:cubicBezTo>
                  <a:cubicBezTo>
                    <a:pt x="124" y="11"/>
                    <a:pt x="124" y="11"/>
                    <a:pt x="124" y="11"/>
                  </a:cubicBezTo>
                  <a:cubicBezTo>
                    <a:pt x="124" y="10"/>
                    <a:pt x="125" y="10"/>
                    <a:pt x="125" y="10"/>
                  </a:cubicBezTo>
                  <a:cubicBezTo>
                    <a:pt x="125" y="9"/>
                    <a:pt x="126" y="9"/>
                    <a:pt x="127" y="9"/>
                  </a:cubicBezTo>
                  <a:cubicBezTo>
                    <a:pt x="127" y="9"/>
                    <a:pt x="127" y="9"/>
                    <a:pt x="128" y="9"/>
                  </a:cubicBezTo>
                  <a:cubicBezTo>
                    <a:pt x="128" y="9"/>
                    <a:pt x="129" y="10"/>
                    <a:pt x="129" y="10"/>
                  </a:cubicBezTo>
                  <a:lnTo>
                    <a:pt x="128" y="11"/>
                  </a:lnTo>
                  <a:cubicBezTo>
                    <a:pt x="128" y="11"/>
                    <a:pt x="127" y="10"/>
                    <a:pt x="127" y="10"/>
                  </a:cubicBezTo>
                  <a:cubicBezTo>
                    <a:pt x="127" y="10"/>
                    <a:pt x="126" y="10"/>
                    <a:pt x="126" y="11"/>
                  </a:cubicBezTo>
                  <a:cubicBezTo>
                    <a:pt x="125" y="11"/>
                    <a:pt x="125" y="11"/>
                    <a:pt x="125" y="12"/>
                  </a:cubicBezTo>
                  <a:cubicBezTo>
                    <a:pt x="125" y="12"/>
                    <a:pt x="125" y="12"/>
                    <a:pt x="125" y="13"/>
                  </a:cubicBezTo>
                  <a:cubicBezTo>
                    <a:pt x="125" y="13"/>
                    <a:pt x="125" y="13"/>
                    <a:pt x="125" y="13"/>
                  </a:cubicBezTo>
                  <a:cubicBezTo>
                    <a:pt x="125" y="13"/>
                    <a:pt x="125" y="13"/>
                    <a:pt x="126" y="13"/>
                  </a:cubicBezTo>
                  <a:cubicBezTo>
                    <a:pt x="126" y="13"/>
                    <a:pt x="126" y="13"/>
                    <a:pt x="127" y="13"/>
                  </a:cubicBezTo>
                  <a:cubicBezTo>
                    <a:pt x="128" y="12"/>
                    <a:pt x="129" y="12"/>
                    <a:pt x="129" y="12"/>
                  </a:cubicBezTo>
                  <a:cubicBezTo>
                    <a:pt x="130" y="12"/>
                    <a:pt x="130" y="12"/>
                    <a:pt x="130" y="12"/>
                  </a:cubicBezTo>
                  <a:cubicBezTo>
                    <a:pt x="131" y="12"/>
                    <a:pt x="131" y="13"/>
                    <a:pt x="131" y="13"/>
                  </a:cubicBezTo>
                  <a:cubicBezTo>
                    <a:pt x="131" y="13"/>
                    <a:pt x="132" y="14"/>
                    <a:pt x="132" y="14"/>
                  </a:cubicBezTo>
                  <a:cubicBezTo>
                    <a:pt x="132" y="15"/>
                    <a:pt x="131" y="15"/>
                    <a:pt x="131" y="16"/>
                  </a:cubicBezTo>
                  <a:cubicBezTo>
                    <a:pt x="131" y="16"/>
                    <a:pt x="130" y="17"/>
                    <a:pt x="130" y="17"/>
                  </a:cubicBezTo>
                  <a:cubicBezTo>
                    <a:pt x="129" y="18"/>
                    <a:pt x="128" y="18"/>
                    <a:pt x="127" y="18"/>
                  </a:cubicBezTo>
                  <a:cubicBezTo>
                    <a:pt x="127" y="18"/>
                    <a:pt x="126" y="17"/>
                    <a:pt x="125" y="17"/>
                  </a:cubicBezTo>
                  <a:close/>
                  <a:moveTo>
                    <a:pt x="144" y="5"/>
                  </a:moveTo>
                  <a:lnTo>
                    <a:pt x="145" y="4"/>
                  </a:lnTo>
                  <a:cubicBezTo>
                    <a:pt x="146" y="5"/>
                    <a:pt x="146" y="6"/>
                    <a:pt x="145" y="6"/>
                  </a:cubicBezTo>
                  <a:cubicBezTo>
                    <a:pt x="145" y="7"/>
                    <a:pt x="145" y="8"/>
                    <a:pt x="144" y="8"/>
                  </a:cubicBezTo>
                  <a:cubicBezTo>
                    <a:pt x="143" y="9"/>
                    <a:pt x="142" y="9"/>
                    <a:pt x="141" y="9"/>
                  </a:cubicBezTo>
                  <a:cubicBezTo>
                    <a:pt x="140" y="9"/>
                    <a:pt x="139" y="8"/>
                    <a:pt x="138" y="7"/>
                  </a:cubicBezTo>
                  <a:cubicBezTo>
                    <a:pt x="137" y="6"/>
                    <a:pt x="137" y="4"/>
                    <a:pt x="137" y="3"/>
                  </a:cubicBezTo>
                  <a:cubicBezTo>
                    <a:pt x="137" y="2"/>
                    <a:pt x="138" y="2"/>
                    <a:pt x="139" y="1"/>
                  </a:cubicBezTo>
                  <a:cubicBezTo>
                    <a:pt x="140" y="0"/>
                    <a:pt x="141" y="0"/>
                    <a:pt x="142" y="0"/>
                  </a:cubicBezTo>
                  <a:cubicBezTo>
                    <a:pt x="143" y="1"/>
                    <a:pt x="144" y="1"/>
                    <a:pt x="145" y="3"/>
                  </a:cubicBezTo>
                  <a:cubicBezTo>
                    <a:pt x="145" y="3"/>
                    <a:pt x="145" y="3"/>
                    <a:pt x="145" y="3"/>
                  </a:cubicBezTo>
                  <a:lnTo>
                    <a:pt x="139" y="6"/>
                  </a:lnTo>
                  <a:cubicBezTo>
                    <a:pt x="140" y="7"/>
                    <a:pt x="141" y="7"/>
                    <a:pt x="141" y="8"/>
                  </a:cubicBezTo>
                  <a:cubicBezTo>
                    <a:pt x="142" y="8"/>
                    <a:pt x="143" y="8"/>
                    <a:pt x="143" y="7"/>
                  </a:cubicBezTo>
                  <a:cubicBezTo>
                    <a:pt x="144" y="7"/>
                    <a:pt x="144" y="7"/>
                    <a:pt x="144" y="6"/>
                  </a:cubicBezTo>
                  <a:cubicBezTo>
                    <a:pt x="144" y="6"/>
                    <a:pt x="144" y="5"/>
                    <a:pt x="144" y="5"/>
                  </a:cubicBezTo>
                  <a:close/>
                  <a:moveTo>
                    <a:pt x="139" y="5"/>
                  </a:moveTo>
                  <a:lnTo>
                    <a:pt x="143" y="3"/>
                  </a:lnTo>
                  <a:cubicBezTo>
                    <a:pt x="142" y="2"/>
                    <a:pt x="142" y="2"/>
                    <a:pt x="142" y="2"/>
                  </a:cubicBezTo>
                  <a:cubicBezTo>
                    <a:pt x="141" y="1"/>
                    <a:pt x="140" y="2"/>
                    <a:pt x="140" y="2"/>
                  </a:cubicBezTo>
                  <a:cubicBezTo>
                    <a:pt x="139" y="2"/>
                    <a:pt x="139" y="3"/>
                    <a:pt x="139" y="3"/>
                  </a:cubicBezTo>
                  <a:cubicBezTo>
                    <a:pt x="138" y="4"/>
                    <a:pt x="139" y="5"/>
                    <a:pt x="139" y="5"/>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242" name="Freeform 162"/>
            <p:cNvSpPr>
              <a:spLocks/>
            </p:cNvSpPr>
            <p:nvPr/>
          </p:nvSpPr>
          <p:spPr bwMode="auto">
            <a:xfrm>
              <a:off x="2715" y="1967"/>
              <a:ext cx="2" cy="2"/>
            </a:xfrm>
            <a:custGeom>
              <a:avLst/>
              <a:gdLst/>
              <a:ahLst/>
              <a:cxnLst>
                <a:cxn ang="0">
                  <a:pos x="0" y="2"/>
                </a:cxn>
                <a:cxn ang="0">
                  <a:pos x="0" y="1"/>
                </a:cxn>
                <a:cxn ang="0">
                  <a:pos x="2" y="0"/>
                </a:cxn>
                <a:cxn ang="0">
                  <a:pos x="2" y="1"/>
                </a:cxn>
                <a:cxn ang="0">
                  <a:pos x="0" y="2"/>
                </a:cxn>
              </a:cxnLst>
              <a:rect l="0" t="0" r="r" b="b"/>
              <a:pathLst>
                <a:path w="2" h="2">
                  <a:moveTo>
                    <a:pt x="0" y="2"/>
                  </a:moveTo>
                  <a:lnTo>
                    <a:pt x="0" y="1"/>
                  </a:lnTo>
                  <a:lnTo>
                    <a:pt x="2" y="0"/>
                  </a:lnTo>
                  <a:lnTo>
                    <a:pt x="2" y="1"/>
                  </a:lnTo>
                  <a:lnTo>
                    <a:pt x="0" y="2"/>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243" name="Freeform 163"/>
            <p:cNvSpPr>
              <a:spLocks noEditPoints="1"/>
            </p:cNvSpPr>
            <p:nvPr/>
          </p:nvSpPr>
          <p:spPr bwMode="auto">
            <a:xfrm>
              <a:off x="2729" y="1920"/>
              <a:ext cx="61" cy="40"/>
            </a:xfrm>
            <a:custGeom>
              <a:avLst/>
              <a:gdLst/>
              <a:ahLst/>
              <a:cxnLst>
                <a:cxn ang="0">
                  <a:pos x="0" y="65"/>
                </a:cxn>
                <a:cxn ang="0">
                  <a:pos x="0" y="63"/>
                </a:cxn>
                <a:cxn ang="0">
                  <a:pos x="1" y="59"/>
                </a:cxn>
                <a:cxn ang="0">
                  <a:pos x="2" y="60"/>
                </a:cxn>
                <a:cxn ang="0">
                  <a:pos x="2" y="63"/>
                </a:cxn>
                <a:cxn ang="0">
                  <a:pos x="3" y="64"/>
                </a:cxn>
                <a:cxn ang="0">
                  <a:pos x="16" y="59"/>
                </a:cxn>
                <a:cxn ang="0">
                  <a:pos x="20" y="53"/>
                </a:cxn>
                <a:cxn ang="0">
                  <a:pos x="23" y="59"/>
                </a:cxn>
                <a:cxn ang="0">
                  <a:pos x="16" y="59"/>
                </a:cxn>
                <a:cxn ang="0">
                  <a:pos x="21" y="59"/>
                </a:cxn>
                <a:cxn ang="0">
                  <a:pos x="19" y="54"/>
                </a:cxn>
                <a:cxn ang="0">
                  <a:pos x="17" y="58"/>
                </a:cxn>
                <a:cxn ang="0">
                  <a:pos x="29" y="46"/>
                </a:cxn>
                <a:cxn ang="0">
                  <a:pos x="30" y="45"/>
                </a:cxn>
                <a:cxn ang="0">
                  <a:pos x="31" y="46"/>
                </a:cxn>
                <a:cxn ang="0">
                  <a:pos x="31" y="49"/>
                </a:cxn>
                <a:cxn ang="0">
                  <a:pos x="50" y="42"/>
                </a:cxn>
                <a:cxn ang="0">
                  <a:pos x="47" y="44"/>
                </a:cxn>
                <a:cxn ang="0">
                  <a:pos x="44" y="42"/>
                </a:cxn>
                <a:cxn ang="0">
                  <a:pos x="45" y="41"/>
                </a:cxn>
                <a:cxn ang="0">
                  <a:pos x="48" y="43"/>
                </a:cxn>
                <a:cxn ang="0">
                  <a:pos x="48" y="39"/>
                </a:cxn>
                <a:cxn ang="0">
                  <a:pos x="51" y="42"/>
                </a:cxn>
                <a:cxn ang="0">
                  <a:pos x="55" y="30"/>
                </a:cxn>
                <a:cxn ang="0">
                  <a:pos x="57" y="28"/>
                </a:cxn>
                <a:cxn ang="0">
                  <a:pos x="59" y="29"/>
                </a:cxn>
                <a:cxn ang="0">
                  <a:pos x="57" y="31"/>
                </a:cxn>
                <a:cxn ang="0">
                  <a:pos x="59" y="37"/>
                </a:cxn>
                <a:cxn ang="0">
                  <a:pos x="77" y="24"/>
                </a:cxn>
                <a:cxn ang="0">
                  <a:pos x="70" y="25"/>
                </a:cxn>
                <a:cxn ang="0">
                  <a:pos x="74" y="19"/>
                </a:cxn>
                <a:cxn ang="0">
                  <a:pos x="71" y="24"/>
                </a:cxn>
                <a:cxn ang="0">
                  <a:pos x="76" y="24"/>
                </a:cxn>
                <a:cxn ang="0">
                  <a:pos x="75" y="21"/>
                </a:cxn>
                <a:cxn ang="0">
                  <a:pos x="71" y="21"/>
                </a:cxn>
                <a:cxn ang="0">
                  <a:pos x="82" y="13"/>
                </a:cxn>
                <a:cxn ang="0">
                  <a:pos x="85" y="10"/>
                </a:cxn>
                <a:cxn ang="0">
                  <a:pos x="88" y="11"/>
                </a:cxn>
                <a:cxn ang="0">
                  <a:pos x="91" y="17"/>
                </a:cxn>
                <a:cxn ang="0">
                  <a:pos x="86" y="11"/>
                </a:cxn>
                <a:cxn ang="0">
                  <a:pos x="85" y="15"/>
                </a:cxn>
                <a:cxn ang="0">
                  <a:pos x="81" y="11"/>
                </a:cxn>
                <a:cxn ang="0">
                  <a:pos x="82" y="10"/>
                </a:cxn>
                <a:cxn ang="0">
                  <a:pos x="82" y="13"/>
                </a:cxn>
                <a:cxn ang="0">
                  <a:pos x="86" y="20"/>
                </a:cxn>
                <a:cxn ang="0">
                  <a:pos x="83" y="12"/>
                </a:cxn>
                <a:cxn ang="0">
                  <a:pos x="86" y="10"/>
                </a:cxn>
                <a:cxn ang="0">
                  <a:pos x="89" y="12"/>
                </a:cxn>
                <a:cxn ang="0">
                  <a:pos x="88" y="12"/>
                </a:cxn>
                <a:cxn ang="0">
                  <a:pos x="85" y="11"/>
                </a:cxn>
                <a:cxn ang="0">
                  <a:pos x="87" y="19"/>
                </a:cxn>
                <a:cxn ang="0">
                  <a:pos x="101" y="11"/>
                </a:cxn>
                <a:cxn ang="0">
                  <a:pos x="104" y="10"/>
                </a:cxn>
                <a:cxn ang="0">
                  <a:pos x="102" y="9"/>
                </a:cxn>
                <a:cxn ang="0">
                  <a:pos x="96" y="6"/>
                </a:cxn>
                <a:cxn ang="0">
                  <a:pos x="100" y="2"/>
                </a:cxn>
                <a:cxn ang="0">
                  <a:pos x="105" y="6"/>
                </a:cxn>
                <a:cxn ang="0">
                  <a:pos x="104" y="12"/>
                </a:cxn>
                <a:cxn ang="0">
                  <a:pos x="98" y="7"/>
                </a:cxn>
                <a:cxn ang="0">
                  <a:pos x="103" y="7"/>
                </a:cxn>
                <a:cxn ang="0">
                  <a:pos x="98" y="3"/>
                </a:cxn>
              </a:cxnLst>
              <a:rect l="0" t="0" r="r" b="b"/>
              <a:pathLst>
                <a:path w="106" h="70">
                  <a:moveTo>
                    <a:pt x="5" y="70"/>
                  </a:moveTo>
                  <a:lnTo>
                    <a:pt x="1" y="64"/>
                  </a:lnTo>
                  <a:lnTo>
                    <a:pt x="0" y="65"/>
                  </a:lnTo>
                  <a:lnTo>
                    <a:pt x="0" y="64"/>
                  </a:lnTo>
                  <a:lnTo>
                    <a:pt x="1" y="63"/>
                  </a:lnTo>
                  <a:lnTo>
                    <a:pt x="0" y="63"/>
                  </a:lnTo>
                  <a:cubicBezTo>
                    <a:pt x="0" y="62"/>
                    <a:pt x="0" y="62"/>
                    <a:pt x="0" y="62"/>
                  </a:cubicBezTo>
                  <a:cubicBezTo>
                    <a:pt x="0" y="61"/>
                    <a:pt x="0" y="61"/>
                    <a:pt x="0" y="60"/>
                  </a:cubicBezTo>
                  <a:cubicBezTo>
                    <a:pt x="0" y="60"/>
                    <a:pt x="0" y="60"/>
                    <a:pt x="1" y="59"/>
                  </a:cubicBezTo>
                  <a:cubicBezTo>
                    <a:pt x="1" y="59"/>
                    <a:pt x="2" y="59"/>
                    <a:pt x="2" y="59"/>
                  </a:cubicBezTo>
                  <a:lnTo>
                    <a:pt x="3" y="60"/>
                  </a:lnTo>
                  <a:cubicBezTo>
                    <a:pt x="2" y="60"/>
                    <a:pt x="2" y="60"/>
                    <a:pt x="2" y="60"/>
                  </a:cubicBezTo>
                  <a:cubicBezTo>
                    <a:pt x="1" y="61"/>
                    <a:pt x="1" y="61"/>
                    <a:pt x="1" y="61"/>
                  </a:cubicBezTo>
                  <a:cubicBezTo>
                    <a:pt x="1" y="61"/>
                    <a:pt x="1" y="62"/>
                    <a:pt x="2" y="62"/>
                  </a:cubicBezTo>
                  <a:lnTo>
                    <a:pt x="2" y="63"/>
                  </a:lnTo>
                  <a:lnTo>
                    <a:pt x="3" y="62"/>
                  </a:lnTo>
                  <a:lnTo>
                    <a:pt x="4" y="63"/>
                  </a:lnTo>
                  <a:lnTo>
                    <a:pt x="3" y="64"/>
                  </a:lnTo>
                  <a:lnTo>
                    <a:pt x="6" y="70"/>
                  </a:lnTo>
                  <a:lnTo>
                    <a:pt x="5" y="70"/>
                  </a:lnTo>
                  <a:close/>
                  <a:moveTo>
                    <a:pt x="16" y="59"/>
                  </a:moveTo>
                  <a:cubicBezTo>
                    <a:pt x="15" y="58"/>
                    <a:pt x="15" y="56"/>
                    <a:pt x="15" y="55"/>
                  </a:cubicBezTo>
                  <a:cubicBezTo>
                    <a:pt x="15" y="54"/>
                    <a:pt x="16" y="54"/>
                    <a:pt x="17" y="53"/>
                  </a:cubicBezTo>
                  <a:cubicBezTo>
                    <a:pt x="18" y="53"/>
                    <a:pt x="19" y="52"/>
                    <a:pt x="20" y="53"/>
                  </a:cubicBezTo>
                  <a:cubicBezTo>
                    <a:pt x="21" y="53"/>
                    <a:pt x="22" y="54"/>
                    <a:pt x="22" y="55"/>
                  </a:cubicBezTo>
                  <a:cubicBezTo>
                    <a:pt x="23" y="56"/>
                    <a:pt x="23" y="56"/>
                    <a:pt x="23" y="57"/>
                  </a:cubicBezTo>
                  <a:cubicBezTo>
                    <a:pt x="23" y="58"/>
                    <a:pt x="23" y="58"/>
                    <a:pt x="23" y="59"/>
                  </a:cubicBezTo>
                  <a:cubicBezTo>
                    <a:pt x="22" y="60"/>
                    <a:pt x="22" y="60"/>
                    <a:pt x="21" y="60"/>
                  </a:cubicBezTo>
                  <a:cubicBezTo>
                    <a:pt x="20" y="61"/>
                    <a:pt x="19" y="61"/>
                    <a:pt x="18" y="61"/>
                  </a:cubicBezTo>
                  <a:cubicBezTo>
                    <a:pt x="17" y="61"/>
                    <a:pt x="17" y="60"/>
                    <a:pt x="16" y="59"/>
                  </a:cubicBezTo>
                  <a:close/>
                  <a:moveTo>
                    <a:pt x="17" y="58"/>
                  </a:moveTo>
                  <a:cubicBezTo>
                    <a:pt x="18" y="59"/>
                    <a:pt x="18" y="60"/>
                    <a:pt x="19" y="60"/>
                  </a:cubicBezTo>
                  <a:cubicBezTo>
                    <a:pt x="20" y="60"/>
                    <a:pt x="20" y="60"/>
                    <a:pt x="21" y="59"/>
                  </a:cubicBezTo>
                  <a:cubicBezTo>
                    <a:pt x="21" y="59"/>
                    <a:pt x="22" y="59"/>
                    <a:pt x="22" y="58"/>
                  </a:cubicBezTo>
                  <a:cubicBezTo>
                    <a:pt x="22" y="57"/>
                    <a:pt x="22" y="56"/>
                    <a:pt x="21" y="55"/>
                  </a:cubicBezTo>
                  <a:cubicBezTo>
                    <a:pt x="21" y="55"/>
                    <a:pt x="20" y="54"/>
                    <a:pt x="19" y="54"/>
                  </a:cubicBezTo>
                  <a:cubicBezTo>
                    <a:pt x="19" y="54"/>
                    <a:pt x="18" y="54"/>
                    <a:pt x="17" y="54"/>
                  </a:cubicBezTo>
                  <a:cubicBezTo>
                    <a:pt x="17" y="54"/>
                    <a:pt x="16" y="55"/>
                    <a:pt x="16" y="56"/>
                  </a:cubicBezTo>
                  <a:cubicBezTo>
                    <a:pt x="16" y="56"/>
                    <a:pt x="16" y="57"/>
                    <a:pt x="17" y="58"/>
                  </a:cubicBezTo>
                  <a:close/>
                  <a:moveTo>
                    <a:pt x="32" y="54"/>
                  </a:moveTo>
                  <a:lnTo>
                    <a:pt x="28" y="47"/>
                  </a:lnTo>
                  <a:lnTo>
                    <a:pt x="29" y="46"/>
                  </a:lnTo>
                  <a:lnTo>
                    <a:pt x="29" y="47"/>
                  </a:lnTo>
                  <a:cubicBezTo>
                    <a:pt x="29" y="46"/>
                    <a:pt x="29" y="46"/>
                    <a:pt x="29" y="46"/>
                  </a:cubicBezTo>
                  <a:cubicBezTo>
                    <a:pt x="30" y="45"/>
                    <a:pt x="30" y="45"/>
                    <a:pt x="30" y="45"/>
                  </a:cubicBezTo>
                  <a:cubicBezTo>
                    <a:pt x="30" y="45"/>
                    <a:pt x="31" y="44"/>
                    <a:pt x="32" y="44"/>
                  </a:cubicBezTo>
                  <a:lnTo>
                    <a:pt x="32" y="46"/>
                  </a:lnTo>
                  <a:cubicBezTo>
                    <a:pt x="31" y="46"/>
                    <a:pt x="31" y="46"/>
                    <a:pt x="31" y="46"/>
                  </a:cubicBezTo>
                  <a:cubicBezTo>
                    <a:pt x="30" y="46"/>
                    <a:pt x="30" y="46"/>
                    <a:pt x="30" y="47"/>
                  </a:cubicBezTo>
                  <a:cubicBezTo>
                    <a:pt x="30" y="47"/>
                    <a:pt x="30" y="47"/>
                    <a:pt x="30" y="48"/>
                  </a:cubicBezTo>
                  <a:cubicBezTo>
                    <a:pt x="30" y="48"/>
                    <a:pt x="31" y="49"/>
                    <a:pt x="31" y="49"/>
                  </a:cubicBezTo>
                  <a:lnTo>
                    <a:pt x="33" y="53"/>
                  </a:lnTo>
                  <a:lnTo>
                    <a:pt x="32" y="54"/>
                  </a:lnTo>
                  <a:close/>
                  <a:moveTo>
                    <a:pt x="50" y="42"/>
                  </a:moveTo>
                  <a:lnTo>
                    <a:pt x="49" y="41"/>
                  </a:lnTo>
                  <a:cubicBezTo>
                    <a:pt x="49" y="42"/>
                    <a:pt x="49" y="43"/>
                    <a:pt x="48" y="44"/>
                  </a:cubicBezTo>
                  <a:cubicBezTo>
                    <a:pt x="48" y="44"/>
                    <a:pt x="47" y="44"/>
                    <a:pt x="47" y="44"/>
                  </a:cubicBezTo>
                  <a:cubicBezTo>
                    <a:pt x="46" y="44"/>
                    <a:pt x="46" y="44"/>
                    <a:pt x="46" y="44"/>
                  </a:cubicBezTo>
                  <a:cubicBezTo>
                    <a:pt x="45" y="44"/>
                    <a:pt x="45" y="44"/>
                    <a:pt x="45" y="43"/>
                  </a:cubicBezTo>
                  <a:cubicBezTo>
                    <a:pt x="44" y="43"/>
                    <a:pt x="44" y="43"/>
                    <a:pt x="44" y="42"/>
                  </a:cubicBezTo>
                  <a:lnTo>
                    <a:pt x="41" y="38"/>
                  </a:lnTo>
                  <a:lnTo>
                    <a:pt x="42" y="37"/>
                  </a:lnTo>
                  <a:lnTo>
                    <a:pt x="45" y="41"/>
                  </a:lnTo>
                  <a:cubicBezTo>
                    <a:pt x="45" y="42"/>
                    <a:pt x="45" y="42"/>
                    <a:pt x="46" y="42"/>
                  </a:cubicBezTo>
                  <a:cubicBezTo>
                    <a:pt x="46" y="43"/>
                    <a:pt x="46" y="43"/>
                    <a:pt x="47" y="43"/>
                  </a:cubicBezTo>
                  <a:cubicBezTo>
                    <a:pt x="47" y="43"/>
                    <a:pt x="47" y="43"/>
                    <a:pt x="48" y="43"/>
                  </a:cubicBezTo>
                  <a:cubicBezTo>
                    <a:pt x="48" y="42"/>
                    <a:pt x="48" y="42"/>
                    <a:pt x="48" y="42"/>
                  </a:cubicBezTo>
                  <a:cubicBezTo>
                    <a:pt x="49" y="41"/>
                    <a:pt x="49" y="41"/>
                    <a:pt x="49" y="41"/>
                  </a:cubicBezTo>
                  <a:cubicBezTo>
                    <a:pt x="49" y="40"/>
                    <a:pt x="48" y="40"/>
                    <a:pt x="48" y="39"/>
                  </a:cubicBezTo>
                  <a:lnTo>
                    <a:pt x="46" y="35"/>
                  </a:lnTo>
                  <a:lnTo>
                    <a:pt x="47" y="34"/>
                  </a:lnTo>
                  <a:lnTo>
                    <a:pt x="51" y="42"/>
                  </a:lnTo>
                  <a:lnTo>
                    <a:pt x="50" y="42"/>
                  </a:lnTo>
                  <a:close/>
                  <a:moveTo>
                    <a:pt x="59" y="37"/>
                  </a:moveTo>
                  <a:lnTo>
                    <a:pt x="55" y="30"/>
                  </a:lnTo>
                  <a:lnTo>
                    <a:pt x="56" y="29"/>
                  </a:lnTo>
                  <a:lnTo>
                    <a:pt x="56" y="30"/>
                  </a:lnTo>
                  <a:cubicBezTo>
                    <a:pt x="56" y="29"/>
                    <a:pt x="56" y="29"/>
                    <a:pt x="57" y="28"/>
                  </a:cubicBezTo>
                  <a:cubicBezTo>
                    <a:pt x="57" y="28"/>
                    <a:pt x="57" y="28"/>
                    <a:pt x="57" y="28"/>
                  </a:cubicBezTo>
                  <a:cubicBezTo>
                    <a:pt x="58" y="28"/>
                    <a:pt x="58" y="27"/>
                    <a:pt x="59" y="27"/>
                  </a:cubicBezTo>
                  <a:lnTo>
                    <a:pt x="59" y="29"/>
                  </a:lnTo>
                  <a:cubicBezTo>
                    <a:pt x="58" y="29"/>
                    <a:pt x="58" y="29"/>
                    <a:pt x="58" y="29"/>
                  </a:cubicBezTo>
                  <a:cubicBezTo>
                    <a:pt x="58" y="29"/>
                    <a:pt x="57" y="29"/>
                    <a:pt x="57" y="30"/>
                  </a:cubicBezTo>
                  <a:cubicBezTo>
                    <a:pt x="57" y="30"/>
                    <a:pt x="57" y="30"/>
                    <a:pt x="57" y="31"/>
                  </a:cubicBezTo>
                  <a:cubicBezTo>
                    <a:pt x="57" y="31"/>
                    <a:pt x="58" y="32"/>
                    <a:pt x="58" y="32"/>
                  </a:cubicBezTo>
                  <a:lnTo>
                    <a:pt x="60" y="36"/>
                  </a:lnTo>
                  <a:lnTo>
                    <a:pt x="59" y="37"/>
                  </a:lnTo>
                  <a:close/>
                  <a:moveTo>
                    <a:pt x="76" y="23"/>
                  </a:moveTo>
                  <a:lnTo>
                    <a:pt x="77" y="22"/>
                  </a:lnTo>
                  <a:cubicBezTo>
                    <a:pt x="78" y="23"/>
                    <a:pt x="78" y="24"/>
                    <a:pt x="77" y="24"/>
                  </a:cubicBezTo>
                  <a:cubicBezTo>
                    <a:pt x="77" y="25"/>
                    <a:pt x="76" y="26"/>
                    <a:pt x="76" y="26"/>
                  </a:cubicBezTo>
                  <a:cubicBezTo>
                    <a:pt x="75" y="27"/>
                    <a:pt x="74" y="27"/>
                    <a:pt x="73" y="27"/>
                  </a:cubicBezTo>
                  <a:cubicBezTo>
                    <a:pt x="72" y="27"/>
                    <a:pt x="71" y="26"/>
                    <a:pt x="70" y="25"/>
                  </a:cubicBezTo>
                  <a:cubicBezTo>
                    <a:pt x="69" y="24"/>
                    <a:pt x="69" y="23"/>
                    <a:pt x="69" y="22"/>
                  </a:cubicBezTo>
                  <a:cubicBezTo>
                    <a:pt x="69" y="20"/>
                    <a:pt x="70" y="20"/>
                    <a:pt x="71" y="19"/>
                  </a:cubicBezTo>
                  <a:cubicBezTo>
                    <a:pt x="72" y="18"/>
                    <a:pt x="73" y="18"/>
                    <a:pt x="74" y="19"/>
                  </a:cubicBezTo>
                  <a:cubicBezTo>
                    <a:pt x="75" y="19"/>
                    <a:pt x="76" y="20"/>
                    <a:pt x="76" y="21"/>
                  </a:cubicBezTo>
                  <a:cubicBezTo>
                    <a:pt x="77" y="21"/>
                    <a:pt x="77" y="21"/>
                    <a:pt x="77" y="21"/>
                  </a:cubicBezTo>
                  <a:lnTo>
                    <a:pt x="71" y="24"/>
                  </a:lnTo>
                  <a:cubicBezTo>
                    <a:pt x="72" y="25"/>
                    <a:pt x="73" y="26"/>
                    <a:pt x="73" y="26"/>
                  </a:cubicBezTo>
                  <a:cubicBezTo>
                    <a:pt x="74" y="26"/>
                    <a:pt x="74" y="26"/>
                    <a:pt x="75" y="25"/>
                  </a:cubicBezTo>
                  <a:cubicBezTo>
                    <a:pt x="75" y="25"/>
                    <a:pt x="76" y="25"/>
                    <a:pt x="76" y="24"/>
                  </a:cubicBezTo>
                  <a:cubicBezTo>
                    <a:pt x="76" y="24"/>
                    <a:pt x="76" y="23"/>
                    <a:pt x="76" y="23"/>
                  </a:cubicBezTo>
                  <a:close/>
                  <a:moveTo>
                    <a:pt x="71" y="23"/>
                  </a:moveTo>
                  <a:lnTo>
                    <a:pt x="75" y="21"/>
                  </a:lnTo>
                  <a:cubicBezTo>
                    <a:pt x="74" y="20"/>
                    <a:pt x="74" y="20"/>
                    <a:pt x="74" y="20"/>
                  </a:cubicBezTo>
                  <a:cubicBezTo>
                    <a:pt x="73" y="20"/>
                    <a:pt x="72" y="20"/>
                    <a:pt x="72" y="20"/>
                  </a:cubicBezTo>
                  <a:cubicBezTo>
                    <a:pt x="71" y="20"/>
                    <a:pt x="71" y="21"/>
                    <a:pt x="71" y="21"/>
                  </a:cubicBezTo>
                  <a:cubicBezTo>
                    <a:pt x="70" y="22"/>
                    <a:pt x="71" y="23"/>
                    <a:pt x="71" y="23"/>
                  </a:cubicBezTo>
                  <a:close/>
                  <a:moveTo>
                    <a:pt x="86" y="20"/>
                  </a:moveTo>
                  <a:lnTo>
                    <a:pt x="82" y="13"/>
                  </a:lnTo>
                  <a:lnTo>
                    <a:pt x="83" y="12"/>
                  </a:lnTo>
                  <a:lnTo>
                    <a:pt x="83" y="13"/>
                  </a:lnTo>
                  <a:cubicBezTo>
                    <a:pt x="83" y="12"/>
                    <a:pt x="84" y="11"/>
                    <a:pt x="85" y="10"/>
                  </a:cubicBezTo>
                  <a:cubicBezTo>
                    <a:pt x="85" y="10"/>
                    <a:pt x="86" y="10"/>
                    <a:pt x="86" y="10"/>
                  </a:cubicBezTo>
                  <a:cubicBezTo>
                    <a:pt x="87" y="10"/>
                    <a:pt x="87" y="10"/>
                    <a:pt x="87" y="10"/>
                  </a:cubicBezTo>
                  <a:cubicBezTo>
                    <a:pt x="88" y="10"/>
                    <a:pt x="88" y="10"/>
                    <a:pt x="88" y="11"/>
                  </a:cubicBezTo>
                  <a:cubicBezTo>
                    <a:pt x="89" y="11"/>
                    <a:pt x="89" y="11"/>
                    <a:pt x="89" y="12"/>
                  </a:cubicBezTo>
                  <a:lnTo>
                    <a:pt x="92" y="16"/>
                  </a:lnTo>
                  <a:lnTo>
                    <a:pt x="91" y="17"/>
                  </a:lnTo>
                  <a:lnTo>
                    <a:pt x="88" y="12"/>
                  </a:lnTo>
                  <a:cubicBezTo>
                    <a:pt x="88" y="12"/>
                    <a:pt x="87" y="12"/>
                    <a:pt x="87" y="11"/>
                  </a:cubicBezTo>
                  <a:cubicBezTo>
                    <a:pt x="87" y="11"/>
                    <a:pt x="87" y="11"/>
                    <a:pt x="86" y="11"/>
                  </a:cubicBezTo>
                  <a:cubicBezTo>
                    <a:pt x="86" y="11"/>
                    <a:pt x="86" y="11"/>
                    <a:pt x="85" y="11"/>
                  </a:cubicBezTo>
                  <a:cubicBezTo>
                    <a:pt x="85" y="12"/>
                    <a:pt x="85" y="12"/>
                    <a:pt x="84" y="13"/>
                  </a:cubicBezTo>
                  <a:cubicBezTo>
                    <a:pt x="84" y="13"/>
                    <a:pt x="84" y="14"/>
                    <a:pt x="85" y="15"/>
                  </a:cubicBezTo>
                  <a:lnTo>
                    <a:pt x="87" y="19"/>
                  </a:lnTo>
                  <a:lnTo>
                    <a:pt x="86" y="20"/>
                  </a:lnTo>
                  <a:close/>
                  <a:moveTo>
                    <a:pt x="81" y="11"/>
                  </a:moveTo>
                  <a:lnTo>
                    <a:pt x="80" y="10"/>
                  </a:lnTo>
                  <a:lnTo>
                    <a:pt x="81" y="9"/>
                  </a:lnTo>
                  <a:lnTo>
                    <a:pt x="82" y="10"/>
                  </a:lnTo>
                  <a:lnTo>
                    <a:pt x="81" y="11"/>
                  </a:lnTo>
                  <a:close/>
                  <a:moveTo>
                    <a:pt x="86" y="20"/>
                  </a:moveTo>
                  <a:lnTo>
                    <a:pt x="82" y="13"/>
                  </a:lnTo>
                  <a:lnTo>
                    <a:pt x="83" y="12"/>
                  </a:lnTo>
                  <a:lnTo>
                    <a:pt x="87" y="19"/>
                  </a:lnTo>
                  <a:lnTo>
                    <a:pt x="86" y="20"/>
                  </a:lnTo>
                  <a:close/>
                  <a:moveTo>
                    <a:pt x="86" y="20"/>
                  </a:moveTo>
                  <a:lnTo>
                    <a:pt x="82" y="13"/>
                  </a:lnTo>
                  <a:lnTo>
                    <a:pt x="83" y="12"/>
                  </a:lnTo>
                  <a:lnTo>
                    <a:pt x="83" y="13"/>
                  </a:lnTo>
                  <a:cubicBezTo>
                    <a:pt x="83" y="12"/>
                    <a:pt x="84" y="11"/>
                    <a:pt x="85" y="10"/>
                  </a:cubicBezTo>
                  <a:cubicBezTo>
                    <a:pt x="85" y="10"/>
                    <a:pt x="86" y="10"/>
                    <a:pt x="86" y="10"/>
                  </a:cubicBezTo>
                  <a:cubicBezTo>
                    <a:pt x="87" y="10"/>
                    <a:pt x="87" y="10"/>
                    <a:pt x="87" y="10"/>
                  </a:cubicBezTo>
                  <a:cubicBezTo>
                    <a:pt x="88" y="10"/>
                    <a:pt x="88" y="10"/>
                    <a:pt x="88" y="11"/>
                  </a:cubicBezTo>
                  <a:cubicBezTo>
                    <a:pt x="89" y="11"/>
                    <a:pt x="89" y="11"/>
                    <a:pt x="89" y="12"/>
                  </a:cubicBezTo>
                  <a:lnTo>
                    <a:pt x="92" y="16"/>
                  </a:lnTo>
                  <a:lnTo>
                    <a:pt x="91" y="17"/>
                  </a:lnTo>
                  <a:lnTo>
                    <a:pt x="88" y="12"/>
                  </a:lnTo>
                  <a:cubicBezTo>
                    <a:pt x="88" y="12"/>
                    <a:pt x="87" y="12"/>
                    <a:pt x="87" y="11"/>
                  </a:cubicBezTo>
                  <a:cubicBezTo>
                    <a:pt x="87" y="11"/>
                    <a:pt x="87" y="11"/>
                    <a:pt x="86" y="11"/>
                  </a:cubicBezTo>
                  <a:cubicBezTo>
                    <a:pt x="86" y="11"/>
                    <a:pt x="86" y="11"/>
                    <a:pt x="85" y="11"/>
                  </a:cubicBezTo>
                  <a:cubicBezTo>
                    <a:pt x="85" y="12"/>
                    <a:pt x="85" y="12"/>
                    <a:pt x="84" y="13"/>
                  </a:cubicBezTo>
                  <a:cubicBezTo>
                    <a:pt x="84" y="13"/>
                    <a:pt x="84" y="14"/>
                    <a:pt x="85" y="15"/>
                  </a:cubicBezTo>
                  <a:lnTo>
                    <a:pt x="87" y="19"/>
                  </a:lnTo>
                  <a:lnTo>
                    <a:pt x="86" y="20"/>
                  </a:lnTo>
                  <a:close/>
                  <a:moveTo>
                    <a:pt x="100" y="12"/>
                  </a:moveTo>
                  <a:lnTo>
                    <a:pt x="101" y="11"/>
                  </a:lnTo>
                  <a:cubicBezTo>
                    <a:pt x="101" y="12"/>
                    <a:pt x="102" y="12"/>
                    <a:pt x="102" y="12"/>
                  </a:cubicBezTo>
                  <a:cubicBezTo>
                    <a:pt x="102" y="12"/>
                    <a:pt x="103" y="12"/>
                    <a:pt x="103" y="11"/>
                  </a:cubicBezTo>
                  <a:cubicBezTo>
                    <a:pt x="104" y="11"/>
                    <a:pt x="104" y="11"/>
                    <a:pt x="104" y="10"/>
                  </a:cubicBezTo>
                  <a:cubicBezTo>
                    <a:pt x="105" y="10"/>
                    <a:pt x="105" y="9"/>
                    <a:pt x="105" y="9"/>
                  </a:cubicBezTo>
                  <a:cubicBezTo>
                    <a:pt x="104" y="9"/>
                    <a:pt x="104" y="8"/>
                    <a:pt x="104" y="7"/>
                  </a:cubicBezTo>
                  <a:cubicBezTo>
                    <a:pt x="104" y="8"/>
                    <a:pt x="103" y="9"/>
                    <a:pt x="102" y="9"/>
                  </a:cubicBezTo>
                  <a:cubicBezTo>
                    <a:pt x="101" y="10"/>
                    <a:pt x="100" y="10"/>
                    <a:pt x="99" y="10"/>
                  </a:cubicBezTo>
                  <a:cubicBezTo>
                    <a:pt x="98" y="9"/>
                    <a:pt x="98" y="9"/>
                    <a:pt x="97" y="8"/>
                  </a:cubicBezTo>
                  <a:cubicBezTo>
                    <a:pt x="97" y="7"/>
                    <a:pt x="96" y="6"/>
                    <a:pt x="96" y="6"/>
                  </a:cubicBezTo>
                  <a:cubicBezTo>
                    <a:pt x="96" y="5"/>
                    <a:pt x="96" y="4"/>
                    <a:pt x="96" y="4"/>
                  </a:cubicBezTo>
                  <a:cubicBezTo>
                    <a:pt x="97" y="3"/>
                    <a:pt x="97" y="3"/>
                    <a:pt x="98" y="2"/>
                  </a:cubicBezTo>
                  <a:cubicBezTo>
                    <a:pt x="99" y="2"/>
                    <a:pt x="99" y="2"/>
                    <a:pt x="100" y="2"/>
                  </a:cubicBezTo>
                  <a:lnTo>
                    <a:pt x="100" y="1"/>
                  </a:lnTo>
                  <a:lnTo>
                    <a:pt x="101" y="0"/>
                  </a:lnTo>
                  <a:lnTo>
                    <a:pt x="105" y="6"/>
                  </a:lnTo>
                  <a:cubicBezTo>
                    <a:pt x="106" y="8"/>
                    <a:pt x="106" y="8"/>
                    <a:pt x="106" y="9"/>
                  </a:cubicBezTo>
                  <a:cubicBezTo>
                    <a:pt x="106" y="10"/>
                    <a:pt x="106" y="10"/>
                    <a:pt x="106" y="11"/>
                  </a:cubicBezTo>
                  <a:cubicBezTo>
                    <a:pt x="105" y="11"/>
                    <a:pt x="105" y="12"/>
                    <a:pt x="104" y="12"/>
                  </a:cubicBezTo>
                  <a:cubicBezTo>
                    <a:pt x="103" y="13"/>
                    <a:pt x="102" y="13"/>
                    <a:pt x="102" y="13"/>
                  </a:cubicBezTo>
                  <a:cubicBezTo>
                    <a:pt x="101" y="13"/>
                    <a:pt x="100" y="13"/>
                    <a:pt x="100" y="12"/>
                  </a:cubicBezTo>
                  <a:close/>
                  <a:moveTo>
                    <a:pt x="98" y="7"/>
                  </a:moveTo>
                  <a:cubicBezTo>
                    <a:pt x="99" y="8"/>
                    <a:pt x="99" y="8"/>
                    <a:pt x="100" y="9"/>
                  </a:cubicBezTo>
                  <a:cubicBezTo>
                    <a:pt x="101" y="9"/>
                    <a:pt x="101" y="9"/>
                    <a:pt x="102" y="8"/>
                  </a:cubicBezTo>
                  <a:cubicBezTo>
                    <a:pt x="102" y="8"/>
                    <a:pt x="103" y="8"/>
                    <a:pt x="103" y="7"/>
                  </a:cubicBezTo>
                  <a:cubicBezTo>
                    <a:pt x="103" y="6"/>
                    <a:pt x="103" y="5"/>
                    <a:pt x="102" y="5"/>
                  </a:cubicBezTo>
                  <a:cubicBezTo>
                    <a:pt x="102" y="4"/>
                    <a:pt x="101" y="3"/>
                    <a:pt x="100" y="3"/>
                  </a:cubicBezTo>
                  <a:cubicBezTo>
                    <a:pt x="100" y="3"/>
                    <a:pt x="99" y="3"/>
                    <a:pt x="98" y="3"/>
                  </a:cubicBezTo>
                  <a:cubicBezTo>
                    <a:pt x="98" y="3"/>
                    <a:pt x="98" y="4"/>
                    <a:pt x="98" y="5"/>
                  </a:cubicBezTo>
                  <a:cubicBezTo>
                    <a:pt x="97" y="5"/>
                    <a:pt x="98" y="6"/>
                    <a:pt x="98" y="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244" name="Freeform 164"/>
            <p:cNvSpPr>
              <a:spLocks/>
            </p:cNvSpPr>
            <p:nvPr/>
          </p:nvSpPr>
          <p:spPr bwMode="auto">
            <a:xfrm>
              <a:off x="2735" y="1965"/>
              <a:ext cx="3" cy="2"/>
            </a:xfrm>
            <a:custGeom>
              <a:avLst/>
              <a:gdLst/>
              <a:ahLst/>
              <a:cxnLst>
                <a:cxn ang="0">
                  <a:pos x="1" y="2"/>
                </a:cxn>
                <a:cxn ang="0">
                  <a:pos x="0" y="1"/>
                </a:cxn>
                <a:cxn ang="0">
                  <a:pos x="2" y="0"/>
                </a:cxn>
                <a:cxn ang="0">
                  <a:pos x="3" y="0"/>
                </a:cxn>
                <a:cxn ang="0">
                  <a:pos x="1" y="2"/>
                </a:cxn>
              </a:cxnLst>
              <a:rect l="0" t="0" r="r" b="b"/>
              <a:pathLst>
                <a:path w="3" h="2">
                  <a:moveTo>
                    <a:pt x="1" y="2"/>
                  </a:moveTo>
                  <a:lnTo>
                    <a:pt x="0" y="1"/>
                  </a:lnTo>
                  <a:lnTo>
                    <a:pt x="2" y="0"/>
                  </a:lnTo>
                  <a:lnTo>
                    <a:pt x="3" y="0"/>
                  </a:lnTo>
                  <a:lnTo>
                    <a:pt x="1" y="2"/>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245" name="Freeform 165"/>
            <p:cNvSpPr>
              <a:spLocks noEditPoints="1"/>
            </p:cNvSpPr>
            <p:nvPr/>
          </p:nvSpPr>
          <p:spPr bwMode="auto">
            <a:xfrm>
              <a:off x="2751" y="1942"/>
              <a:ext cx="26" cy="16"/>
            </a:xfrm>
            <a:custGeom>
              <a:avLst/>
              <a:gdLst/>
              <a:ahLst/>
              <a:cxnLst>
                <a:cxn ang="0">
                  <a:pos x="8" y="22"/>
                </a:cxn>
                <a:cxn ang="0">
                  <a:pos x="7" y="26"/>
                </a:cxn>
                <a:cxn ang="0">
                  <a:pos x="1" y="25"/>
                </a:cxn>
                <a:cxn ang="0">
                  <a:pos x="2" y="19"/>
                </a:cxn>
                <a:cxn ang="0">
                  <a:pos x="7" y="21"/>
                </a:cxn>
                <a:cxn ang="0">
                  <a:pos x="2" y="24"/>
                </a:cxn>
                <a:cxn ang="0">
                  <a:pos x="6" y="25"/>
                </a:cxn>
                <a:cxn ang="0">
                  <a:pos x="7" y="23"/>
                </a:cxn>
                <a:cxn ang="0">
                  <a:pos x="6" y="21"/>
                </a:cxn>
                <a:cxn ang="0">
                  <a:pos x="2" y="20"/>
                </a:cxn>
                <a:cxn ang="0">
                  <a:pos x="2" y="23"/>
                </a:cxn>
                <a:cxn ang="0">
                  <a:pos x="20" y="18"/>
                </a:cxn>
                <a:cxn ang="0">
                  <a:pos x="18" y="19"/>
                </a:cxn>
                <a:cxn ang="0">
                  <a:pos x="16" y="17"/>
                </a:cxn>
                <a:cxn ang="0">
                  <a:pos x="13" y="14"/>
                </a:cxn>
                <a:cxn ang="0">
                  <a:pos x="13" y="12"/>
                </a:cxn>
                <a:cxn ang="0">
                  <a:pos x="12" y="9"/>
                </a:cxn>
                <a:cxn ang="0">
                  <a:pos x="15" y="11"/>
                </a:cxn>
                <a:cxn ang="0">
                  <a:pos x="15" y="13"/>
                </a:cxn>
                <a:cxn ang="0">
                  <a:pos x="18" y="17"/>
                </a:cxn>
                <a:cxn ang="0">
                  <a:pos x="18" y="17"/>
                </a:cxn>
                <a:cxn ang="0">
                  <a:pos x="34" y="6"/>
                </a:cxn>
                <a:cxn ang="0">
                  <a:pos x="35" y="8"/>
                </a:cxn>
                <a:cxn ang="0">
                  <a:pos x="31" y="10"/>
                </a:cxn>
                <a:cxn ang="0">
                  <a:pos x="27" y="6"/>
                </a:cxn>
                <a:cxn ang="0">
                  <a:pos x="29" y="2"/>
                </a:cxn>
                <a:cxn ang="0">
                  <a:pos x="33" y="3"/>
                </a:cxn>
                <a:cxn ang="0">
                  <a:pos x="31" y="3"/>
                </a:cxn>
                <a:cxn ang="0">
                  <a:pos x="29" y="5"/>
                </a:cxn>
                <a:cxn ang="0">
                  <a:pos x="31" y="9"/>
                </a:cxn>
                <a:cxn ang="0">
                  <a:pos x="34" y="7"/>
                </a:cxn>
                <a:cxn ang="0">
                  <a:pos x="44" y="2"/>
                </a:cxn>
                <a:cxn ang="0">
                  <a:pos x="45" y="0"/>
                </a:cxn>
                <a:cxn ang="0">
                  <a:pos x="44" y="2"/>
                </a:cxn>
              </a:cxnLst>
              <a:rect l="0" t="0" r="r" b="b"/>
              <a:pathLst>
                <a:path w="46" h="27">
                  <a:moveTo>
                    <a:pt x="7" y="23"/>
                  </a:moveTo>
                  <a:lnTo>
                    <a:pt x="8" y="22"/>
                  </a:lnTo>
                  <a:cubicBezTo>
                    <a:pt x="8" y="23"/>
                    <a:pt x="8" y="24"/>
                    <a:pt x="8" y="25"/>
                  </a:cubicBezTo>
                  <a:cubicBezTo>
                    <a:pt x="8" y="25"/>
                    <a:pt x="7" y="26"/>
                    <a:pt x="7" y="26"/>
                  </a:cubicBezTo>
                  <a:cubicBezTo>
                    <a:pt x="6" y="27"/>
                    <a:pt x="4" y="27"/>
                    <a:pt x="3" y="27"/>
                  </a:cubicBezTo>
                  <a:cubicBezTo>
                    <a:pt x="2" y="27"/>
                    <a:pt x="2" y="26"/>
                    <a:pt x="1" y="25"/>
                  </a:cubicBezTo>
                  <a:cubicBezTo>
                    <a:pt x="0" y="24"/>
                    <a:pt x="0" y="23"/>
                    <a:pt x="0" y="22"/>
                  </a:cubicBezTo>
                  <a:cubicBezTo>
                    <a:pt x="0" y="21"/>
                    <a:pt x="1" y="20"/>
                    <a:pt x="2" y="19"/>
                  </a:cubicBezTo>
                  <a:cubicBezTo>
                    <a:pt x="3" y="19"/>
                    <a:pt x="4" y="18"/>
                    <a:pt x="5" y="19"/>
                  </a:cubicBezTo>
                  <a:cubicBezTo>
                    <a:pt x="6" y="19"/>
                    <a:pt x="7" y="20"/>
                    <a:pt x="7" y="21"/>
                  </a:cubicBezTo>
                  <a:cubicBezTo>
                    <a:pt x="7" y="21"/>
                    <a:pt x="7" y="21"/>
                    <a:pt x="8" y="21"/>
                  </a:cubicBezTo>
                  <a:lnTo>
                    <a:pt x="2" y="24"/>
                  </a:lnTo>
                  <a:cubicBezTo>
                    <a:pt x="3" y="25"/>
                    <a:pt x="3" y="26"/>
                    <a:pt x="4" y="26"/>
                  </a:cubicBezTo>
                  <a:cubicBezTo>
                    <a:pt x="5" y="26"/>
                    <a:pt x="5" y="26"/>
                    <a:pt x="6" y="25"/>
                  </a:cubicBezTo>
                  <a:cubicBezTo>
                    <a:pt x="6" y="25"/>
                    <a:pt x="7" y="25"/>
                    <a:pt x="7" y="24"/>
                  </a:cubicBezTo>
                  <a:cubicBezTo>
                    <a:pt x="7" y="24"/>
                    <a:pt x="7" y="23"/>
                    <a:pt x="7" y="23"/>
                  </a:cubicBezTo>
                  <a:close/>
                  <a:moveTo>
                    <a:pt x="2" y="23"/>
                  </a:moveTo>
                  <a:lnTo>
                    <a:pt x="6" y="21"/>
                  </a:lnTo>
                  <a:cubicBezTo>
                    <a:pt x="5" y="20"/>
                    <a:pt x="5" y="20"/>
                    <a:pt x="4" y="20"/>
                  </a:cubicBezTo>
                  <a:cubicBezTo>
                    <a:pt x="4" y="20"/>
                    <a:pt x="3" y="20"/>
                    <a:pt x="2" y="20"/>
                  </a:cubicBezTo>
                  <a:cubicBezTo>
                    <a:pt x="2" y="20"/>
                    <a:pt x="2" y="21"/>
                    <a:pt x="1" y="22"/>
                  </a:cubicBezTo>
                  <a:cubicBezTo>
                    <a:pt x="1" y="22"/>
                    <a:pt x="1" y="23"/>
                    <a:pt x="2" y="23"/>
                  </a:cubicBezTo>
                  <a:close/>
                  <a:moveTo>
                    <a:pt x="19" y="17"/>
                  </a:moveTo>
                  <a:lnTo>
                    <a:pt x="20" y="18"/>
                  </a:lnTo>
                  <a:cubicBezTo>
                    <a:pt x="20" y="18"/>
                    <a:pt x="19" y="18"/>
                    <a:pt x="19" y="19"/>
                  </a:cubicBezTo>
                  <a:cubicBezTo>
                    <a:pt x="19" y="19"/>
                    <a:pt x="18" y="19"/>
                    <a:pt x="18" y="19"/>
                  </a:cubicBezTo>
                  <a:cubicBezTo>
                    <a:pt x="18" y="19"/>
                    <a:pt x="17" y="19"/>
                    <a:pt x="17" y="19"/>
                  </a:cubicBezTo>
                  <a:cubicBezTo>
                    <a:pt x="17" y="19"/>
                    <a:pt x="16" y="18"/>
                    <a:pt x="16" y="17"/>
                  </a:cubicBezTo>
                  <a:lnTo>
                    <a:pt x="13" y="13"/>
                  </a:lnTo>
                  <a:lnTo>
                    <a:pt x="13" y="14"/>
                  </a:lnTo>
                  <a:lnTo>
                    <a:pt x="12" y="13"/>
                  </a:lnTo>
                  <a:lnTo>
                    <a:pt x="13" y="12"/>
                  </a:lnTo>
                  <a:lnTo>
                    <a:pt x="12" y="11"/>
                  </a:lnTo>
                  <a:lnTo>
                    <a:pt x="12" y="9"/>
                  </a:lnTo>
                  <a:lnTo>
                    <a:pt x="14" y="12"/>
                  </a:lnTo>
                  <a:lnTo>
                    <a:pt x="15" y="11"/>
                  </a:lnTo>
                  <a:lnTo>
                    <a:pt x="16" y="12"/>
                  </a:lnTo>
                  <a:lnTo>
                    <a:pt x="15" y="13"/>
                  </a:lnTo>
                  <a:lnTo>
                    <a:pt x="17" y="17"/>
                  </a:lnTo>
                  <a:cubicBezTo>
                    <a:pt x="17" y="17"/>
                    <a:pt x="18" y="17"/>
                    <a:pt x="18" y="17"/>
                  </a:cubicBezTo>
                  <a:cubicBezTo>
                    <a:pt x="18" y="17"/>
                    <a:pt x="18" y="17"/>
                    <a:pt x="18" y="17"/>
                  </a:cubicBezTo>
                  <a:cubicBezTo>
                    <a:pt x="18" y="17"/>
                    <a:pt x="18" y="17"/>
                    <a:pt x="18" y="17"/>
                  </a:cubicBezTo>
                  <a:cubicBezTo>
                    <a:pt x="19" y="17"/>
                    <a:pt x="19" y="17"/>
                    <a:pt x="19" y="17"/>
                  </a:cubicBezTo>
                  <a:close/>
                  <a:moveTo>
                    <a:pt x="34" y="6"/>
                  </a:moveTo>
                  <a:lnTo>
                    <a:pt x="35" y="5"/>
                  </a:lnTo>
                  <a:cubicBezTo>
                    <a:pt x="35" y="6"/>
                    <a:pt x="35" y="7"/>
                    <a:pt x="35" y="8"/>
                  </a:cubicBezTo>
                  <a:cubicBezTo>
                    <a:pt x="35" y="8"/>
                    <a:pt x="34" y="9"/>
                    <a:pt x="34" y="9"/>
                  </a:cubicBezTo>
                  <a:cubicBezTo>
                    <a:pt x="33" y="10"/>
                    <a:pt x="32" y="10"/>
                    <a:pt x="31" y="10"/>
                  </a:cubicBezTo>
                  <a:cubicBezTo>
                    <a:pt x="30" y="10"/>
                    <a:pt x="29" y="9"/>
                    <a:pt x="28" y="8"/>
                  </a:cubicBezTo>
                  <a:cubicBezTo>
                    <a:pt x="28" y="7"/>
                    <a:pt x="27" y="6"/>
                    <a:pt x="27" y="6"/>
                  </a:cubicBezTo>
                  <a:cubicBezTo>
                    <a:pt x="27" y="5"/>
                    <a:pt x="27" y="4"/>
                    <a:pt x="27" y="4"/>
                  </a:cubicBezTo>
                  <a:cubicBezTo>
                    <a:pt x="28" y="3"/>
                    <a:pt x="28" y="3"/>
                    <a:pt x="29" y="2"/>
                  </a:cubicBezTo>
                  <a:cubicBezTo>
                    <a:pt x="30" y="2"/>
                    <a:pt x="30" y="1"/>
                    <a:pt x="31" y="2"/>
                  </a:cubicBezTo>
                  <a:cubicBezTo>
                    <a:pt x="32" y="2"/>
                    <a:pt x="33" y="2"/>
                    <a:pt x="33" y="3"/>
                  </a:cubicBezTo>
                  <a:lnTo>
                    <a:pt x="32" y="4"/>
                  </a:lnTo>
                  <a:cubicBezTo>
                    <a:pt x="32" y="3"/>
                    <a:pt x="31" y="3"/>
                    <a:pt x="31" y="3"/>
                  </a:cubicBezTo>
                  <a:cubicBezTo>
                    <a:pt x="30" y="3"/>
                    <a:pt x="30" y="3"/>
                    <a:pt x="30" y="3"/>
                  </a:cubicBezTo>
                  <a:cubicBezTo>
                    <a:pt x="29" y="3"/>
                    <a:pt x="29" y="4"/>
                    <a:pt x="29" y="5"/>
                  </a:cubicBezTo>
                  <a:cubicBezTo>
                    <a:pt x="28" y="5"/>
                    <a:pt x="29" y="6"/>
                    <a:pt x="29" y="7"/>
                  </a:cubicBezTo>
                  <a:cubicBezTo>
                    <a:pt x="30" y="8"/>
                    <a:pt x="30" y="9"/>
                    <a:pt x="31" y="9"/>
                  </a:cubicBezTo>
                  <a:cubicBezTo>
                    <a:pt x="32" y="9"/>
                    <a:pt x="32" y="9"/>
                    <a:pt x="33" y="9"/>
                  </a:cubicBezTo>
                  <a:cubicBezTo>
                    <a:pt x="33" y="8"/>
                    <a:pt x="34" y="8"/>
                    <a:pt x="34" y="7"/>
                  </a:cubicBezTo>
                  <a:cubicBezTo>
                    <a:pt x="34" y="7"/>
                    <a:pt x="34" y="6"/>
                    <a:pt x="34" y="6"/>
                  </a:cubicBezTo>
                  <a:close/>
                  <a:moveTo>
                    <a:pt x="44" y="2"/>
                  </a:moveTo>
                  <a:lnTo>
                    <a:pt x="44" y="1"/>
                  </a:lnTo>
                  <a:lnTo>
                    <a:pt x="45" y="0"/>
                  </a:lnTo>
                  <a:lnTo>
                    <a:pt x="46" y="2"/>
                  </a:lnTo>
                  <a:lnTo>
                    <a:pt x="44" y="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246" name="Freeform 166"/>
            <p:cNvSpPr>
              <a:spLocks/>
            </p:cNvSpPr>
            <p:nvPr/>
          </p:nvSpPr>
          <p:spPr bwMode="auto">
            <a:xfrm>
              <a:off x="2722" y="1995"/>
              <a:ext cx="2" cy="2"/>
            </a:xfrm>
            <a:custGeom>
              <a:avLst/>
              <a:gdLst/>
              <a:ahLst/>
              <a:cxnLst>
                <a:cxn ang="0">
                  <a:pos x="0" y="2"/>
                </a:cxn>
                <a:cxn ang="0">
                  <a:pos x="0" y="1"/>
                </a:cxn>
                <a:cxn ang="0">
                  <a:pos x="2" y="0"/>
                </a:cxn>
                <a:cxn ang="0">
                  <a:pos x="2" y="1"/>
                </a:cxn>
                <a:cxn ang="0">
                  <a:pos x="0" y="2"/>
                </a:cxn>
              </a:cxnLst>
              <a:rect l="0" t="0" r="r" b="b"/>
              <a:pathLst>
                <a:path w="2" h="2">
                  <a:moveTo>
                    <a:pt x="0" y="2"/>
                  </a:moveTo>
                  <a:lnTo>
                    <a:pt x="0" y="1"/>
                  </a:lnTo>
                  <a:lnTo>
                    <a:pt x="2" y="0"/>
                  </a:lnTo>
                  <a:lnTo>
                    <a:pt x="2" y="1"/>
                  </a:lnTo>
                  <a:lnTo>
                    <a:pt x="0" y="2"/>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247" name="Freeform 167"/>
            <p:cNvSpPr>
              <a:spLocks noEditPoints="1"/>
            </p:cNvSpPr>
            <p:nvPr/>
          </p:nvSpPr>
          <p:spPr bwMode="auto">
            <a:xfrm>
              <a:off x="2737" y="1944"/>
              <a:ext cx="68" cy="44"/>
            </a:xfrm>
            <a:custGeom>
              <a:avLst/>
              <a:gdLst/>
              <a:ahLst/>
              <a:cxnLst>
                <a:cxn ang="0">
                  <a:pos x="2" y="77"/>
                </a:cxn>
                <a:cxn ang="0">
                  <a:pos x="6" y="72"/>
                </a:cxn>
                <a:cxn ang="0">
                  <a:pos x="2" y="73"/>
                </a:cxn>
                <a:cxn ang="0">
                  <a:pos x="4" y="69"/>
                </a:cxn>
                <a:cxn ang="0">
                  <a:pos x="9" y="74"/>
                </a:cxn>
                <a:cxn ang="0">
                  <a:pos x="4" y="74"/>
                </a:cxn>
                <a:cxn ang="0">
                  <a:pos x="6" y="77"/>
                </a:cxn>
                <a:cxn ang="0">
                  <a:pos x="17" y="70"/>
                </a:cxn>
                <a:cxn ang="0">
                  <a:pos x="15" y="61"/>
                </a:cxn>
                <a:cxn ang="0">
                  <a:pos x="16" y="64"/>
                </a:cxn>
                <a:cxn ang="0">
                  <a:pos x="31" y="62"/>
                </a:cxn>
                <a:cxn ang="0">
                  <a:pos x="31" y="52"/>
                </a:cxn>
                <a:cxn ang="0">
                  <a:pos x="34" y="60"/>
                </a:cxn>
                <a:cxn ang="0">
                  <a:pos x="33" y="59"/>
                </a:cxn>
                <a:cxn ang="0">
                  <a:pos x="29" y="55"/>
                </a:cxn>
                <a:cxn ang="0">
                  <a:pos x="48" y="52"/>
                </a:cxn>
                <a:cxn ang="0">
                  <a:pos x="46" y="44"/>
                </a:cxn>
                <a:cxn ang="0">
                  <a:pos x="47" y="51"/>
                </a:cxn>
                <a:cxn ang="0">
                  <a:pos x="45" y="45"/>
                </a:cxn>
                <a:cxn ang="0">
                  <a:pos x="52" y="35"/>
                </a:cxn>
                <a:cxn ang="0">
                  <a:pos x="58" y="47"/>
                </a:cxn>
                <a:cxn ang="0">
                  <a:pos x="55" y="37"/>
                </a:cxn>
                <a:cxn ang="0">
                  <a:pos x="63" y="42"/>
                </a:cxn>
                <a:cxn ang="0">
                  <a:pos x="55" y="41"/>
                </a:cxn>
                <a:cxn ang="0">
                  <a:pos x="59" y="36"/>
                </a:cxn>
                <a:cxn ang="0">
                  <a:pos x="57" y="41"/>
                </a:cxn>
                <a:cxn ang="0">
                  <a:pos x="59" y="37"/>
                </a:cxn>
                <a:cxn ang="0">
                  <a:pos x="71" y="33"/>
                </a:cxn>
                <a:cxn ang="0">
                  <a:pos x="74" y="31"/>
                </a:cxn>
                <a:cxn ang="0">
                  <a:pos x="68" y="30"/>
                </a:cxn>
                <a:cxn ang="0">
                  <a:pos x="72" y="27"/>
                </a:cxn>
                <a:cxn ang="0">
                  <a:pos x="69" y="30"/>
                </a:cxn>
                <a:cxn ang="0">
                  <a:pos x="74" y="30"/>
                </a:cxn>
                <a:cxn ang="0">
                  <a:pos x="74" y="35"/>
                </a:cxn>
                <a:cxn ang="0">
                  <a:pos x="82" y="20"/>
                </a:cxn>
                <a:cxn ang="0">
                  <a:pos x="87" y="18"/>
                </a:cxn>
                <a:cxn ang="0">
                  <a:pos x="93" y="22"/>
                </a:cxn>
                <a:cxn ang="0">
                  <a:pos x="87" y="18"/>
                </a:cxn>
                <a:cxn ang="0">
                  <a:pos x="85" y="19"/>
                </a:cxn>
                <a:cxn ang="0">
                  <a:pos x="86" y="27"/>
                </a:cxn>
                <a:cxn ang="0">
                  <a:pos x="108" y="2"/>
                </a:cxn>
                <a:cxn ang="0">
                  <a:pos x="113" y="10"/>
                </a:cxn>
                <a:cxn ang="0">
                  <a:pos x="113" y="10"/>
                </a:cxn>
                <a:cxn ang="0">
                  <a:pos x="108" y="2"/>
                </a:cxn>
                <a:cxn ang="0">
                  <a:pos x="113" y="12"/>
                </a:cxn>
                <a:cxn ang="0">
                  <a:pos x="114" y="12"/>
                </a:cxn>
                <a:cxn ang="0">
                  <a:pos x="114" y="0"/>
                </a:cxn>
                <a:cxn ang="0">
                  <a:pos x="116" y="9"/>
                </a:cxn>
                <a:cxn ang="0">
                  <a:pos x="111" y="9"/>
                </a:cxn>
                <a:cxn ang="0">
                  <a:pos x="113" y="1"/>
                </a:cxn>
                <a:cxn ang="0">
                  <a:pos x="113" y="8"/>
                </a:cxn>
                <a:cxn ang="0">
                  <a:pos x="116" y="6"/>
                </a:cxn>
              </a:cxnLst>
              <a:rect l="0" t="0" r="r" b="b"/>
              <a:pathLst>
                <a:path w="118" h="78">
                  <a:moveTo>
                    <a:pt x="8" y="75"/>
                  </a:moveTo>
                  <a:cubicBezTo>
                    <a:pt x="8" y="76"/>
                    <a:pt x="7" y="76"/>
                    <a:pt x="7" y="77"/>
                  </a:cubicBezTo>
                  <a:cubicBezTo>
                    <a:pt x="7" y="77"/>
                    <a:pt x="6" y="77"/>
                    <a:pt x="6" y="78"/>
                  </a:cubicBezTo>
                  <a:cubicBezTo>
                    <a:pt x="5" y="78"/>
                    <a:pt x="4" y="78"/>
                    <a:pt x="4" y="78"/>
                  </a:cubicBezTo>
                  <a:cubicBezTo>
                    <a:pt x="3" y="78"/>
                    <a:pt x="3" y="78"/>
                    <a:pt x="2" y="77"/>
                  </a:cubicBezTo>
                  <a:cubicBezTo>
                    <a:pt x="2" y="77"/>
                    <a:pt x="2" y="76"/>
                    <a:pt x="2" y="76"/>
                  </a:cubicBezTo>
                  <a:cubicBezTo>
                    <a:pt x="2" y="76"/>
                    <a:pt x="2" y="75"/>
                    <a:pt x="2" y="75"/>
                  </a:cubicBezTo>
                  <a:cubicBezTo>
                    <a:pt x="2" y="75"/>
                    <a:pt x="2" y="74"/>
                    <a:pt x="3" y="74"/>
                  </a:cubicBezTo>
                  <a:cubicBezTo>
                    <a:pt x="3" y="74"/>
                    <a:pt x="3" y="74"/>
                    <a:pt x="4" y="73"/>
                  </a:cubicBezTo>
                  <a:cubicBezTo>
                    <a:pt x="5" y="73"/>
                    <a:pt x="5" y="72"/>
                    <a:pt x="6" y="72"/>
                  </a:cubicBezTo>
                  <a:cubicBezTo>
                    <a:pt x="5" y="71"/>
                    <a:pt x="5" y="71"/>
                    <a:pt x="5" y="71"/>
                  </a:cubicBezTo>
                  <a:cubicBezTo>
                    <a:pt x="5" y="71"/>
                    <a:pt x="5" y="70"/>
                    <a:pt x="4" y="70"/>
                  </a:cubicBezTo>
                  <a:cubicBezTo>
                    <a:pt x="4" y="70"/>
                    <a:pt x="3" y="70"/>
                    <a:pt x="3" y="71"/>
                  </a:cubicBezTo>
                  <a:cubicBezTo>
                    <a:pt x="2" y="71"/>
                    <a:pt x="2" y="72"/>
                    <a:pt x="2" y="72"/>
                  </a:cubicBezTo>
                  <a:cubicBezTo>
                    <a:pt x="2" y="72"/>
                    <a:pt x="2" y="73"/>
                    <a:pt x="2" y="73"/>
                  </a:cubicBezTo>
                  <a:lnTo>
                    <a:pt x="1" y="74"/>
                  </a:lnTo>
                  <a:cubicBezTo>
                    <a:pt x="0" y="73"/>
                    <a:pt x="0" y="73"/>
                    <a:pt x="0" y="72"/>
                  </a:cubicBezTo>
                  <a:cubicBezTo>
                    <a:pt x="0" y="72"/>
                    <a:pt x="1" y="71"/>
                    <a:pt x="1" y="71"/>
                  </a:cubicBezTo>
                  <a:cubicBezTo>
                    <a:pt x="1" y="71"/>
                    <a:pt x="2" y="70"/>
                    <a:pt x="2" y="70"/>
                  </a:cubicBezTo>
                  <a:cubicBezTo>
                    <a:pt x="3" y="69"/>
                    <a:pt x="3" y="69"/>
                    <a:pt x="4" y="69"/>
                  </a:cubicBezTo>
                  <a:cubicBezTo>
                    <a:pt x="4" y="69"/>
                    <a:pt x="5" y="69"/>
                    <a:pt x="5" y="69"/>
                  </a:cubicBezTo>
                  <a:cubicBezTo>
                    <a:pt x="5" y="69"/>
                    <a:pt x="6" y="69"/>
                    <a:pt x="6" y="70"/>
                  </a:cubicBezTo>
                  <a:cubicBezTo>
                    <a:pt x="6" y="70"/>
                    <a:pt x="6" y="70"/>
                    <a:pt x="7" y="71"/>
                  </a:cubicBezTo>
                  <a:lnTo>
                    <a:pt x="8" y="72"/>
                  </a:lnTo>
                  <a:cubicBezTo>
                    <a:pt x="8" y="73"/>
                    <a:pt x="9" y="74"/>
                    <a:pt x="9" y="74"/>
                  </a:cubicBezTo>
                  <a:cubicBezTo>
                    <a:pt x="9" y="75"/>
                    <a:pt x="10" y="75"/>
                    <a:pt x="10" y="75"/>
                  </a:cubicBezTo>
                  <a:lnTo>
                    <a:pt x="9" y="76"/>
                  </a:lnTo>
                  <a:cubicBezTo>
                    <a:pt x="8" y="76"/>
                    <a:pt x="8" y="75"/>
                    <a:pt x="8" y="75"/>
                  </a:cubicBezTo>
                  <a:close/>
                  <a:moveTo>
                    <a:pt x="6" y="72"/>
                  </a:moveTo>
                  <a:cubicBezTo>
                    <a:pt x="6" y="73"/>
                    <a:pt x="5" y="73"/>
                    <a:pt x="4" y="74"/>
                  </a:cubicBezTo>
                  <a:cubicBezTo>
                    <a:pt x="4" y="74"/>
                    <a:pt x="4" y="75"/>
                    <a:pt x="4" y="75"/>
                  </a:cubicBezTo>
                  <a:cubicBezTo>
                    <a:pt x="3" y="75"/>
                    <a:pt x="3" y="75"/>
                    <a:pt x="3" y="76"/>
                  </a:cubicBezTo>
                  <a:cubicBezTo>
                    <a:pt x="3" y="76"/>
                    <a:pt x="3" y="76"/>
                    <a:pt x="4" y="76"/>
                  </a:cubicBezTo>
                  <a:cubicBezTo>
                    <a:pt x="4" y="77"/>
                    <a:pt x="4" y="77"/>
                    <a:pt x="4" y="77"/>
                  </a:cubicBezTo>
                  <a:cubicBezTo>
                    <a:pt x="5" y="77"/>
                    <a:pt x="5" y="77"/>
                    <a:pt x="6" y="77"/>
                  </a:cubicBezTo>
                  <a:cubicBezTo>
                    <a:pt x="6" y="76"/>
                    <a:pt x="6" y="76"/>
                    <a:pt x="7" y="75"/>
                  </a:cubicBezTo>
                  <a:cubicBezTo>
                    <a:pt x="7" y="75"/>
                    <a:pt x="7" y="75"/>
                    <a:pt x="7" y="74"/>
                  </a:cubicBezTo>
                  <a:cubicBezTo>
                    <a:pt x="7" y="74"/>
                    <a:pt x="7" y="73"/>
                    <a:pt x="6" y="73"/>
                  </a:cubicBezTo>
                  <a:lnTo>
                    <a:pt x="6" y="72"/>
                  </a:lnTo>
                  <a:close/>
                  <a:moveTo>
                    <a:pt x="17" y="70"/>
                  </a:moveTo>
                  <a:lnTo>
                    <a:pt x="13" y="63"/>
                  </a:lnTo>
                  <a:lnTo>
                    <a:pt x="14" y="63"/>
                  </a:lnTo>
                  <a:lnTo>
                    <a:pt x="15" y="64"/>
                  </a:lnTo>
                  <a:cubicBezTo>
                    <a:pt x="15" y="63"/>
                    <a:pt x="15" y="62"/>
                    <a:pt x="15" y="62"/>
                  </a:cubicBezTo>
                  <a:cubicBezTo>
                    <a:pt x="15" y="62"/>
                    <a:pt x="15" y="62"/>
                    <a:pt x="15" y="61"/>
                  </a:cubicBezTo>
                  <a:cubicBezTo>
                    <a:pt x="16" y="61"/>
                    <a:pt x="16" y="61"/>
                    <a:pt x="17" y="61"/>
                  </a:cubicBezTo>
                  <a:lnTo>
                    <a:pt x="17" y="62"/>
                  </a:lnTo>
                  <a:cubicBezTo>
                    <a:pt x="17" y="62"/>
                    <a:pt x="16" y="63"/>
                    <a:pt x="16" y="63"/>
                  </a:cubicBezTo>
                  <a:cubicBezTo>
                    <a:pt x="16" y="63"/>
                    <a:pt x="16" y="63"/>
                    <a:pt x="16" y="63"/>
                  </a:cubicBezTo>
                  <a:cubicBezTo>
                    <a:pt x="16" y="64"/>
                    <a:pt x="16" y="64"/>
                    <a:pt x="16" y="64"/>
                  </a:cubicBezTo>
                  <a:cubicBezTo>
                    <a:pt x="16" y="65"/>
                    <a:pt x="16" y="65"/>
                    <a:pt x="16" y="66"/>
                  </a:cubicBezTo>
                  <a:lnTo>
                    <a:pt x="19" y="70"/>
                  </a:lnTo>
                  <a:lnTo>
                    <a:pt x="17" y="70"/>
                  </a:lnTo>
                  <a:close/>
                  <a:moveTo>
                    <a:pt x="32" y="61"/>
                  </a:moveTo>
                  <a:lnTo>
                    <a:pt x="31" y="62"/>
                  </a:lnTo>
                  <a:lnTo>
                    <a:pt x="25" y="52"/>
                  </a:lnTo>
                  <a:lnTo>
                    <a:pt x="26" y="51"/>
                  </a:lnTo>
                  <a:lnTo>
                    <a:pt x="28" y="55"/>
                  </a:lnTo>
                  <a:cubicBezTo>
                    <a:pt x="28" y="54"/>
                    <a:pt x="29" y="53"/>
                    <a:pt x="30" y="53"/>
                  </a:cubicBezTo>
                  <a:cubicBezTo>
                    <a:pt x="30" y="52"/>
                    <a:pt x="30" y="52"/>
                    <a:pt x="31" y="52"/>
                  </a:cubicBezTo>
                  <a:cubicBezTo>
                    <a:pt x="31" y="52"/>
                    <a:pt x="32" y="52"/>
                    <a:pt x="32" y="52"/>
                  </a:cubicBezTo>
                  <a:cubicBezTo>
                    <a:pt x="33" y="52"/>
                    <a:pt x="33" y="53"/>
                    <a:pt x="34" y="53"/>
                  </a:cubicBezTo>
                  <a:cubicBezTo>
                    <a:pt x="34" y="53"/>
                    <a:pt x="34" y="54"/>
                    <a:pt x="35" y="54"/>
                  </a:cubicBezTo>
                  <a:cubicBezTo>
                    <a:pt x="36" y="56"/>
                    <a:pt x="36" y="57"/>
                    <a:pt x="36" y="58"/>
                  </a:cubicBezTo>
                  <a:cubicBezTo>
                    <a:pt x="35" y="59"/>
                    <a:pt x="35" y="59"/>
                    <a:pt x="34" y="60"/>
                  </a:cubicBezTo>
                  <a:cubicBezTo>
                    <a:pt x="33" y="61"/>
                    <a:pt x="32" y="61"/>
                    <a:pt x="32" y="60"/>
                  </a:cubicBezTo>
                  <a:lnTo>
                    <a:pt x="32" y="61"/>
                  </a:lnTo>
                  <a:close/>
                  <a:moveTo>
                    <a:pt x="30" y="58"/>
                  </a:moveTo>
                  <a:cubicBezTo>
                    <a:pt x="30" y="58"/>
                    <a:pt x="31" y="59"/>
                    <a:pt x="31" y="59"/>
                  </a:cubicBezTo>
                  <a:cubicBezTo>
                    <a:pt x="32" y="59"/>
                    <a:pt x="33" y="59"/>
                    <a:pt x="33" y="59"/>
                  </a:cubicBezTo>
                  <a:cubicBezTo>
                    <a:pt x="34" y="59"/>
                    <a:pt x="34" y="58"/>
                    <a:pt x="34" y="58"/>
                  </a:cubicBezTo>
                  <a:cubicBezTo>
                    <a:pt x="34" y="57"/>
                    <a:pt x="34" y="56"/>
                    <a:pt x="34" y="55"/>
                  </a:cubicBezTo>
                  <a:cubicBezTo>
                    <a:pt x="33" y="54"/>
                    <a:pt x="32" y="54"/>
                    <a:pt x="32" y="53"/>
                  </a:cubicBezTo>
                  <a:cubicBezTo>
                    <a:pt x="31" y="53"/>
                    <a:pt x="31" y="53"/>
                    <a:pt x="30" y="54"/>
                  </a:cubicBezTo>
                  <a:cubicBezTo>
                    <a:pt x="30" y="54"/>
                    <a:pt x="29" y="54"/>
                    <a:pt x="29" y="55"/>
                  </a:cubicBezTo>
                  <a:cubicBezTo>
                    <a:pt x="29" y="56"/>
                    <a:pt x="29" y="57"/>
                    <a:pt x="30" y="58"/>
                  </a:cubicBezTo>
                  <a:close/>
                  <a:moveTo>
                    <a:pt x="48" y="48"/>
                  </a:moveTo>
                  <a:lnTo>
                    <a:pt x="49" y="47"/>
                  </a:lnTo>
                  <a:cubicBezTo>
                    <a:pt x="49" y="48"/>
                    <a:pt x="49" y="49"/>
                    <a:pt x="49" y="50"/>
                  </a:cubicBezTo>
                  <a:cubicBezTo>
                    <a:pt x="49" y="50"/>
                    <a:pt x="48" y="51"/>
                    <a:pt x="48" y="52"/>
                  </a:cubicBezTo>
                  <a:cubicBezTo>
                    <a:pt x="47" y="52"/>
                    <a:pt x="46" y="52"/>
                    <a:pt x="45" y="52"/>
                  </a:cubicBezTo>
                  <a:cubicBezTo>
                    <a:pt x="44" y="52"/>
                    <a:pt x="43" y="51"/>
                    <a:pt x="42" y="50"/>
                  </a:cubicBezTo>
                  <a:cubicBezTo>
                    <a:pt x="41" y="49"/>
                    <a:pt x="41" y="48"/>
                    <a:pt x="41" y="47"/>
                  </a:cubicBezTo>
                  <a:cubicBezTo>
                    <a:pt x="41" y="46"/>
                    <a:pt x="42" y="45"/>
                    <a:pt x="43" y="44"/>
                  </a:cubicBezTo>
                  <a:cubicBezTo>
                    <a:pt x="44" y="44"/>
                    <a:pt x="45" y="43"/>
                    <a:pt x="46" y="44"/>
                  </a:cubicBezTo>
                  <a:cubicBezTo>
                    <a:pt x="47" y="44"/>
                    <a:pt x="48" y="45"/>
                    <a:pt x="48" y="46"/>
                  </a:cubicBezTo>
                  <a:cubicBezTo>
                    <a:pt x="48" y="46"/>
                    <a:pt x="48" y="46"/>
                    <a:pt x="49" y="46"/>
                  </a:cubicBezTo>
                  <a:lnTo>
                    <a:pt x="43" y="50"/>
                  </a:lnTo>
                  <a:cubicBezTo>
                    <a:pt x="44" y="50"/>
                    <a:pt x="44" y="51"/>
                    <a:pt x="45" y="51"/>
                  </a:cubicBezTo>
                  <a:cubicBezTo>
                    <a:pt x="46" y="51"/>
                    <a:pt x="46" y="51"/>
                    <a:pt x="47" y="51"/>
                  </a:cubicBezTo>
                  <a:cubicBezTo>
                    <a:pt x="47" y="50"/>
                    <a:pt x="48" y="50"/>
                    <a:pt x="48" y="50"/>
                  </a:cubicBezTo>
                  <a:cubicBezTo>
                    <a:pt x="48" y="49"/>
                    <a:pt x="48" y="49"/>
                    <a:pt x="48" y="48"/>
                  </a:cubicBezTo>
                  <a:close/>
                  <a:moveTo>
                    <a:pt x="43" y="48"/>
                  </a:moveTo>
                  <a:lnTo>
                    <a:pt x="47" y="46"/>
                  </a:lnTo>
                  <a:cubicBezTo>
                    <a:pt x="46" y="45"/>
                    <a:pt x="46" y="45"/>
                    <a:pt x="45" y="45"/>
                  </a:cubicBezTo>
                  <a:cubicBezTo>
                    <a:pt x="45" y="45"/>
                    <a:pt x="44" y="45"/>
                    <a:pt x="44" y="45"/>
                  </a:cubicBezTo>
                  <a:cubicBezTo>
                    <a:pt x="43" y="46"/>
                    <a:pt x="43" y="46"/>
                    <a:pt x="42" y="47"/>
                  </a:cubicBezTo>
                  <a:cubicBezTo>
                    <a:pt x="42" y="47"/>
                    <a:pt x="42" y="48"/>
                    <a:pt x="43" y="48"/>
                  </a:cubicBezTo>
                  <a:close/>
                  <a:moveTo>
                    <a:pt x="53" y="36"/>
                  </a:moveTo>
                  <a:lnTo>
                    <a:pt x="52" y="35"/>
                  </a:lnTo>
                  <a:lnTo>
                    <a:pt x="53" y="34"/>
                  </a:lnTo>
                  <a:lnTo>
                    <a:pt x="54" y="36"/>
                  </a:lnTo>
                  <a:lnTo>
                    <a:pt x="53" y="36"/>
                  </a:lnTo>
                  <a:close/>
                  <a:moveTo>
                    <a:pt x="58" y="48"/>
                  </a:moveTo>
                  <a:lnTo>
                    <a:pt x="58" y="47"/>
                  </a:lnTo>
                  <a:cubicBezTo>
                    <a:pt x="58" y="47"/>
                    <a:pt x="58" y="47"/>
                    <a:pt x="58" y="47"/>
                  </a:cubicBezTo>
                  <a:cubicBezTo>
                    <a:pt x="59" y="47"/>
                    <a:pt x="59" y="47"/>
                    <a:pt x="59" y="46"/>
                  </a:cubicBezTo>
                  <a:cubicBezTo>
                    <a:pt x="59" y="46"/>
                    <a:pt x="59" y="46"/>
                    <a:pt x="58" y="45"/>
                  </a:cubicBezTo>
                  <a:lnTo>
                    <a:pt x="54" y="38"/>
                  </a:lnTo>
                  <a:lnTo>
                    <a:pt x="55" y="37"/>
                  </a:lnTo>
                  <a:lnTo>
                    <a:pt x="59" y="44"/>
                  </a:lnTo>
                  <a:cubicBezTo>
                    <a:pt x="60" y="45"/>
                    <a:pt x="60" y="46"/>
                    <a:pt x="60" y="46"/>
                  </a:cubicBezTo>
                  <a:cubicBezTo>
                    <a:pt x="60" y="47"/>
                    <a:pt x="60" y="48"/>
                    <a:pt x="59" y="48"/>
                  </a:cubicBezTo>
                  <a:cubicBezTo>
                    <a:pt x="59" y="48"/>
                    <a:pt x="59" y="48"/>
                    <a:pt x="58" y="48"/>
                  </a:cubicBezTo>
                  <a:close/>
                  <a:moveTo>
                    <a:pt x="63" y="42"/>
                  </a:moveTo>
                  <a:lnTo>
                    <a:pt x="62" y="41"/>
                  </a:lnTo>
                  <a:cubicBezTo>
                    <a:pt x="62" y="42"/>
                    <a:pt x="62" y="43"/>
                    <a:pt x="61" y="43"/>
                  </a:cubicBezTo>
                  <a:cubicBezTo>
                    <a:pt x="60" y="44"/>
                    <a:pt x="60" y="44"/>
                    <a:pt x="59" y="44"/>
                  </a:cubicBezTo>
                  <a:cubicBezTo>
                    <a:pt x="58" y="44"/>
                    <a:pt x="58" y="44"/>
                    <a:pt x="57" y="43"/>
                  </a:cubicBezTo>
                  <a:cubicBezTo>
                    <a:pt x="56" y="43"/>
                    <a:pt x="56" y="42"/>
                    <a:pt x="55" y="41"/>
                  </a:cubicBezTo>
                  <a:cubicBezTo>
                    <a:pt x="55" y="41"/>
                    <a:pt x="55" y="40"/>
                    <a:pt x="55" y="39"/>
                  </a:cubicBezTo>
                  <a:cubicBezTo>
                    <a:pt x="54" y="39"/>
                    <a:pt x="55" y="38"/>
                    <a:pt x="55" y="37"/>
                  </a:cubicBezTo>
                  <a:cubicBezTo>
                    <a:pt x="55" y="37"/>
                    <a:pt x="56" y="36"/>
                    <a:pt x="56" y="36"/>
                  </a:cubicBezTo>
                  <a:cubicBezTo>
                    <a:pt x="57" y="36"/>
                    <a:pt x="57" y="36"/>
                    <a:pt x="57" y="35"/>
                  </a:cubicBezTo>
                  <a:cubicBezTo>
                    <a:pt x="58" y="35"/>
                    <a:pt x="58" y="36"/>
                    <a:pt x="59" y="36"/>
                  </a:cubicBezTo>
                  <a:lnTo>
                    <a:pt x="56" y="32"/>
                  </a:lnTo>
                  <a:lnTo>
                    <a:pt x="58" y="31"/>
                  </a:lnTo>
                  <a:lnTo>
                    <a:pt x="64" y="41"/>
                  </a:lnTo>
                  <a:lnTo>
                    <a:pt x="63" y="42"/>
                  </a:lnTo>
                  <a:close/>
                  <a:moveTo>
                    <a:pt x="57" y="41"/>
                  </a:moveTo>
                  <a:cubicBezTo>
                    <a:pt x="57" y="42"/>
                    <a:pt x="58" y="42"/>
                    <a:pt x="58" y="42"/>
                  </a:cubicBezTo>
                  <a:cubicBezTo>
                    <a:pt x="59" y="43"/>
                    <a:pt x="60" y="43"/>
                    <a:pt x="60" y="42"/>
                  </a:cubicBezTo>
                  <a:cubicBezTo>
                    <a:pt x="61" y="42"/>
                    <a:pt x="61" y="41"/>
                    <a:pt x="61" y="41"/>
                  </a:cubicBezTo>
                  <a:cubicBezTo>
                    <a:pt x="61" y="40"/>
                    <a:pt x="61" y="39"/>
                    <a:pt x="60" y="38"/>
                  </a:cubicBezTo>
                  <a:cubicBezTo>
                    <a:pt x="60" y="37"/>
                    <a:pt x="59" y="37"/>
                    <a:pt x="59" y="37"/>
                  </a:cubicBezTo>
                  <a:cubicBezTo>
                    <a:pt x="58" y="36"/>
                    <a:pt x="57" y="37"/>
                    <a:pt x="57" y="37"/>
                  </a:cubicBezTo>
                  <a:cubicBezTo>
                    <a:pt x="56" y="37"/>
                    <a:pt x="56" y="38"/>
                    <a:pt x="56" y="38"/>
                  </a:cubicBezTo>
                  <a:cubicBezTo>
                    <a:pt x="56" y="39"/>
                    <a:pt x="56" y="40"/>
                    <a:pt x="57" y="41"/>
                  </a:cubicBezTo>
                  <a:close/>
                  <a:moveTo>
                    <a:pt x="70" y="34"/>
                  </a:moveTo>
                  <a:lnTo>
                    <a:pt x="71" y="33"/>
                  </a:lnTo>
                  <a:cubicBezTo>
                    <a:pt x="71" y="34"/>
                    <a:pt x="72" y="34"/>
                    <a:pt x="72" y="34"/>
                  </a:cubicBezTo>
                  <a:cubicBezTo>
                    <a:pt x="73" y="34"/>
                    <a:pt x="73" y="34"/>
                    <a:pt x="74" y="34"/>
                  </a:cubicBezTo>
                  <a:cubicBezTo>
                    <a:pt x="74" y="33"/>
                    <a:pt x="74" y="33"/>
                    <a:pt x="75" y="33"/>
                  </a:cubicBezTo>
                  <a:cubicBezTo>
                    <a:pt x="75" y="32"/>
                    <a:pt x="75" y="32"/>
                    <a:pt x="75" y="32"/>
                  </a:cubicBezTo>
                  <a:cubicBezTo>
                    <a:pt x="74" y="31"/>
                    <a:pt x="74" y="31"/>
                    <a:pt x="74" y="31"/>
                  </a:cubicBezTo>
                  <a:cubicBezTo>
                    <a:pt x="74" y="31"/>
                    <a:pt x="73" y="31"/>
                    <a:pt x="72" y="32"/>
                  </a:cubicBezTo>
                  <a:cubicBezTo>
                    <a:pt x="71" y="32"/>
                    <a:pt x="71" y="32"/>
                    <a:pt x="70" y="32"/>
                  </a:cubicBezTo>
                  <a:cubicBezTo>
                    <a:pt x="70" y="32"/>
                    <a:pt x="69" y="32"/>
                    <a:pt x="69" y="32"/>
                  </a:cubicBezTo>
                  <a:cubicBezTo>
                    <a:pt x="69" y="32"/>
                    <a:pt x="68" y="32"/>
                    <a:pt x="68" y="31"/>
                  </a:cubicBezTo>
                  <a:cubicBezTo>
                    <a:pt x="68" y="31"/>
                    <a:pt x="68" y="31"/>
                    <a:pt x="68" y="30"/>
                  </a:cubicBezTo>
                  <a:cubicBezTo>
                    <a:pt x="68" y="30"/>
                    <a:pt x="68" y="30"/>
                    <a:pt x="68" y="29"/>
                  </a:cubicBezTo>
                  <a:cubicBezTo>
                    <a:pt x="68" y="29"/>
                    <a:pt x="68" y="29"/>
                    <a:pt x="68" y="28"/>
                  </a:cubicBezTo>
                  <a:cubicBezTo>
                    <a:pt x="69" y="28"/>
                    <a:pt x="69" y="28"/>
                    <a:pt x="69" y="28"/>
                  </a:cubicBezTo>
                  <a:cubicBezTo>
                    <a:pt x="70" y="27"/>
                    <a:pt x="70" y="27"/>
                    <a:pt x="71" y="27"/>
                  </a:cubicBezTo>
                  <a:cubicBezTo>
                    <a:pt x="72" y="27"/>
                    <a:pt x="72" y="27"/>
                    <a:pt x="72" y="27"/>
                  </a:cubicBezTo>
                  <a:cubicBezTo>
                    <a:pt x="73" y="27"/>
                    <a:pt x="73" y="27"/>
                    <a:pt x="73" y="28"/>
                  </a:cubicBezTo>
                  <a:lnTo>
                    <a:pt x="72" y="29"/>
                  </a:lnTo>
                  <a:cubicBezTo>
                    <a:pt x="72" y="28"/>
                    <a:pt x="72" y="28"/>
                    <a:pt x="71" y="28"/>
                  </a:cubicBezTo>
                  <a:cubicBezTo>
                    <a:pt x="71" y="28"/>
                    <a:pt x="71" y="28"/>
                    <a:pt x="70" y="28"/>
                  </a:cubicBezTo>
                  <a:cubicBezTo>
                    <a:pt x="70" y="29"/>
                    <a:pt x="69" y="29"/>
                    <a:pt x="69" y="30"/>
                  </a:cubicBezTo>
                  <a:cubicBezTo>
                    <a:pt x="69" y="30"/>
                    <a:pt x="69" y="30"/>
                    <a:pt x="69" y="30"/>
                  </a:cubicBezTo>
                  <a:cubicBezTo>
                    <a:pt x="69" y="31"/>
                    <a:pt x="69" y="31"/>
                    <a:pt x="70" y="31"/>
                  </a:cubicBezTo>
                  <a:cubicBezTo>
                    <a:pt x="70" y="31"/>
                    <a:pt x="70" y="31"/>
                    <a:pt x="70" y="31"/>
                  </a:cubicBezTo>
                  <a:cubicBezTo>
                    <a:pt x="70" y="31"/>
                    <a:pt x="71" y="31"/>
                    <a:pt x="71" y="30"/>
                  </a:cubicBezTo>
                  <a:cubicBezTo>
                    <a:pt x="72" y="30"/>
                    <a:pt x="73" y="30"/>
                    <a:pt x="74" y="30"/>
                  </a:cubicBezTo>
                  <a:cubicBezTo>
                    <a:pt x="74" y="30"/>
                    <a:pt x="74" y="30"/>
                    <a:pt x="75" y="30"/>
                  </a:cubicBezTo>
                  <a:cubicBezTo>
                    <a:pt x="75" y="30"/>
                    <a:pt x="75" y="30"/>
                    <a:pt x="76" y="31"/>
                  </a:cubicBezTo>
                  <a:cubicBezTo>
                    <a:pt x="76" y="31"/>
                    <a:pt x="76" y="32"/>
                    <a:pt x="76" y="32"/>
                  </a:cubicBezTo>
                  <a:cubicBezTo>
                    <a:pt x="76" y="33"/>
                    <a:pt x="76" y="33"/>
                    <a:pt x="76" y="34"/>
                  </a:cubicBezTo>
                  <a:cubicBezTo>
                    <a:pt x="75" y="34"/>
                    <a:pt x="75" y="34"/>
                    <a:pt x="74" y="35"/>
                  </a:cubicBezTo>
                  <a:cubicBezTo>
                    <a:pt x="73" y="35"/>
                    <a:pt x="73" y="36"/>
                    <a:pt x="72" y="36"/>
                  </a:cubicBezTo>
                  <a:cubicBezTo>
                    <a:pt x="71" y="35"/>
                    <a:pt x="70" y="35"/>
                    <a:pt x="70" y="34"/>
                  </a:cubicBezTo>
                  <a:close/>
                  <a:moveTo>
                    <a:pt x="85" y="28"/>
                  </a:moveTo>
                  <a:lnTo>
                    <a:pt x="81" y="21"/>
                  </a:lnTo>
                  <a:lnTo>
                    <a:pt x="82" y="20"/>
                  </a:lnTo>
                  <a:lnTo>
                    <a:pt x="82" y="21"/>
                  </a:lnTo>
                  <a:cubicBezTo>
                    <a:pt x="82" y="21"/>
                    <a:pt x="83" y="20"/>
                    <a:pt x="83" y="20"/>
                  </a:cubicBezTo>
                  <a:cubicBezTo>
                    <a:pt x="83" y="19"/>
                    <a:pt x="83" y="19"/>
                    <a:pt x="84" y="19"/>
                  </a:cubicBezTo>
                  <a:cubicBezTo>
                    <a:pt x="84" y="18"/>
                    <a:pt x="85" y="18"/>
                    <a:pt x="85" y="18"/>
                  </a:cubicBezTo>
                  <a:cubicBezTo>
                    <a:pt x="86" y="18"/>
                    <a:pt x="86" y="18"/>
                    <a:pt x="87" y="18"/>
                  </a:cubicBezTo>
                  <a:cubicBezTo>
                    <a:pt x="87" y="17"/>
                    <a:pt x="87" y="16"/>
                    <a:pt x="88" y="16"/>
                  </a:cubicBezTo>
                  <a:cubicBezTo>
                    <a:pt x="89" y="15"/>
                    <a:pt x="89" y="15"/>
                    <a:pt x="90" y="15"/>
                  </a:cubicBezTo>
                  <a:cubicBezTo>
                    <a:pt x="91" y="16"/>
                    <a:pt x="91" y="16"/>
                    <a:pt x="92" y="17"/>
                  </a:cubicBezTo>
                  <a:lnTo>
                    <a:pt x="95" y="22"/>
                  </a:lnTo>
                  <a:lnTo>
                    <a:pt x="93" y="22"/>
                  </a:lnTo>
                  <a:lnTo>
                    <a:pt x="91" y="18"/>
                  </a:lnTo>
                  <a:cubicBezTo>
                    <a:pt x="90" y="18"/>
                    <a:pt x="90" y="17"/>
                    <a:pt x="90" y="17"/>
                  </a:cubicBezTo>
                  <a:cubicBezTo>
                    <a:pt x="90" y="17"/>
                    <a:pt x="89" y="17"/>
                    <a:pt x="89" y="17"/>
                  </a:cubicBezTo>
                  <a:cubicBezTo>
                    <a:pt x="89" y="17"/>
                    <a:pt x="89" y="17"/>
                    <a:pt x="88" y="17"/>
                  </a:cubicBezTo>
                  <a:cubicBezTo>
                    <a:pt x="88" y="17"/>
                    <a:pt x="88" y="18"/>
                    <a:pt x="87" y="18"/>
                  </a:cubicBezTo>
                  <a:cubicBezTo>
                    <a:pt x="87" y="19"/>
                    <a:pt x="87" y="20"/>
                    <a:pt x="88" y="20"/>
                  </a:cubicBezTo>
                  <a:lnTo>
                    <a:pt x="91" y="24"/>
                  </a:lnTo>
                  <a:lnTo>
                    <a:pt x="89" y="25"/>
                  </a:lnTo>
                  <a:lnTo>
                    <a:pt x="86" y="21"/>
                  </a:lnTo>
                  <a:cubicBezTo>
                    <a:pt x="86" y="20"/>
                    <a:pt x="86" y="20"/>
                    <a:pt x="85" y="19"/>
                  </a:cubicBezTo>
                  <a:cubicBezTo>
                    <a:pt x="85" y="19"/>
                    <a:pt x="85" y="19"/>
                    <a:pt x="84" y="20"/>
                  </a:cubicBezTo>
                  <a:cubicBezTo>
                    <a:pt x="84" y="20"/>
                    <a:pt x="84" y="20"/>
                    <a:pt x="83" y="21"/>
                  </a:cubicBezTo>
                  <a:cubicBezTo>
                    <a:pt x="83" y="21"/>
                    <a:pt x="83" y="21"/>
                    <a:pt x="83" y="22"/>
                  </a:cubicBezTo>
                  <a:cubicBezTo>
                    <a:pt x="83" y="22"/>
                    <a:pt x="84" y="23"/>
                    <a:pt x="84" y="23"/>
                  </a:cubicBezTo>
                  <a:lnTo>
                    <a:pt x="86" y="27"/>
                  </a:lnTo>
                  <a:lnTo>
                    <a:pt x="85" y="28"/>
                  </a:lnTo>
                  <a:close/>
                  <a:moveTo>
                    <a:pt x="107" y="2"/>
                  </a:moveTo>
                  <a:lnTo>
                    <a:pt x="106" y="1"/>
                  </a:lnTo>
                  <a:lnTo>
                    <a:pt x="107" y="0"/>
                  </a:lnTo>
                  <a:lnTo>
                    <a:pt x="108" y="2"/>
                  </a:lnTo>
                  <a:lnTo>
                    <a:pt x="107" y="2"/>
                  </a:lnTo>
                  <a:close/>
                  <a:moveTo>
                    <a:pt x="112" y="11"/>
                  </a:moveTo>
                  <a:lnTo>
                    <a:pt x="108" y="4"/>
                  </a:lnTo>
                  <a:lnTo>
                    <a:pt x="109" y="3"/>
                  </a:lnTo>
                  <a:lnTo>
                    <a:pt x="113" y="10"/>
                  </a:lnTo>
                  <a:lnTo>
                    <a:pt x="112" y="11"/>
                  </a:lnTo>
                  <a:close/>
                  <a:moveTo>
                    <a:pt x="112" y="11"/>
                  </a:moveTo>
                  <a:lnTo>
                    <a:pt x="106" y="1"/>
                  </a:lnTo>
                  <a:lnTo>
                    <a:pt x="107" y="0"/>
                  </a:lnTo>
                  <a:lnTo>
                    <a:pt x="113" y="10"/>
                  </a:lnTo>
                  <a:lnTo>
                    <a:pt x="112" y="11"/>
                  </a:lnTo>
                  <a:close/>
                  <a:moveTo>
                    <a:pt x="107" y="2"/>
                  </a:moveTo>
                  <a:lnTo>
                    <a:pt x="106" y="1"/>
                  </a:lnTo>
                  <a:lnTo>
                    <a:pt x="107" y="0"/>
                  </a:lnTo>
                  <a:lnTo>
                    <a:pt x="108" y="2"/>
                  </a:lnTo>
                  <a:lnTo>
                    <a:pt x="107" y="2"/>
                  </a:lnTo>
                  <a:close/>
                  <a:moveTo>
                    <a:pt x="112" y="14"/>
                  </a:moveTo>
                  <a:lnTo>
                    <a:pt x="112" y="13"/>
                  </a:lnTo>
                  <a:cubicBezTo>
                    <a:pt x="112" y="13"/>
                    <a:pt x="113" y="13"/>
                    <a:pt x="113" y="13"/>
                  </a:cubicBezTo>
                  <a:cubicBezTo>
                    <a:pt x="113" y="13"/>
                    <a:pt x="113" y="13"/>
                    <a:pt x="113" y="12"/>
                  </a:cubicBezTo>
                  <a:cubicBezTo>
                    <a:pt x="113" y="12"/>
                    <a:pt x="113" y="12"/>
                    <a:pt x="112" y="11"/>
                  </a:cubicBezTo>
                  <a:lnTo>
                    <a:pt x="108" y="4"/>
                  </a:lnTo>
                  <a:lnTo>
                    <a:pt x="109" y="3"/>
                  </a:lnTo>
                  <a:lnTo>
                    <a:pt x="114" y="10"/>
                  </a:lnTo>
                  <a:cubicBezTo>
                    <a:pt x="114" y="11"/>
                    <a:pt x="114" y="12"/>
                    <a:pt x="114" y="12"/>
                  </a:cubicBezTo>
                  <a:cubicBezTo>
                    <a:pt x="114" y="13"/>
                    <a:pt x="114" y="13"/>
                    <a:pt x="113" y="14"/>
                  </a:cubicBezTo>
                  <a:cubicBezTo>
                    <a:pt x="113" y="14"/>
                    <a:pt x="113" y="14"/>
                    <a:pt x="112" y="14"/>
                  </a:cubicBezTo>
                  <a:close/>
                  <a:moveTo>
                    <a:pt x="113" y="1"/>
                  </a:moveTo>
                  <a:lnTo>
                    <a:pt x="113" y="0"/>
                  </a:lnTo>
                  <a:lnTo>
                    <a:pt x="114" y="0"/>
                  </a:lnTo>
                  <a:lnTo>
                    <a:pt x="114" y="1"/>
                  </a:lnTo>
                  <a:cubicBezTo>
                    <a:pt x="115" y="1"/>
                    <a:pt x="115" y="1"/>
                    <a:pt x="115" y="2"/>
                  </a:cubicBezTo>
                  <a:cubicBezTo>
                    <a:pt x="116" y="2"/>
                    <a:pt x="116" y="2"/>
                    <a:pt x="117" y="3"/>
                  </a:cubicBezTo>
                  <a:cubicBezTo>
                    <a:pt x="117" y="4"/>
                    <a:pt x="118" y="6"/>
                    <a:pt x="117" y="7"/>
                  </a:cubicBezTo>
                  <a:cubicBezTo>
                    <a:pt x="117" y="8"/>
                    <a:pt x="116" y="8"/>
                    <a:pt x="116" y="9"/>
                  </a:cubicBezTo>
                  <a:cubicBezTo>
                    <a:pt x="115" y="9"/>
                    <a:pt x="114" y="9"/>
                    <a:pt x="113" y="9"/>
                  </a:cubicBezTo>
                  <a:lnTo>
                    <a:pt x="113" y="11"/>
                  </a:lnTo>
                  <a:lnTo>
                    <a:pt x="112" y="11"/>
                  </a:lnTo>
                  <a:lnTo>
                    <a:pt x="112" y="9"/>
                  </a:lnTo>
                  <a:cubicBezTo>
                    <a:pt x="112" y="9"/>
                    <a:pt x="112" y="9"/>
                    <a:pt x="111" y="9"/>
                  </a:cubicBezTo>
                  <a:cubicBezTo>
                    <a:pt x="111" y="8"/>
                    <a:pt x="110" y="8"/>
                    <a:pt x="110" y="7"/>
                  </a:cubicBezTo>
                  <a:cubicBezTo>
                    <a:pt x="109" y="6"/>
                    <a:pt x="109" y="5"/>
                    <a:pt x="109" y="4"/>
                  </a:cubicBezTo>
                  <a:cubicBezTo>
                    <a:pt x="109" y="3"/>
                    <a:pt x="110" y="2"/>
                    <a:pt x="111" y="1"/>
                  </a:cubicBezTo>
                  <a:cubicBezTo>
                    <a:pt x="111" y="1"/>
                    <a:pt x="112" y="1"/>
                    <a:pt x="112" y="1"/>
                  </a:cubicBezTo>
                  <a:cubicBezTo>
                    <a:pt x="112" y="1"/>
                    <a:pt x="113" y="1"/>
                    <a:pt x="113" y="1"/>
                  </a:cubicBezTo>
                  <a:close/>
                  <a:moveTo>
                    <a:pt x="113" y="2"/>
                  </a:moveTo>
                  <a:cubicBezTo>
                    <a:pt x="113" y="2"/>
                    <a:pt x="112" y="2"/>
                    <a:pt x="112" y="2"/>
                  </a:cubicBezTo>
                  <a:cubicBezTo>
                    <a:pt x="111" y="3"/>
                    <a:pt x="111" y="3"/>
                    <a:pt x="111" y="4"/>
                  </a:cubicBezTo>
                  <a:cubicBezTo>
                    <a:pt x="110" y="5"/>
                    <a:pt x="111" y="6"/>
                    <a:pt x="111" y="6"/>
                  </a:cubicBezTo>
                  <a:cubicBezTo>
                    <a:pt x="112" y="7"/>
                    <a:pt x="112" y="8"/>
                    <a:pt x="113" y="8"/>
                  </a:cubicBezTo>
                  <a:lnTo>
                    <a:pt x="113" y="2"/>
                  </a:lnTo>
                  <a:close/>
                  <a:moveTo>
                    <a:pt x="114" y="2"/>
                  </a:moveTo>
                  <a:lnTo>
                    <a:pt x="114" y="8"/>
                  </a:lnTo>
                  <a:cubicBezTo>
                    <a:pt x="114" y="8"/>
                    <a:pt x="115" y="8"/>
                    <a:pt x="115" y="8"/>
                  </a:cubicBezTo>
                  <a:cubicBezTo>
                    <a:pt x="116" y="7"/>
                    <a:pt x="116" y="7"/>
                    <a:pt x="116" y="6"/>
                  </a:cubicBezTo>
                  <a:cubicBezTo>
                    <a:pt x="116" y="5"/>
                    <a:pt x="116" y="5"/>
                    <a:pt x="115" y="4"/>
                  </a:cubicBezTo>
                  <a:cubicBezTo>
                    <a:pt x="115" y="3"/>
                    <a:pt x="115" y="3"/>
                    <a:pt x="115" y="3"/>
                  </a:cubicBezTo>
                  <a:cubicBezTo>
                    <a:pt x="115" y="3"/>
                    <a:pt x="114" y="3"/>
                    <a:pt x="114" y="2"/>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pic>
          <p:nvPicPr>
            <p:cNvPr id="430248" name="Picture 168"/>
            <p:cNvPicPr>
              <a:picLocks noChangeAspect="1" noChangeArrowheads="1"/>
            </p:cNvPicPr>
            <p:nvPr/>
          </p:nvPicPr>
          <p:blipFill>
            <a:blip r:embed="rId34"/>
            <a:srcRect/>
            <a:stretch>
              <a:fillRect/>
            </a:stretch>
          </p:blipFill>
          <p:spPr bwMode="auto">
            <a:xfrm>
              <a:off x="2873" y="2177"/>
              <a:ext cx="351" cy="359"/>
            </a:xfrm>
            <a:prstGeom prst="rect">
              <a:avLst/>
            </a:prstGeom>
            <a:noFill/>
            <a:ln w="9525">
              <a:noFill/>
              <a:miter lim="800000"/>
              <a:headEnd/>
              <a:tailEnd/>
            </a:ln>
          </p:spPr>
        </p:pic>
        <p:pic>
          <p:nvPicPr>
            <p:cNvPr id="430249" name="Picture 169"/>
            <p:cNvPicPr>
              <a:picLocks noChangeAspect="1" noChangeArrowheads="1"/>
            </p:cNvPicPr>
            <p:nvPr/>
          </p:nvPicPr>
          <p:blipFill>
            <a:blip r:embed="rId35"/>
            <a:srcRect/>
            <a:stretch>
              <a:fillRect/>
            </a:stretch>
          </p:blipFill>
          <p:spPr bwMode="auto">
            <a:xfrm>
              <a:off x="2873" y="2177"/>
              <a:ext cx="351" cy="359"/>
            </a:xfrm>
            <a:prstGeom prst="rect">
              <a:avLst/>
            </a:prstGeom>
            <a:noFill/>
            <a:ln w="9525">
              <a:noFill/>
              <a:miter lim="800000"/>
              <a:headEnd/>
              <a:tailEnd/>
            </a:ln>
          </p:spPr>
        </p:pic>
        <p:sp>
          <p:nvSpPr>
            <p:cNvPr id="430250" name="Rectangle 170"/>
            <p:cNvSpPr>
              <a:spLocks noChangeArrowheads="1"/>
            </p:cNvSpPr>
            <p:nvPr/>
          </p:nvSpPr>
          <p:spPr bwMode="auto">
            <a:xfrm>
              <a:off x="2987" y="2258"/>
              <a:ext cx="202" cy="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00" b="0" i="0" u="none" strike="noStrike" cap="none" normalizeH="0" baseline="0" smtClean="0">
                  <a:ln>
                    <a:noFill/>
                  </a:ln>
                  <a:solidFill>
                    <a:srgbClr val="000000"/>
                  </a:solidFill>
                  <a:effectLst/>
                  <a:latin typeface="Arial" pitchFamily="34" charset="0"/>
                  <a:ea typeface="SimSun" pitchFamily="2" charset="-122"/>
                  <a:cs typeface="Arial" pitchFamily="34" charset="0"/>
                </a:rPr>
                <a:t>Produktionsfremstilling</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sp>
          <p:nvSpPr>
            <p:cNvPr id="430251" name="Rectangle 171"/>
            <p:cNvSpPr>
              <a:spLocks noChangeArrowheads="1"/>
            </p:cNvSpPr>
            <p:nvPr/>
          </p:nvSpPr>
          <p:spPr bwMode="auto">
            <a:xfrm>
              <a:off x="3033" y="2277"/>
              <a:ext cx="58" cy="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00" b="0" i="0" u="none" strike="noStrike" cap="none" normalizeH="0" baseline="0" smtClean="0">
                  <a:ln>
                    <a:noFill/>
                  </a:ln>
                  <a:solidFill>
                    <a:srgbClr val="000000"/>
                  </a:solidFill>
                  <a:effectLst/>
                  <a:latin typeface="Arial" pitchFamily="34" charset="0"/>
                  <a:ea typeface="SimSun" pitchFamily="2" charset="-122"/>
                  <a:cs typeface="Arial" pitchFamily="34" charset="0"/>
                </a:rPr>
                <a:t>Energi</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sp>
          <p:nvSpPr>
            <p:cNvPr id="430252" name="Rectangle 172"/>
            <p:cNvSpPr>
              <a:spLocks noChangeArrowheads="1"/>
            </p:cNvSpPr>
            <p:nvPr/>
          </p:nvSpPr>
          <p:spPr bwMode="auto">
            <a:xfrm>
              <a:off x="3029" y="2272"/>
              <a:ext cx="46" cy="9"/>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430253" name="Rectangle 173"/>
            <p:cNvSpPr>
              <a:spLocks noChangeArrowheads="1"/>
            </p:cNvSpPr>
            <p:nvPr/>
          </p:nvSpPr>
          <p:spPr bwMode="auto">
            <a:xfrm>
              <a:off x="2987" y="2304"/>
              <a:ext cx="184" cy="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00" b="0" i="0" u="none" strike="noStrike" cap="none" normalizeH="0" baseline="0" smtClean="0">
                  <a:ln>
                    <a:noFill/>
                  </a:ln>
                  <a:solidFill>
                    <a:srgbClr val="000000"/>
                  </a:solidFill>
                  <a:effectLst/>
                  <a:latin typeface="Arial" pitchFamily="34" charset="0"/>
                  <a:ea typeface="SimSun" pitchFamily="2" charset="-122"/>
                  <a:cs typeface="Arial" pitchFamily="34" charset="0"/>
                </a:rPr>
                <a:t>(F.eks. støbeproces)</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pic>
          <p:nvPicPr>
            <p:cNvPr id="430254" name="Picture 174"/>
            <p:cNvPicPr>
              <a:picLocks noChangeAspect="1" noChangeArrowheads="1"/>
            </p:cNvPicPr>
            <p:nvPr/>
          </p:nvPicPr>
          <p:blipFill>
            <a:blip r:embed="rId36"/>
            <a:srcRect/>
            <a:stretch>
              <a:fillRect/>
            </a:stretch>
          </p:blipFill>
          <p:spPr bwMode="auto">
            <a:xfrm>
              <a:off x="3427" y="2526"/>
              <a:ext cx="351" cy="359"/>
            </a:xfrm>
            <a:prstGeom prst="rect">
              <a:avLst/>
            </a:prstGeom>
            <a:noFill/>
            <a:ln w="9525">
              <a:noFill/>
              <a:miter lim="800000"/>
              <a:headEnd/>
              <a:tailEnd/>
            </a:ln>
          </p:spPr>
        </p:pic>
        <p:pic>
          <p:nvPicPr>
            <p:cNvPr id="430255" name="Picture 175"/>
            <p:cNvPicPr>
              <a:picLocks noChangeAspect="1" noChangeArrowheads="1"/>
            </p:cNvPicPr>
            <p:nvPr/>
          </p:nvPicPr>
          <p:blipFill>
            <a:blip r:embed="rId37"/>
            <a:srcRect/>
            <a:stretch>
              <a:fillRect/>
            </a:stretch>
          </p:blipFill>
          <p:spPr bwMode="auto">
            <a:xfrm>
              <a:off x="3427" y="2526"/>
              <a:ext cx="351" cy="359"/>
            </a:xfrm>
            <a:prstGeom prst="rect">
              <a:avLst/>
            </a:prstGeom>
            <a:noFill/>
            <a:ln w="9525">
              <a:noFill/>
              <a:miter lim="800000"/>
              <a:headEnd/>
              <a:tailEnd/>
            </a:ln>
          </p:spPr>
        </p:pic>
        <p:sp>
          <p:nvSpPr>
            <p:cNvPr id="430256" name="Rectangle 176"/>
            <p:cNvSpPr>
              <a:spLocks noChangeArrowheads="1"/>
            </p:cNvSpPr>
            <p:nvPr/>
          </p:nvSpPr>
          <p:spPr bwMode="auto">
            <a:xfrm>
              <a:off x="3559" y="2606"/>
              <a:ext cx="65" cy="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00" b="0" i="0" u="none" strike="noStrike" cap="none" normalizeH="0" baseline="0" smtClean="0">
                  <a:ln>
                    <a:noFill/>
                  </a:ln>
                  <a:solidFill>
                    <a:srgbClr val="000000"/>
                  </a:solidFill>
                  <a:effectLst/>
                  <a:latin typeface="Arial" pitchFamily="34" charset="0"/>
                  <a:ea typeface="SimSun" pitchFamily="2" charset="-122"/>
                  <a:cs typeface="Arial" pitchFamily="34" charset="0"/>
                </a:rPr>
                <a:t>Brug af </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sp>
          <p:nvSpPr>
            <p:cNvPr id="430257" name="Rectangle 177"/>
            <p:cNvSpPr>
              <a:spLocks noChangeArrowheads="1"/>
            </p:cNvSpPr>
            <p:nvPr/>
          </p:nvSpPr>
          <p:spPr bwMode="auto">
            <a:xfrm>
              <a:off x="3568" y="2634"/>
              <a:ext cx="54" cy="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00" b="0" i="0" u="none" strike="noStrike" cap="none" normalizeH="0" baseline="0" smtClean="0">
                  <a:ln>
                    <a:noFill/>
                  </a:ln>
                  <a:solidFill>
                    <a:srgbClr val="000000"/>
                  </a:solidFill>
                  <a:effectLst/>
                  <a:latin typeface="Arial" pitchFamily="34" charset="0"/>
                  <a:ea typeface="SimSun" pitchFamily="2" charset="-122"/>
                  <a:cs typeface="Arial" pitchFamily="34" charset="0"/>
                </a:rPr>
                <a:t>giftige </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sp>
          <p:nvSpPr>
            <p:cNvPr id="430258" name="Rectangle 178"/>
            <p:cNvSpPr>
              <a:spLocks noChangeArrowheads="1"/>
            </p:cNvSpPr>
            <p:nvPr/>
          </p:nvSpPr>
          <p:spPr bwMode="auto">
            <a:xfrm>
              <a:off x="3540" y="2662"/>
              <a:ext cx="89" cy="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00" b="0" i="0" u="none" strike="noStrike" cap="none" normalizeH="0" baseline="0" smtClean="0">
                  <a:ln>
                    <a:noFill/>
                  </a:ln>
                  <a:solidFill>
                    <a:srgbClr val="000000"/>
                  </a:solidFill>
                  <a:effectLst/>
                  <a:latin typeface="Arial" pitchFamily="34" charset="0"/>
                  <a:ea typeface="SimSun" pitchFamily="2" charset="-122"/>
                  <a:cs typeface="Arial" pitchFamily="34" charset="0"/>
                </a:rPr>
                <a:t>materialer </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sp>
          <p:nvSpPr>
            <p:cNvPr id="430259" name="Rectangle 179"/>
            <p:cNvSpPr>
              <a:spLocks noChangeArrowheads="1"/>
            </p:cNvSpPr>
            <p:nvPr/>
          </p:nvSpPr>
          <p:spPr bwMode="auto">
            <a:xfrm>
              <a:off x="3559" y="2689"/>
              <a:ext cx="71" cy="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00" b="0" i="0" u="none" strike="noStrike" cap="none" normalizeH="0" baseline="0" smtClean="0">
                  <a:ln>
                    <a:noFill/>
                  </a:ln>
                  <a:solidFill>
                    <a:srgbClr val="000000"/>
                  </a:solidFill>
                  <a:effectLst/>
                  <a:latin typeface="Arial" pitchFamily="34" charset="0"/>
                  <a:ea typeface="SimSun" pitchFamily="2" charset="-122"/>
                  <a:cs typeface="Arial" pitchFamily="34" charset="0"/>
                </a:rPr>
                <a:t>(ex. bly, </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sp>
          <p:nvSpPr>
            <p:cNvPr id="430260" name="Rectangle 180"/>
            <p:cNvSpPr>
              <a:spLocks noChangeArrowheads="1"/>
            </p:cNvSpPr>
            <p:nvPr/>
          </p:nvSpPr>
          <p:spPr bwMode="auto">
            <a:xfrm>
              <a:off x="3550" y="2716"/>
              <a:ext cx="78" cy="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00" b="0" i="0" u="none" strike="noStrike" cap="none" normalizeH="0" baseline="0" smtClean="0">
                  <a:ln>
                    <a:noFill/>
                  </a:ln>
                  <a:solidFill>
                    <a:srgbClr val="000000"/>
                  </a:solidFill>
                  <a:effectLst/>
                  <a:latin typeface="Arial" pitchFamily="34" charset="0"/>
                  <a:ea typeface="SimSun" pitchFamily="2" charset="-122"/>
                  <a:cs typeface="Arial" pitchFamily="34" charset="0"/>
                </a:rPr>
                <a:t>kviksølv)</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pic>
          <p:nvPicPr>
            <p:cNvPr id="430261" name="Picture 181"/>
            <p:cNvPicPr>
              <a:picLocks noChangeAspect="1" noChangeArrowheads="1"/>
            </p:cNvPicPr>
            <p:nvPr/>
          </p:nvPicPr>
          <p:blipFill>
            <a:blip r:embed="rId38"/>
            <a:srcRect/>
            <a:stretch>
              <a:fillRect/>
            </a:stretch>
          </p:blipFill>
          <p:spPr bwMode="auto">
            <a:xfrm>
              <a:off x="3178" y="1827"/>
              <a:ext cx="388" cy="386"/>
            </a:xfrm>
            <a:prstGeom prst="rect">
              <a:avLst/>
            </a:prstGeom>
            <a:noFill/>
            <a:ln w="9525">
              <a:noFill/>
              <a:miter lim="800000"/>
              <a:headEnd/>
              <a:tailEnd/>
            </a:ln>
          </p:spPr>
        </p:pic>
        <p:pic>
          <p:nvPicPr>
            <p:cNvPr id="430262" name="Picture 182"/>
            <p:cNvPicPr>
              <a:picLocks noChangeAspect="1" noChangeArrowheads="1"/>
            </p:cNvPicPr>
            <p:nvPr/>
          </p:nvPicPr>
          <p:blipFill>
            <a:blip r:embed="rId39"/>
            <a:srcRect/>
            <a:stretch>
              <a:fillRect/>
            </a:stretch>
          </p:blipFill>
          <p:spPr bwMode="auto">
            <a:xfrm>
              <a:off x="3178" y="1827"/>
              <a:ext cx="388" cy="386"/>
            </a:xfrm>
            <a:prstGeom prst="rect">
              <a:avLst/>
            </a:prstGeom>
            <a:noFill/>
            <a:ln w="9525">
              <a:noFill/>
              <a:miter lim="800000"/>
              <a:headEnd/>
              <a:tailEnd/>
            </a:ln>
          </p:spPr>
        </p:pic>
        <p:sp>
          <p:nvSpPr>
            <p:cNvPr id="430263" name="Freeform 183"/>
            <p:cNvSpPr>
              <a:spLocks noEditPoints="1"/>
            </p:cNvSpPr>
            <p:nvPr/>
          </p:nvSpPr>
          <p:spPr bwMode="auto">
            <a:xfrm>
              <a:off x="3312" y="1849"/>
              <a:ext cx="91" cy="27"/>
            </a:xfrm>
            <a:custGeom>
              <a:avLst/>
              <a:gdLst/>
              <a:ahLst/>
              <a:cxnLst>
                <a:cxn ang="0">
                  <a:pos x="0" y="2"/>
                </a:cxn>
                <a:cxn ang="0">
                  <a:pos x="24" y="0"/>
                </a:cxn>
                <a:cxn ang="0">
                  <a:pos x="34" y="6"/>
                </a:cxn>
                <a:cxn ang="0">
                  <a:pos x="33" y="22"/>
                </a:cxn>
                <a:cxn ang="0">
                  <a:pos x="8" y="28"/>
                </a:cxn>
                <a:cxn ang="0">
                  <a:pos x="3" y="47"/>
                </a:cxn>
                <a:cxn ang="0">
                  <a:pos x="19" y="22"/>
                </a:cxn>
                <a:cxn ang="0">
                  <a:pos x="29" y="12"/>
                </a:cxn>
                <a:cxn ang="0">
                  <a:pos x="23" y="5"/>
                </a:cxn>
                <a:cxn ang="0">
                  <a:pos x="6" y="6"/>
                </a:cxn>
                <a:cxn ang="0">
                  <a:pos x="51" y="43"/>
                </a:cxn>
                <a:cxn ang="0">
                  <a:pos x="53" y="10"/>
                </a:cxn>
                <a:cxn ang="0">
                  <a:pos x="56" y="10"/>
                </a:cxn>
                <a:cxn ang="0">
                  <a:pos x="66" y="10"/>
                </a:cxn>
                <a:cxn ang="0">
                  <a:pos x="60" y="14"/>
                </a:cxn>
                <a:cxn ang="0">
                  <a:pos x="55" y="19"/>
                </a:cxn>
                <a:cxn ang="0">
                  <a:pos x="56" y="43"/>
                </a:cxn>
                <a:cxn ang="0">
                  <a:pos x="63" y="25"/>
                </a:cxn>
                <a:cxn ang="0">
                  <a:pos x="77" y="7"/>
                </a:cxn>
                <a:cxn ang="0">
                  <a:pos x="94" y="22"/>
                </a:cxn>
                <a:cxn ang="0">
                  <a:pos x="88" y="39"/>
                </a:cxn>
                <a:cxn ang="0">
                  <a:pos x="68" y="38"/>
                </a:cxn>
                <a:cxn ang="0">
                  <a:pos x="69" y="25"/>
                </a:cxn>
                <a:cxn ang="0">
                  <a:pos x="80" y="37"/>
                </a:cxn>
                <a:cxn ang="0">
                  <a:pos x="88" y="23"/>
                </a:cxn>
                <a:cxn ang="0">
                  <a:pos x="77" y="11"/>
                </a:cxn>
                <a:cxn ang="0">
                  <a:pos x="69" y="25"/>
                </a:cxn>
                <a:cxn ang="0">
                  <a:pos x="125" y="25"/>
                </a:cxn>
                <a:cxn ang="0">
                  <a:pos x="112" y="39"/>
                </a:cxn>
                <a:cxn ang="0">
                  <a:pos x="95" y="23"/>
                </a:cxn>
                <a:cxn ang="0">
                  <a:pos x="101" y="7"/>
                </a:cxn>
                <a:cxn ang="0">
                  <a:pos x="118" y="6"/>
                </a:cxn>
                <a:cxn ang="0">
                  <a:pos x="118" y="15"/>
                </a:cxn>
                <a:cxn ang="0">
                  <a:pos x="109" y="9"/>
                </a:cxn>
                <a:cxn ang="0">
                  <a:pos x="101" y="22"/>
                </a:cxn>
                <a:cxn ang="0">
                  <a:pos x="111" y="34"/>
                </a:cxn>
                <a:cxn ang="0">
                  <a:pos x="119" y="25"/>
                </a:cxn>
                <a:cxn ang="0">
                  <a:pos x="158" y="24"/>
                </a:cxn>
                <a:cxn ang="0">
                  <a:pos x="144" y="36"/>
                </a:cxn>
                <a:cxn ang="0">
                  <a:pos x="127" y="20"/>
                </a:cxn>
                <a:cxn ang="0">
                  <a:pos x="141" y="1"/>
                </a:cxn>
                <a:cxn ang="0">
                  <a:pos x="157" y="17"/>
                </a:cxn>
                <a:cxn ang="0">
                  <a:pos x="133" y="21"/>
                </a:cxn>
                <a:cxn ang="0">
                  <a:pos x="144" y="31"/>
                </a:cxn>
                <a:cxn ang="0">
                  <a:pos x="152" y="24"/>
                </a:cxn>
                <a:cxn ang="0">
                  <a:pos x="151" y="14"/>
                </a:cxn>
                <a:cxn ang="0">
                  <a:pos x="141" y="6"/>
                </a:cxn>
                <a:cxn ang="0">
                  <a:pos x="133" y="16"/>
                </a:cxn>
              </a:cxnLst>
              <a:rect l="0" t="0" r="r" b="b"/>
              <a:pathLst>
                <a:path w="158" h="47">
                  <a:moveTo>
                    <a:pt x="3" y="47"/>
                  </a:moveTo>
                  <a:lnTo>
                    <a:pt x="0" y="2"/>
                  </a:lnTo>
                  <a:lnTo>
                    <a:pt x="17" y="0"/>
                  </a:lnTo>
                  <a:cubicBezTo>
                    <a:pt x="20" y="0"/>
                    <a:pt x="22" y="0"/>
                    <a:pt x="24" y="0"/>
                  </a:cubicBezTo>
                  <a:cubicBezTo>
                    <a:pt x="26" y="0"/>
                    <a:pt x="28" y="1"/>
                    <a:pt x="30" y="2"/>
                  </a:cubicBezTo>
                  <a:cubicBezTo>
                    <a:pt x="31" y="2"/>
                    <a:pt x="32" y="4"/>
                    <a:pt x="34" y="6"/>
                  </a:cubicBezTo>
                  <a:cubicBezTo>
                    <a:pt x="35" y="7"/>
                    <a:pt x="35" y="9"/>
                    <a:pt x="36" y="12"/>
                  </a:cubicBezTo>
                  <a:cubicBezTo>
                    <a:pt x="36" y="16"/>
                    <a:pt x="35" y="19"/>
                    <a:pt x="33" y="22"/>
                  </a:cubicBezTo>
                  <a:cubicBezTo>
                    <a:pt x="30" y="25"/>
                    <a:pt x="26" y="27"/>
                    <a:pt x="20" y="27"/>
                  </a:cubicBezTo>
                  <a:lnTo>
                    <a:pt x="8" y="28"/>
                  </a:lnTo>
                  <a:lnTo>
                    <a:pt x="10" y="47"/>
                  </a:lnTo>
                  <a:lnTo>
                    <a:pt x="3" y="47"/>
                  </a:lnTo>
                  <a:close/>
                  <a:moveTo>
                    <a:pt x="7" y="23"/>
                  </a:moveTo>
                  <a:lnTo>
                    <a:pt x="19" y="22"/>
                  </a:lnTo>
                  <a:cubicBezTo>
                    <a:pt x="23" y="21"/>
                    <a:pt x="26" y="20"/>
                    <a:pt x="27" y="19"/>
                  </a:cubicBezTo>
                  <a:cubicBezTo>
                    <a:pt x="29" y="17"/>
                    <a:pt x="30" y="15"/>
                    <a:pt x="29" y="12"/>
                  </a:cubicBezTo>
                  <a:cubicBezTo>
                    <a:pt x="29" y="11"/>
                    <a:pt x="29" y="9"/>
                    <a:pt x="27" y="8"/>
                  </a:cubicBezTo>
                  <a:cubicBezTo>
                    <a:pt x="26" y="6"/>
                    <a:pt x="25" y="6"/>
                    <a:pt x="23" y="5"/>
                  </a:cubicBezTo>
                  <a:cubicBezTo>
                    <a:pt x="22" y="5"/>
                    <a:pt x="20" y="5"/>
                    <a:pt x="18" y="5"/>
                  </a:cubicBezTo>
                  <a:lnTo>
                    <a:pt x="6" y="6"/>
                  </a:lnTo>
                  <a:lnTo>
                    <a:pt x="7" y="23"/>
                  </a:lnTo>
                  <a:close/>
                  <a:moveTo>
                    <a:pt x="51" y="43"/>
                  </a:moveTo>
                  <a:lnTo>
                    <a:pt x="48" y="10"/>
                  </a:lnTo>
                  <a:lnTo>
                    <a:pt x="53" y="10"/>
                  </a:lnTo>
                  <a:lnTo>
                    <a:pt x="53" y="15"/>
                  </a:lnTo>
                  <a:cubicBezTo>
                    <a:pt x="54" y="12"/>
                    <a:pt x="55" y="11"/>
                    <a:pt x="56" y="10"/>
                  </a:cubicBezTo>
                  <a:cubicBezTo>
                    <a:pt x="57" y="9"/>
                    <a:pt x="58" y="8"/>
                    <a:pt x="60" y="8"/>
                  </a:cubicBezTo>
                  <a:cubicBezTo>
                    <a:pt x="62" y="8"/>
                    <a:pt x="64" y="8"/>
                    <a:pt x="66" y="10"/>
                  </a:cubicBezTo>
                  <a:lnTo>
                    <a:pt x="64" y="15"/>
                  </a:lnTo>
                  <a:cubicBezTo>
                    <a:pt x="63" y="14"/>
                    <a:pt x="61" y="14"/>
                    <a:pt x="60" y="14"/>
                  </a:cubicBezTo>
                  <a:cubicBezTo>
                    <a:pt x="59" y="14"/>
                    <a:pt x="58" y="15"/>
                    <a:pt x="57" y="15"/>
                  </a:cubicBezTo>
                  <a:cubicBezTo>
                    <a:pt x="56" y="16"/>
                    <a:pt x="55" y="17"/>
                    <a:pt x="55" y="19"/>
                  </a:cubicBezTo>
                  <a:cubicBezTo>
                    <a:pt x="55" y="21"/>
                    <a:pt x="54" y="23"/>
                    <a:pt x="55" y="25"/>
                  </a:cubicBezTo>
                  <a:lnTo>
                    <a:pt x="56" y="43"/>
                  </a:lnTo>
                  <a:lnTo>
                    <a:pt x="51" y="43"/>
                  </a:lnTo>
                  <a:close/>
                  <a:moveTo>
                    <a:pt x="63" y="25"/>
                  </a:moveTo>
                  <a:cubicBezTo>
                    <a:pt x="62" y="19"/>
                    <a:pt x="64" y="15"/>
                    <a:pt x="67" y="11"/>
                  </a:cubicBezTo>
                  <a:cubicBezTo>
                    <a:pt x="70" y="9"/>
                    <a:pt x="73" y="7"/>
                    <a:pt x="77" y="7"/>
                  </a:cubicBezTo>
                  <a:cubicBezTo>
                    <a:pt x="82" y="6"/>
                    <a:pt x="85" y="8"/>
                    <a:pt x="89" y="10"/>
                  </a:cubicBezTo>
                  <a:cubicBezTo>
                    <a:pt x="92" y="13"/>
                    <a:pt x="93" y="17"/>
                    <a:pt x="94" y="22"/>
                  </a:cubicBezTo>
                  <a:cubicBezTo>
                    <a:pt x="94" y="26"/>
                    <a:pt x="94" y="30"/>
                    <a:pt x="93" y="32"/>
                  </a:cubicBezTo>
                  <a:cubicBezTo>
                    <a:pt x="92" y="35"/>
                    <a:pt x="90" y="37"/>
                    <a:pt x="88" y="39"/>
                  </a:cubicBezTo>
                  <a:cubicBezTo>
                    <a:pt x="85" y="40"/>
                    <a:pt x="83" y="41"/>
                    <a:pt x="80" y="41"/>
                  </a:cubicBezTo>
                  <a:cubicBezTo>
                    <a:pt x="75" y="42"/>
                    <a:pt x="72" y="41"/>
                    <a:pt x="68" y="38"/>
                  </a:cubicBezTo>
                  <a:cubicBezTo>
                    <a:pt x="65" y="35"/>
                    <a:pt x="63" y="31"/>
                    <a:pt x="63" y="25"/>
                  </a:cubicBezTo>
                  <a:close/>
                  <a:moveTo>
                    <a:pt x="69" y="25"/>
                  </a:moveTo>
                  <a:cubicBezTo>
                    <a:pt x="69" y="29"/>
                    <a:pt x="70" y="32"/>
                    <a:pt x="72" y="34"/>
                  </a:cubicBezTo>
                  <a:cubicBezTo>
                    <a:pt x="74" y="36"/>
                    <a:pt x="77" y="37"/>
                    <a:pt x="80" y="37"/>
                  </a:cubicBezTo>
                  <a:cubicBezTo>
                    <a:pt x="82" y="36"/>
                    <a:pt x="85" y="35"/>
                    <a:pt x="86" y="33"/>
                  </a:cubicBezTo>
                  <a:cubicBezTo>
                    <a:pt x="88" y="31"/>
                    <a:pt x="89" y="27"/>
                    <a:pt x="88" y="23"/>
                  </a:cubicBezTo>
                  <a:cubicBezTo>
                    <a:pt x="88" y="19"/>
                    <a:pt x="87" y="16"/>
                    <a:pt x="85" y="14"/>
                  </a:cubicBezTo>
                  <a:cubicBezTo>
                    <a:pt x="83" y="12"/>
                    <a:pt x="80" y="11"/>
                    <a:pt x="77" y="11"/>
                  </a:cubicBezTo>
                  <a:cubicBezTo>
                    <a:pt x="75" y="12"/>
                    <a:pt x="72" y="13"/>
                    <a:pt x="71" y="15"/>
                  </a:cubicBezTo>
                  <a:cubicBezTo>
                    <a:pt x="69" y="17"/>
                    <a:pt x="68" y="21"/>
                    <a:pt x="69" y="25"/>
                  </a:cubicBezTo>
                  <a:close/>
                  <a:moveTo>
                    <a:pt x="119" y="25"/>
                  </a:moveTo>
                  <a:lnTo>
                    <a:pt x="125" y="25"/>
                  </a:lnTo>
                  <a:cubicBezTo>
                    <a:pt x="124" y="29"/>
                    <a:pt x="123" y="32"/>
                    <a:pt x="121" y="35"/>
                  </a:cubicBezTo>
                  <a:cubicBezTo>
                    <a:pt x="118" y="37"/>
                    <a:pt x="115" y="38"/>
                    <a:pt x="112" y="39"/>
                  </a:cubicBezTo>
                  <a:cubicBezTo>
                    <a:pt x="107" y="39"/>
                    <a:pt x="104" y="38"/>
                    <a:pt x="100" y="35"/>
                  </a:cubicBezTo>
                  <a:cubicBezTo>
                    <a:pt x="97" y="32"/>
                    <a:pt x="96" y="28"/>
                    <a:pt x="95" y="23"/>
                  </a:cubicBezTo>
                  <a:cubicBezTo>
                    <a:pt x="95" y="19"/>
                    <a:pt x="95" y="16"/>
                    <a:pt x="96" y="13"/>
                  </a:cubicBezTo>
                  <a:cubicBezTo>
                    <a:pt x="97" y="10"/>
                    <a:pt x="99" y="8"/>
                    <a:pt x="101" y="7"/>
                  </a:cubicBezTo>
                  <a:cubicBezTo>
                    <a:pt x="103" y="5"/>
                    <a:pt x="106" y="4"/>
                    <a:pt x="109" y="4"/>
                  </a:cubicBezTo>
                  <a:cubicBezTo>
                    <a:pt x="112" y="4"/>
                    <a:pt x="115" y="4"/>
                    <a:pt x="118" y="6"/>
                  </a:cubicBezTo>
                  <a:cubicBezTo>
                    <a:pt x="120" y="8"/>
                    <a:pt x="122" y="10"/>
                    <a:pt x="123" y="13"/>
                  </a:cubicBezTo>
                  <a:lnTo>
                    <a:pt x="118" y="15"/>
                  </a:lnTo>
                  <a:cubicBezTo>
                    <a:pt x="117" y="12"/>
                    <a:pt x="116" y="11"/>
                    <a:pt x="114" y="10"/>
                  </a:cubicBezTo>
                  <a:cubicBezTo>
                    <a:pt x="113" y="9"/>
                    <a:pt x="111" y="8"/>
                    <a:pt x="109" y="9"/>
                  </a:cubicBezTo>
                  <a:cubicBezTo>
                    <a:pt x="107" y="9"/>
                    <a:pt x="104" y="10"/>
                    <a:pt x="103" y="12"/>
                  </a:cubicBezTo>
                  <a:cubicBezTo>
                    <a:pt x="101" y="14"/>
                    <a:pt x="101" y="18"/>
                    <a:pt x="101" y="22"/>
                  </a:cubicBezTo>
                  <a:cubicBezTo>
                    <a:pt x="101" y="26"/>
                    <a:pt x="103" y="30"/>
                    <a:pt x="104" y="31"/>
                  </a:cubicBezTo>
                  <a:cubicBezTo>
                    <a:pt x="106" y="33"/>
                    <a:pt x="109" y="34"/>
                    <a:pt x="111" y="34"/>
                  </a:cubicBezTo>
                  <a:cubicBezTo>
                    <a:pt x="114" y="34"/>
                    <a:pt x="115" y="33"/>
                    <a:pt x="117" y="31"/>
                  </a:cubicBezTo>
                  <a:cubicBezTo>
                    <a:pt x="118" y="30"/>
                    <a:pt x="119" y="28"/>
                    <a:pt x="119" y="25"/>
                  </a:cubicBezTo>
                  <a:close/>
                  <a:moveTo>
                    <a:pt x="152" y="24"/>
                  </a:moveTo>
                  <a:lnTo>
                    <a:pt x="158" y="24"/>
                  </a:lnTo>
                  <a:cubicBezTo>
                    <a:pt x="157" y="27"/>
                    <a:pt x="156" y="30"/>
                    <a:pt x="153" y="32"/>
                  </a:cubicBezTo>
                  <a:cubicBezTo>
                    <a:pt x="151" y="34"/>
                    <a:pt x="148" y="35"/>
                    <a:pt x="144" y="36"/>
                  </a:cubicBezTo>
                  <a:cubicBezTo>
                    <a:pt x="139" y="36"/>
                    <a:pt x="135" y="35"/>
                    <a:pt x="132" y="32"/>
                  </a:cubicBezTo>
                  <a:cubicBezTo>
                    <a:pt x="129" y="30"/>
                    <a:pt x="127" y="25"/>
                    <a:pt x="127" y="20"/>
                  </a:cubicBezTo>
                  <a:cubicBezTo>
                    <a:pt x="127" y="15"/>
                    <a:pt x="128" y="10"/>
                    <a:pt x="130" y="7"/>
                  </a:cubicBezTo>
                  <a:cubicBezTo>
                    <a:pt x="133" y="3"/>
                    <a:pt x="136" y="2"/>
                    <a:pt x="141" y="1"/>
                  </a:cubicBezTo>
                  <a:cubicBezTo>
                    <a:pt x="145" y="1"/>
                    <a:pt x="149" y="2"/>
                    <a:pt x="152" y="5"/>
                  </a:cubicBezTo>
                  <a:cubicBezTo>
                    <a:pt x="155" y="8"/>
                    <a:pt x="157" y="12"/>
                    <a:pt x="157" y="17"/>
                  </a:cubicBezTo>
                  <a:cubicBezTo>
                    <a:pt x="157" y="17"/>
                    <a:pt x="158" y="18"/>
                    <a:pt x="158" y="19"/>
                  </a:cubicBezTo>
                  <a:lnTo>
                    <a:pt x="133" y="21"/>
                  </a:lnTo>
                  <a:cubicBezTo>
                    <a:pt x="133" y="24"/>
                    <a:pt x="135" y="27"/>
                    <a:pt x="137" y="29"/>
                  </a:cubicBezTo>
                  <a:cubicBezTo>
                    <a:pt x="139" y="31"/>
                    <a:pt x="141" y="31"/>
                    <a:pt x="144" y="31"/>
                  </a:cubicBezTo>
                  <a:cubicBezTo>
                    <a:pt x="146" y="31"/>
                    <a:pt x="148" y="30"/>
                    <a:pt x="149" y="29"/>
                  </a:cubicBezTo>
                  <a:cubicBezTo>
                    <a:pt x="150" y="28"/>
                    <a:pt x="151" y="26"/>
                    <a:pt x="152" y="24"/>
                  </a:cubicBezTo>
                  <a:close/>
                  <a:moveTo>
                    <a:pt x="133" y="16"/>
                  </a:moveTo>
                  <a:lnTo>
                    <a:pt x="151" y="14"/>
                  </a:lnTo>
                  <a:cubicBezTo>
                    <a:pt x="151" y="12"/>
                    <a:pt x="150" y="10"/>
                    <a:pt x="149" y="8"/>
                  </a:cubicBezTo>
                  <a:cubicBezTo>
                    <a:pt x="147" y="6"/>
                    <a:pt x="144" y="6"/>
                    <a:pt x="141" y="6"/>
                  </a:cubicBezTo>
                  <a:cubicBezTo>
                    <a:pt x="139" y="6"/>
                    <a:pt x="137" y="7"/>
                    <a:pt x="135" y="9"/>
                  </a:cubicBezTo>
                  <a:cubicBezTo>
                    <a:pt x="134" y="11"/>
                    <a:pt x="133" y="13"/>
                    <a:pt x="133" y="16"/>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264" name="Freeform 184"/>
            <p:cNvSpPr>
              <a:spLocks/>
            </p:cNvSpPr>
            <p:nvPr/>
          </p:nvSpPr>
          <p:spPr bwMode="auto">
            <a:xfrm>
              <a:off x="3343" y="1900"/>
              <a:ext cx="16" cy="20"/>
            </a:xfrm>
            <a:custGeom>
              <a:avLst/>
              <a:gdLst/>
              <a:ahLst/>
              <a:cxnLst>
                <a:cxn ang="0">
                  <a:pos x="0" y="25"/>
                </a:cxn>
                <a:cxn ang="0">
                  <a:pos x="6" y="24"/>
                </a:cxn>
                <a:cxn ang="0">
                  <a:pos x="9" y="29"/>
                </a:cxn>
                <a:cxn ang="0">
                  <a:pos x="15" y="30"/>
                </a:cxn>
                <a:cxn ang="0">
                  <a:pos x="21" y="28"/>
                </a:cxn>
                <a:cxn ang="0">
                  <a:pos x="22" y="24"/>
                </a:cxn>
                <a:cxn ang="0">
                  <a:pos x="20" y="21"/>
                </a:cxn>
                <a:cxn ang="0">
                  <a:pos x="14" y="20"/>
                </a:cxn>
                <a:cxn ang="0">
                  <a:pos x="6" y="18"/>
                </a:cxn>
                <a:cxn ang="0">
                  <a:pos x="2" y="15"/>
                </a:cxn>
                <a:cxn ang="0">
                  <a:pos x="0" y="11"/>
                </a:cxn>
                <a:cxn ang="0">
                  <a:pos x="1" y="6"/>
                </a:cxn>
                <a:cxn ang="0">
                  <a:pos x="3" y="3"/>
                </a:cxn>
                <a:cxn ang="0">
                  <a:pos x="7" y="1"/>
                </a:cxn>
                <a:cxn ang="0">
                  <a:pos x="11" y="0"/>
                </a:cxn>
                <a:cxn ang="0">
                  <a:pos x="18" y="1"/>
                </a:cxn>
                <a:cxn ang="0">
                  <a:pos x="23" y="3"/>
                </a:cxn>
                <a:cxn ang="0">
                  <a:pos x="25" y="8"/>
                </a:cxn>
                <a:cxn ang="0">
                  <a:pos x="20" y="9"/>
                </a:cxn>
                <a:cxn ang="0">
                  <a:pos x="17" y="6"/>
                </a:cxn>
                <a:cxn ang="0">
                  <a:pos x="12" y="5"/>
                </a:cxn>
                <a:cxn ang="0">
                  <a:pos x="7" y="6"/>
                </a:cxn>
                <a:cxn ang="0">
                  <a:pos x="5" y="9"/>
                </a:cxn>
                <a:cxn ang="0">
                  <a:pos x="6" y="11"/>
                </a:cxn>
                <a:cxn ang="0">
                  <a:pos x="9" y="13"/>
                </a:cxn>
                <a:cxn ang="0">
                  <a:pos x="14" y="14"/>
                </a:cxn>
                <a:cxn ang="0">
                  <a:pos x="22" y="16"/>
                </a:cxn>
                <a:cxn ang="0">
                  <a:pos x="26" y="18"/>
                </a:cxn>
                <a:cxn ang="0">
                  <a:pos x="28" y="23"/>
                </a:cxn>
                <a:cxn ang="0">
                  <a:pos x="27" y="28"/>
                </a:cxn>
                <a:cxn ang="0">
                  <a:pos x="22" y="33"/>
                </a:cxn>
                <a:cxn ang="0">
                  <a:pos x="15" y="35"/>
                </a:cxn>
                <a:cxn ang="0">
                  <a:pos x="5" y="33"/>
                </a:cxn>
                <a:cxn ang="0">
                  <a:pos x="0" y="25"/>
                </a:cxn>
              </a:cxnLst>
              <a:rect l="0" t="0" r="r" b="b"/>
              <a:pathLst>
                <a:path w="28" h="35">
                  <a:moveTo>
                    <a:pt x="0" y="25"/>
                  </a:moveTo>
                  <a:lnTo>
                    <a:pt x="6" y="24"/>
                  </a:lnTo>
                  <a:cubicBezTo>
                    <a:pt x="6" y="26"/>
                    <a:pt x="7" y="28"/>
                    <a:pt x="9" y="29"/>
                  </a:cubicBezTo>
                  <a:cubicBezTo>
                    <a:pt x="10" y="30"/>
                    <a:pt x="12" y="30"/>
                    <a:pt x="15" y="30"/>
                  </a:cubicBezTo>
                  <a:cubicBezTo>
                    <a:pt x="18" y="30"/>
                    <a:pt x="19" y="29"/>
                    <a:pt x="21" y="28"/>
                  </a:cubicBezTo>
                  <a:cubicBezTo>
                    <a:pt x="22" y="27"/>
                    <a:pt x="22" y="25"/>
                    <a:pt x="22" y="24"/>
                  </a:cubicBezTo>
                  <a:cubicBezTo>
                    <a:pt x="22" y="23"/>
                    <a:pt x="21" y="22"/>
                    <a:pt x="20" y="21"/>
                  </a:cubicBezTo>
                  <a:cubicBezTo>
                    <a:pt x="19" y="21"/>
                    <a:pt x="17" y="20"/>
                    <a:pt x="14" y="20"/>
                  </a:cubicBezTo>
                  <a:cubicBezTo>
                    <a:pt x="10" y="19"/>
                    <a:pt x="7" y="18"/>
                    <a:pt x="6" y="18"/>
                  </a:cubicBezTo>
                  <a:cubicBezTo>
                    <a:pt x="4" y="17"/>
                    <a:pt x="3" y="16"/>
                    <a:pt x="2" y="15"/>
                  </a:cubicBezTo>
                  <a:cubicBezTo>
                    <a:pt x="1" y="14"/>
                    <a:pt x="0" y="12"/>
                    <a:pt x="0" y="11"/>
                  </a:cubicBezTo>
                  <a:cubicBezTo>
                    <a:pt x="0" y="9"/>
                    <a:pt x="0" y="8"/>
                    <a:pt x="1" y="6"/>
                  </a:cubicBezTo>
                  <a:cubicBezTo>
                    <a:pt x="1" y="5"/>
                    <a:pt x="2" y="4"/>
                    <a:pt x="3" y="3"/>
                  </a:cubicBezTo>
                  <a:cubicBezTo>
                    <a:pt x="4" y="2"/>
                    <a:pt x="5" y="2"/>
                    <a:pt x="7" y="1"/>
                  </a:cubicBezTo>
                  <a:cubicBezTo>
                    <a:pt x="8" y="1"/>
                    <a:pt x="10" y="0"/>
                    <a:pt x="11" y="0"/>
                  </a:cubicBezTo>
                  <a:cubicBezTo>
                    <a:pt x="14" y="0"/>
                    <a:pt x="16" y="0"/>
                    <a:pt x="18" y="1"/>
                  </a:cubicBezTo>
                  <a:cubicBezTo>
                    <a:pt x="20" y="1"/>
                    <a:pt x="22" y="2"/>
                    <a:pt x="23" y="3"/>
                  </a:cubicBezTo>
                  <a:cubicBezTo>
                    <a:pt x="24" y="4"/>
                    <a:pt x="25" y="6"/>
                    <a:pt x="25" y="8"/>
                  </a:cubicBezTo>
                  <a:lnTo>
                    <a:pt x="20" y="9"/>
                  </a:lnTo>
                  <a:cubicBezTo>
                    <a:pt x="20" y="8"/>
                    <a:pt x="19" y="6"/>
                    <a:pt x="17" y="6"/>
                  </a:cubicBezTo>
                  <a:cubicBezTo>
                    <a:pt x="16" y="5"/>
                    <a:pt x="14" y="4"/>
                    <a:pt x="12" y="5"/>
                  </a:cubicBezTo>
                  <a:cubicBezTo>
                    <a:pt x="10" y="5"/>
                    <a:pt x="8" y="5"/>
                    <a:pt x="7" y="6"/>
                  </a:cubicBezTo>
                  <a:cubicBezTo>
                    <a:pt x="6" y="7"/>
                    <a:pt x="5" y="8"/>
                    <a:pt x="5" y="9"/>
                  </a:cubicBezTo>
                  <a:cubicBezTo>
                    <a:pt x="6" y="10"/>
                    <a:pt x="6" y="11"/>
                    <a:pt x="6" y="11"/>
                  </a:cubicBezTo>
                  <a:cubicBezTo>
                    <a:pt x="7" y="12"/>
                    <a:pt x="8" y="12"/>
                    <a:pt x="9" y="13"/>
                  </a:cubicBezTo>
                  <a:cubicBezTo>
                    <a:pt x="9" y="13"/>
                    <a:pt x="11" y="13"/>
                    <a:pt x="14" y="14"/>
                  </a:cubicBezTo>
                  <a:cubicBezTo>
                    <a:pt x="18" y="14"/>
                    <a:pt x="21" y="15"/>
                    <a:pt x="22" y="16"/>
                  </a:cubicBezTo>
                  <a:cubicBezTo>
                    <a:pt x="24" y="16"/>
                    <a:pt x="25" y="17"/>
                    <a:pt x="26" y="18"/>
                  </a:cubicBezTo>
                  <a:cubicBezTo>
                    <a:pt x="27" y="19"/>
                    <a:pt x="28" y="21"/>
                    <a:pt x="28" y="23"/>
                  </a:cubicBezTo>
                  <a:cubicBezTo>
                    <a:pt x="28" y="25"/>
                    <a:pt x="28" y="27"/>
                    <a:pt x="27" y="28"/>
                  </a:cubicBezTo>
                  <a:cubicBezTo>
                    <a:pt x="26" y="30"/>
                    <a:pt x="24" y="31"/>
                    <a:pt x="22" y="33"/>
                  </a:cubicBezTo>
                  <a:cubicBezTo>
                    <a:pt x="20" y="34"/>
                    <a:pt x="18" y="34"/>
                    <a:pt x="15" y="35"/>
                  </a:cubicBezTo>
                  <a:cubicBezTo>
                    <a:pt x="11" y="35"/>
                    <a:pt x="8" y="34"/>
                    <a:pt x="5" y="33"/>
                  </a:cubicBezTo>
                  <a:cubicBezTo>
                    <a:pt x="3" y="31"/>
                    <a:pt x="1" y="29"/>
                    <a:pt x="0" y="25"/>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265" name="Freeform 185"/>
            <p:cNvSpPr>
              <a:spLocks/>
            </p:cNvSpPr>
            <p:nvPr/>
          </p:nvSpPr>
          <p:spPr bwMode="auto">
            <a:xfrm>
              <a:off x="3362" y="1906"/>
              <a:ext cx="9" cy="5"/>
            </a:xfrm>
            <a:custGeom>
              <a:avLst/>
              <a:gdLst/>
              <a:ahLst/>
              <a:cxnLst>
                <a:cxn ang="0">
                  <a:pos x="0" y="5"/>
                </a:cxn>
                <a:cxn ang="0">
                  <a:pos x="0" y="1"/>
                </a:cxn>
                <a:cxn ang="0">
                  <a:pos x="9" y="0"/>
                </a:cxn>
                <a:cxn ang="0">
                  <a:pos x="9" y="4"/>
                </a:cxn>
                <a:cxn ang="0">
                  <a:pos x="0" y="5"/>
                </a:cxn>
              </a:cxnLst>
              <a:rect l="0" t="0" r="r" b="b"/>
              <a:pathLst>
                <a:path w="9" h="5">
                  <a:moveTo>
                    <a:pt x="0" y="5"/>
                  </a:moveTo>
                  <a:lnTo>
                    <a:pt x="0" y="1"/>
                  </a:lnTo>
                  <a:lnTo>
                    <a:pt x="9" y="0"/>
                  </a:lnTo>
                  <a:lnTo>
                    <a:pt x="9" y="4"/>
                  </a:lnTo>
                  <a:lnTo>
                    <a:pt x="0" y="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266" name="Freeform 186"/>
            <p:cNvSpPr>
              <a:spLocks noEditPoints="1"/>
            </p:cNvSpPr>
            <p:nvPr/>
          </p:nvSpPr>
          <p:spPr bwMode="auto">
            <a:xfrm>
              <a:off x="3318" y="1925"/>
              <a:ext cx="89" cy="36"/>
            </a:xfrm>
            <a:custGeom>
              <a:avLst/>
              <a:gdLst/>
              <a:ahLst/>
              <a:cxnLst>
                <a:cxn ang="0">
                  <a:pos x="32" y="46"/>
                </a:cxn>
                <a:cxn ang="0">
                  <a:pos x="18" y="58"/>
                </a:cxn>
                <a:cxn ang="0">
                  <a:pos x="1" y="43"/>
                </a:cxn>
                <a:cxn ang="0">
                  <a:pos x="15" y="24"/>
                </a:cxn>
                <a:cxn ang="0">
                  <a:pos x="31" y="40"/>
                </a:cxn>
                <a:cxn ang="0">
                  <a:pos x="7" y="43"/>
                </a:cxn>
                <a:cxn ang="0">
                  <a:pos x="18" y="54"/>
                </a:cxn>
                <a:cxn ang="0">
                  <a:pos x="26" y="46"/>
                </a:cxn>
                <a:cxn ang="0">
                  <a:pos x="25" y="37"/>
                </a:cxn>
                <a:cxn ang="0">
                  <a:pos x="15" y="28"/>
                </a:cxn>
                <a:cxn ang="0">
                  <a:pos x="7" y="39"/>
                </a:cxn>
                <a:cxn ang="0">
                  <a:pos x="33" y="23"/>
                </a:cxn>
                <a:cxn ang="0">
                  <a:pos x="39" y="27"/>
                </a:cxn>
                <a:cxn ang="0">
                  <a:pos x="54" y="21"/>
                </a:cxn>
                <a:cxn ang="0">
                  <a:pos x="60" y="28"/>
                </a:cxn>
                <a:cxn ang="0">
                  <a:pos x="63" y="54"/>
                </a:cxn>
                <a:cxn ang="0">
                  <a:pos x="56" y="34"/>
                </a:cxn>
                <a:cxn ang="0">
                  <a:pos x="52" y="26"/>
                </a:cxn>
                <a:cxn ang="0">
                  <a:pos x="42" y="29"/>
                </a:cxn>
                <a:cxn ang="0">
                  <a:pos x="42" y="55"/>
                </a:cxn>
                <a:cxn ang="0">
                  <a:pos x="90" y="41"/>
                </a:cxn>
                <a:cxn ang="0">
                  <a:pos x="91" y="49"/>
                </a:cxn>
                <a:cxn ang="0">
                  <a:pos x="70" y="49"/>
                </a:cxn>
                <a:cxn ang="0">
                  <a:pos x="68" y="24"/>
                </a:cxn>
                <a:cxn ang="0">
                  <a:pos x="90" y="22"/>
                </a:cxn>
                <a:cxn ang="0">
                  <a:pos x="95" y="36"/>
                </a:cxn>
                <a:cxn ang="0">
                  <a:pos x="74" y="46"/>
                </a:cxn>
                <a:cxn ang="0">
                  <a:pos x="87" y="46"/>
                </a:cxn>
                <a:cxn ang="0">
                  <a:pos x="71" y="33"/>
                </a:cxn>
                <a:cxn ang="0">
                  <a:pos x="86" y="25"/>
                </a:cxn>
                <a:cxn ang="0">
                  <a:pos x="73" y="26"/>
                </a:cxn>
                <a:cxn ang="0">
                  <a:pos x="100" y="50"/>
                </a:cxn>
                <a:cxn ang="0">
                  <a:pos x="102" y="17"/>
                </a:cxn>
                <a:cxn ang="0">
                  <a:pos x="106" y="17"/>
                </a:cxn>
                <a:cxn ang="0">
                  <a:pos x="115" y="17"/>
                </a:cxn>
                <a:cxn ang="0">
                  <a:pos x="109" y="21"/>
                </a:cxn>
                <a:cxn ang="0">
                  <a:pos x="104" y="26"/>
                </a:cxn>
                <a:cxn ang="0">
                  <a:pos x="105" y="50"/>
                </a:cxn>
                <a:cxn ang="0">
                  <a:pos x="115" y="52"/>
                </a:cxn>
                <a:cxn ang="0">
                  <a:pos x="123" y="56"/>
                </a:cxn>
                <a:cxn ang="0">
                  <a:pos x="134" y="55"/>
                </a:cxn>
                <a:cxn ang="0">
                  <a:pos x="137" y="43"/>
                </a:cxn>
                <a:cxn ang="0">
                  <a:pos x="117" y="44"/>
                </a:cxn>
                <a:cxn ang="0">
                  <a:pos x="113" y="24"/>
                </a:cxn>
                <a:cxn ang="0">
                  <a:pos x="125" y="14"/>
                </a:cxn>
                <a:cxn ang="0">
                  <a:pos x="135" y="14"/>
                </a:cxn>
                <a:cxn ang="0">
                  <a:pos x="142" y="42"/>
                </a:cxn>
                <a:cxn ang="0">
                  <a:pos x="137" y="59"/>
                </a:cxn>
                <a:cxn ang="0">
                  <a:pos x="119" y="60"/>
                </a:cxn>
                <a:cxn ang="0">
                  <a:pos x="118" y="32"/>
                </a:cxn>
                <a:cxn ang="0">
                  <a:pos x="128" y="43"/>
                </a:cxn>
                <a:cxn ang="0">
                  <a:pos x="136" y="30"/>
                </a:cxn>
                <a:cxn ang="0">
                  <a:pos x="126" y="19"/>
                </a:cxn>
                <a:cxn ang="0">
                  <a:pos x="118" y="32"/>
                </a:cxn>
                <a:cxn ang="0">
                  <a:pos x="144" y="1"/>
                </a:cxn>
                <a:cxn ang="0">
                  <a:pos x="150" y="7"/>
                </a:cxn>
                <a:cxn ang="0">
                  <a:pos x="148" y="46"/>
                </a:cxn>
                <a:cxn ang="0">
                  <a:pos x="150" y="13"/>
                </a:cxn>
                <a:cxn ang="0">
                  <a:pos x="148" y="46"/>
                </a:cxn>
              </a:cxnLst>
              <a:rect l="0" t="0" r="r" b="b"/>
              <a:pathLst>
                <a:path w="153" h="62">
                  <a:moveTo>
                    <a:pt x="26" y="46"/>
                  </a:moveTo>
                  <a:lnTo>
                    <a:pt x="32" y="46"/>
                  </a:lnTo>
                  <a:cubicBezTo>
                    <a:pt x="31" y="50"/>
                    <a:pt x="30" y="53"/>
                    <a:pt x="27" y="55"/>
                  </a:cubicBezTo>
                  <a:cubicBezTo>
                    <a:pt x="25" y="57"/>
                    <a:pt x="22" y="58"/>
                    <a:pt x="18" y="58"/>
                  </a:cubicBezTo>
                  <a:cubicBezTo>
                    <a:pt x="13" y="59"/>
                    <a:pt x="9" y="58"/>
                    <a:pt x="6" y="55"/>
                  </a:cubicBezTo>
                  <a:cubicBezTo>
                    <a:pt x="3" y="52"/>
                    <a:pt x="1" y="48"/>
                    <a:pt x="1" y="43"/>
                  </a:cubicBezTo>
                  <a:cubicBezTo>
                    <a:pt x="0" y="37"/>
                    <a:pt x="2" y="33"/>
                    <a:pt x="4" y="29"/>
                  </a:cubicBezTo>
                  <a:cubicBezTo>
                    <a:pt x="7" y="26"/>
                    <a:pt x="10" y="24"/>
                    <a:pt x="15" y="24"/>
                  </a:cubicBezTo>
                  <a:cubicBezTo>
                    <a:pt x="19" y="23"/>
                    <a:pt x="23" y="25"/>
                    <a:pt x="26" y="27"/>
                  </a:cubicBezTo>
                  <a:cubicBezTo>
                    <a:pt x="29" y="30"/>
                    <a:pt x="31" y="34"/>
                    <a:pt x="31" y="40"/>
                  </a:cubicBezTo>
                  <a:cubicBezTo>
                    <a:pt x="31" y="40"/>
                    <a:pt x="31" y="40"/>
                    <a:pt x="32" y="41"/>
                  </a:cubicBezTo>
                  <a:lnTo>
                    <a:pt x="7" y="43"/>
                  </a:lnTo>
                  <a:cubicBezTo>
                    <a:pt x="7" y="47"/>
                    <a:pt x="9" y="50"/>
                    <a:pt x="11" y="51"/>
                  </a:cubicBezTo>
                  <a:cubicBezTo>
                    <a:pt x="13" y="53"/>
                    <a:pt x="15" y="54"/>
                    <a:pt x="18" y="54"/>
                  </a:cubicBezTo>
                  <a:cubicBezTo>
                    <a:pt x="20" y="53"/>
                    <a:pt x="22" y="53"/>
                    <a:pt x="23" y="52"/>
                  </a:cubicBezTo>
                  <a:cubicBezTo>
                    <a:pt x="24" y="50"/>
                    <a:pt x="25" y="49"/>
                    <a:pt x="26" y="46"/>
                  </a:cubicBezTo>
                  <a:close/>
                  <a:moveTo>
                    <a:pt x="7" y="39"/>
                  </a:moveTo>
                  <a:lnTo>
                    <a:pt x="25" y="37"/>
                  </a:lnTo>
                  <a:cubicBezTo>
                    <a:pt x="25" y="34"/>
                    <a:pt x="24" y="32"/>
                    <a:pt x="23" y="31"/>
                  </a:cubicBezTo>
                  <a:cubicBezTo>
                    <a:pt x="21" y="29"/>
                    <a:pt x="18" y="28"/>
                    <a:pt x="15" y="28"/>
                  </a:cubicBezTo>
                  <a:cubicBezTo>
                    <a:pt x="13" y="29"/>
                    <a:pt x="11" y="30"/>
                    <a:pt x="9" y="31"/>
                  </a:cubicBezTo>
                  <a:cubicBezTo>
                    <a:pt x="7" y="33"/>
                    <a:pt x="7" y="36"/>
                    <a:pt x="7" y="39"/>
                  </a:cubicBezTo>
                  <a:close/>
                  <a:moveTo>
                    <a:pt x="36" y="56"/>
                  </a:moveTo>
                  <a:lnTo>
                    <a:pt x="33" y="23"/>
                  </a:lnTo>
                  <a:lnTo>
                    <a:pt x="38" y="22"/>
                  </a:lnTo>
                  <a:lnTo>
                    <a:pt x="39" y="27"/>
                  </a:lnTo>
                  <a:cubicBezTo>
                    <a:pt x="41" y="23"/>
                    <a:pt x="44" y="21"/>
                    <a:pt x="49" y="21"/>
                  </a:cubicBezTo>
                  <a:cubicBezTo>
                    <a:pt x="51" y="21"/>
                    <a:pt x="53" y="21"/>
                    <a:pt x="54" y="21"/>
                  </a:cubicBezTo>
                  <a:cubicBezTo>
                    <a:pt x="56" y="22"/>
                    <a:pt x="57" y="23"/>
                    <a:pt x="58" y="24"/>
                  </a:cubicBezTo>
                  <a:cubicBezTo>
                    <a:pt x="59" y="25"/>
                    <a:pt x="60" y="26"/>
                    <a:pt x="60" y="28"/>
                  </a:cubicBezTo>
                  <a:cubicBezTo>
                    <a:pt x="61" y="29"/>
                    <a:pt x="61" y="31"/>
                    <a:pt x="61" y="33"/>
                  </a:cubicBezTo>
                  <a:lnTo>
                    <a:pt x="63" y="54"/>
                  </a:lnTo>
                  <a:lnTo>
                    <a:pt x="57" y="54"/>
                  </a:lnTo>
                  <a:lnTo>
                    <a:pt x="56" y="34"/>
                  </a:lnTo>
                  <a:cubicBezTo>
                    <a:pt x="55" y="32"/>
                    <a:pt x="55" y="30"/>
                    <a:pt x="55" y="29"/>
                  </a:cubicBezTo>
                  <a:cubicBezTo>
                    <a:pt x="54" y="28"/>
                    <a:pt x="53" y="27"/>
                    <a:pt x="52" y="26"/>
                  </a:cubicBezTo>
                  <a:cubicBezTo>
                    <a:pt x="51" y="26"/>
                    <a:pt x="49" y="26"/>
                    <a:pt x="48" y="26"/>
                  </a:cubicBezTo>
                  <a:cubicBezTo>
                    <a:pt x="46" y="26"/>
                    <a:pt x="44" y="27"/>
                    <a:pt x="42" y="29"/>
                  </a:cubicBezTo>
                  <a:cubicBezTo>
                    <a:pt x="40" y="30"/>
                    <a:pt x="40" y="33"/>
                    <a:pt x="40" y="37"/>
                  </a:cubicBezTo>
                  <a:lnTo>
                    <a:pt x="42" y="55"/>
                  </a:lnTo>
                  <a:lnTo>
                    <a:pt x="36" y="56"/>
                  </a:lnTo>
                  <a:close/>
                  <a:moveTo>
                    <a:pt x="90" y="41"/>
                  </a:moveTo>
                  <a:lnTo>
                    <a:pt x="96" y="41"/>
                  </a:lnTo>
                  <a:cubicBezTo>
                    <a:pt x="95" y="44"/>
                    <a:pt x="93" y="47"/>
                    <a:pt x="91" y="49"/>
                  </a:cubicBezTo>
                  <a:cubicBezTo>
                    <a:pt x="89" y="51"/>
                    <a:pt x="86" y="52"/>
                    <a:pt x="82" y="53"/>
                  </a:cubicBezTo>
                  <a:cubicBezTo>
                    <a:pt x="77" y="53"/>
                    <a:pt x="73" y="52"/>
                    <a:pt x="70" y="49"/>
                  </a:cubicBezTo>
                  <a:cubicBezTo>
                    <a:pt x="67" y="47"/>
                    <a:pt x="65" y="42"/>
                    <a:pt x="65" y="37"/>
                  </a:cubicBezTo>
                  <a:cubicBezTo>
                    <a:pt x="64" y="32"/>
                    <a:pt x="65" y="27"/>
                    <a:pt x="68" y="24"/>
                  </a:cubicBezTo>
                  <a:cubicBezTo>
                    <a:pt x="70" y="20"/>
                    <a:pt x="74" y="19"/>
                    <a:pt x="79" y="18"/>
                  </a:cubicBezTo>
                  <a:cubicBezTo>
                    <a:pt x="83" y="18"/>
                    <a:pt x="87" y="19"/>
                    <a:pt x="90" y="22"/>
                  </a:cubicBezTo>
                  <a:cubicBezTo>
                    <a:pt x="93" y="25"/>
                    <a:pt x="95" y="29"/>
                    <a:pt x="95" y="34"/>
                  </a:cubicBezTo>
                  <a:cubicBezTo>
                    <a:pt x="95" y="34"/>
                    <a:pt x="95" y="35"/>
                    <a:pt x="95" y="36"/>
                  </a:cubicBezTo>
                  <a:lnTo>
                    <a:pt x="71" y="38"/>
                  </a:lnTo>
                  <a:cubicBezTo>
                    <a:pt x="71" y="41"/>
                    <a:pt x="72" y="44"/>
                    <a:pt x="74" y="46"/>
                  </a:cubicBezTo>
                  <a:cubicBezTo>
                    <a:pt x="76" y="48"/>
                    <a:pt x="79" y="48"/>
                    <a:pt x="82" y="48"/>
                  </a:cubicBezTo>
                  <a:cubicBezTo>
                    <a:pt x="84" y="48"/>
                    <a:pt x="85" y="47"/>
                    <a:pt x="87" y="46"/>
                  </a:cubicBezTo>
                  <a:cubicBezTo>
                    <a:pt x="88" y="45"/>
                    <a:pt x="89" y="43"/>
                    <a:pt x="90" y="41"/>
                  </a:cubicBezTo>
                  <a:close/>
                  <a:moveTo>
                    <a:pt x="71" y="33"/>
                  </a:moveTo>
                  <a:lnTo>
                    <a:pt x="89" y="31"/>
                  </a:lnTo>
                  <a:cubicBezTo>
                    <a:pt x="88" y="29"/>
                    <a:pt x="88" y="27"/>
                    <a:pt x="86" y="25"/>
                  </a:cubicBezTo>
                  <a:cubicBezTo>
                    <a:pt x="84" y="23"/>
                    <a:pt x="82" y="23"/>
                    <a:pt x="79" y="23"/>
                  </a:cubicBezTo>
                  <a:cubicBezTo>
                    <a:pt x="77" y="23"/>
                    <a:pt x="74" y="24"/>
                    <a:pt x="73" y="26"/>
                  </a:cubicBezTo>
                  <a:cubicBezTo>
                    <a:pt x="71" y="28"/>
                    <a:pt x="70" y="30"/>
                    <a:pt x="71" y="33"/>
                  </a:cubicBezTo>
                  <a:close/>
                  <a:moveTo>
                    <a:pt x="100" y="50"/>
                  </a:moveTo>
                  <a:lnTo>
                    <a:pt x="97" y="17"/>
                  </a:lnTo>
                  <a:lnTo>
                    <a:pt x="102" y="17"/>
                  </a:lnTo>
                  <a:lnTo>
                    <a:pt x="102" y="22"/>
                  </a:lnTo>
                  <a:cubicBezTo>
                    <a:pt x="104" y="19"/>
                    <a:pt x="105" y="18"/>
                    <a:pt x="106" y="17"/>
                  </a:cubicBezTo>
                  <a:cubicBezTo>
                    <a:pt x="107" y="16"/>
                    <a:pt x="108" y="16"/>
                    <a:pt x="109" y="16"/>
                  </a:cubicBezTo>
                  <a:cubicBezTo>
                    <a:pt x="111" y="15"/>
                    <a:pt x="113" y="16"/>
                    <a:pt x="115" y="17"/>
                  </a:cubicBezTo>
                  <a:lnTo>
                    <a:pt x="114" y="22"/>
                  </a:lnTo>
                  <a:cubicBezTo>
                    <a:pt x="112" y="22"/>
                    <a:pt x="111" y="21"/>
                    <a:pt x="109" y="21"/>
                  </a:cubicBezTo>
                  <a:cubicBezTo>
                    <a:pt x="108" y="21"/>
                    <a:pt x="107" y="22"/>
                    <a:pt x="106" y="23"/>
                  </a:cubicBezTo>
                  <a:cubicBezTo>
                    <a:pt x="105" y="24"/>
                    <a:pt x="105" y="25"/>
                    <a:pt x="104" y="26"/>
                  </a:cubicBezTo>
                  <a:cubicBezTo>
                    <a:pt x="104" y="28"/>
                    <a:pt x="104" y="30"/>
                    <a:pt x="104" y="33"/>
                  </a:cubicBezTo>
                  <a:lnTo>
                    <a:pt x="105" y="50"/>
                  </a:lnTo>
                  <a:lnTo>
                    <a:pt x="100" y="50"/>
                  </a:lnTo>
                  <a:close/>
                  <a:moveTo>
                    <a:pt x="115" y="52"/>
                  </a:moveTo>
                  <a:lnTo>
                    <a:pt x="121" y="52"/>
                  </a:lnTo>
                  <a:cubicBezTo>
                    <a:pt x="121" y="54"/>
                    <a:pt x="122" y="55"/>
                    <a:pt x="123" y="56"/>
                  </a:cubicBezTo>
                  <a:cubicBezTo>
                    <a:pt x="124" y="57"/>
                    <a:pt x="126" y="57"/>
                    <a:pt x="129" y="57"/>
                  </a:cubicBezTo>
                  <a:cubicBezTo>
                    <a:pt x="131" y="57"/>
                    <a:pt x="133" y="56"/>
                    <a:pt x="134" y="55"/>
                  </a:cubicBezTo>
                  <a:cubicBezTo>
                    <a:pt x="136" y="54"/>
                    <a:pt x="137" y="52"/>
                    <a:pt x="137" y="50"/>
                  </a:cubicBezTo>
                  <a:cubicBezTo>
                    <a:pt x="137" y="49"/>
                    <a:pt x="137" y="46"/>
                    <a:pt x="137" y="43"/>
                  </a:cubicBezTo>
                  <a:cubicBezTo>
                    <a:pt x="135" y="46"/>
                    <a:pt x="132" y="48"/>
                    <a:pt x="128" y="48"/>
                  </a:cubicBezTo>
                  <a:cubicBezTo>
                    <a:pt x="123" y="48"/>
                    <a:pt x="120" y="47"/>
                    <a:pt x="117" y="44"/>
                  </a:cubicBezTo>
                  <a:cubicBezTo>
                    <a:pt x="114" y="41"/>
                    <a:pt x="113" y="37"/>
                    <a:pt x="112" y="32"/>
                  </a:cubicBezTo>
                  <a:cubicBezTo>
                    <a:pt x="112" y="29"/>
                    <a:pt x="112" y="26"/>
                    <a:pt x="113" y="24"/>
                  </a:cubicBezTo>
                  <a:cubicBezTo>
                    <a:pt x="114" y="21"/>
                    <a:pt x="116" y="19"/>
                    <a:pt x="118" y="17"/>
                  </a:cubicBezTo>
                  <a:cubicBezTo>
                    <a:pt x="120" y="15"/>
                    <a:pt x="122" y="14"/>
                    <a:pt x="125" y="14"/>
                  </a:cubicBezTo>
                  <a:cubicBezTo>
                    <a:pt x="129" y="14"/>
                    <a:pt x="132" y="15"/>
                    <a:pt x="135" y="18"/>
                  </a:cubicBezTo>
                  <a:lnTo>
                    <a:pt x="135" y="14"/>
                  </a:lnTo>
                  <a:lnTo>
                    <a:pt x="140" y="14"/>
                  </a:lnTo>
                  <a:lnTo>
                    <a:pt x="142" y="42"/>
                  </a:lnTo>
                  <a:cubicBezTo>
                    <a:pt x="143" y="47"/>
                    <a:pt x="143" y="51"/>
                    <a:pt x="142" y="53"/>
                  </a:cubicBezTo>
                  <a:cubicBezTo>
                    <a:pt x="141" y="55"/>
                    <a:pt x="139" y="57"/>
                    <a:pt x="137" y="59"/>
                  </a:cubicBezTo>
                  <a:cubicBezTo>
                    <a:pt x="135" y="60"/>
                    <a:pt x="132" y="61"/>
                    <a:pt x="129" y="61"/>
                  </a:cubicBezTo>
                  <a:cubicBezTo>
                    <a:pt x="125" y="62"/>
                    <a:pt x="122" y="61"/>
                    <a:pt x="119" y="60"/>
                  </a:cubicBezTo>
                  <a:cubicBezTo>
                    <a:pt x="117" y="58"/>
                    <a:pt x="115" y="55"/>
                    <a:pt x="115" y="52"/>
                  </a:cubicBezTo>
                  <a:close/>
                  <a:moveTo>
                    <a:pt x="118" y="32"/>
                  </a:moveTo>
                  <a:cubicBezTo>
                    <a:pt x="118" y="36"/>
                    <a:pt x="119" y="39"/>
                    <a:pt x="121" y="41"/>
                  </a:cubicBezTo>
                  <a:cubicBezTo>
                    <a:pt x="123" y="43"/>
                    <a:pt x="125" y="43"/>
                    <a:pt x="128" y="43"/>
                  </a:cubicBezTo>
                  <a:cubicBezTo>
                    <a:pt x="131" y="43"/>
                    <a:pt x="133" y="42"/>
                    <a:pt x="134" y="40"/>
                  </a:cubicBezTo>
                  <a:cubicBezTo>
                    <a:pt x="136" y="38"/>
                    <a:pt x="136" y="34"/>
                    <a:pt x="136" y="30"/>
                  </a:cubicBezTo>
                  <a:cubicBezTo>
                    <a:pt x="136" y="26"/>
                    <a:pt x="135" y="23"/>
                    <a:pt x="133" y="21"/>
                  </a:cubicBezTo>
                  <a:cubicBezTo>
                    <a:pt x="131" y="19"/>
                    <a:pt x="128" y="19"/>
                    <a:pt x="126" y="19"/>
                  </a:cubicBezTo>
                  <a:cubicBezTo>
                    <a:pt x="123" y="19"/>
                    <a:pt x="121" y="20"/>
                    <a:pt x="120" y="22"/>
                  </a:cubicBezTo>
                  <a:cubicBezTo>
                    <a:pt x="118" y="25"/>
                    <a:pt x="118" y="28"/>
                    <a:pt x="118" y="32"/>
                  </a:cubicBezTo>
                  <a:close/>
                  <a:moveTo>
                    <a:pt x="144" y="7"/>
                  </a:moveTo>
                  <a:lnTo>
                    <a:pt x="144" y="1"/>
                  </a:lnTo>
                  <a:lnTo>
                    <a:pt x="149" y="0"/>
                  </a:lnTo>
                  <a:lnTo>
                    <a:pt x="150" y="7"/>
                  </a:lnTo>
                  <a:lnTo>
                    <a:pt x="144" y="7"/>
                  </a:lnTo>
                  <a:close/>
                  <a:moveTo>
                    <a:pt x="148" y="46"/>
                  </a:moveTo>
                  <a:lnTo>
                    <a:pt x="145" y="13"/>
                  </a:lnTo>
                  <a:lnTo>
                    <a:pt x="150" y="13"/>
                  </a:lnTo>
                  <a:lnTo>
                    <a:pt x="153" y="46"/>
                  </a:lnTo>
                  <a:lnTo>
                    <a:pt x="148" y="4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267" name="Freeform 187"/>
            <p:cNvSpPr>
              <a:spLocks noEditPoints="1"/>
            </p:cNvSpPr>
            <p:nvPr/>
          </p:nvSpPr>
          <p:spPr bwMode="auto">
            <a:xfrm>
              <a:off x="3332" y="1975"/>
              <a:ext cx="71" cy="29"/>
            </a:xfrm>
            <a:custGeom>
              <a:avLst/>
              <a:gdLst/>
              <a:ahLst/>
              <a:cxnLst>
                <a:cxn ang="0">
                  <a:pos x="0" y="4"/>
                </a:cxn>
                <a:cxn ang="0">
                  <a:pos x="33" y="7"/>
                </a:cxn>
                <a:cxn ang="0">
                  <a:pos x="8" y="23"/>
                </a:cxn>
                <a:cxn ang="0">
                  <a:pos x="33" y="26"/>
                </a:cxn>
                <a:cxn ang="0">
                  <a:pos x="10" y="44"/>
                </a:cxn>
                <a:cxn ang="0">
                  <a:pos x="38" y="47"/>
                </a:cxn>
                <a:cxn ang="0">
                  <a:pos x="51" y="46"/>
                </a:cxn>
                <a:cxn ang="0">
                  <a:pos x="53" y="0"/>
                </a:cxn>
                <a:cxn ang="0">
                  <a:pos x="67" y="11"/>
                </a:cxn>
                <a:cxn ang="0">
                  <a:pos x="63" y="24"/>
                </a:cxn>
                <a:cxn ang="0">
                  <a:pos x="71" y="44"/>
                </a:cxn>
                <a:cxn ang="0">
                  <a:pos x="55" y="32"/>
                </a:cxn>
                <a:cxn ang="0">
                  <a:pos x="51" y="46"/>
                </a:cxn>
                <a:cxn ang="0">
                  <a:pos x="85" y="32"/>
                </a:cxn>
                <a:cxn ang="0">
                  <a:pos x="94" y="38"/>
                </a:cxn>
                <a:cxn ang="0">
                  <a:pos x="101" y="32"/>
                </a:cxn>
                <a:cxn ang="0">
                  <a:pos x="94" y="28"/>
                </a:cxn>
                <a:cxn ang="0">
                  <a:pos x="81" y="23"/>
                </a:cxn>
                <a:cxn ang="0">
                  <a:pos x="80" y="15"/>
                </a:cxn>
                <a:cxn ang="0">
                  <a:pos x="86" y="9"/>
                </a:cxn>
                <a:cxn ang="0">
                  <a:pos x="98" y="9"/>
                </a:cxn>
                <a:cxn ang="0">
                  <a:pos x="105" y="16"/>
                </a:cxn>
                <a:cxn ang="0">
                  <a:pos x="97" y="14"/>
                </a:cxn>
                <a:cxn ang="0">
                  <a:pos x="86" y="15"/>
                </a:cxn>
                <a:cxn ang="0">
                  <a:pos x="86" y="20"/>
                </a:cxn>
                <a:cxn ang="0">
                  <a:pos x="93" y="22"/>
                </a:cxn>
                <a:cxn ang="0">
                  <a:pos x="105" y="27"/>
                </a:cxn>
                <a:cxn ang="0">
                  <a:pos x="106" y="37"/>
                </a:cxn>
                <a:cxn ang="0">
                  <a:pos x="95" y="43"/>
                </a:cxn>
                <a:cxn ang="0">
                  <a:pos x="80" y="33"/>
                </a:cxn>
                <a:cxn ang="0">
                  <a:pos x="116" y="34"/>
                </a:cxn>
                <a:cxn ang="0">
                  <a:pos x="123" y="40"/>
                </a:cxn>
              </a:cxnLst>
              <a:rect l="0" t="0" r="r" b="b"/>
              <a:pathLst>
                <a:path w="123" h="50">
                  <a:moveTo>
                    <a:pt x="4" y="50"/>
                  </a:moveTo>
                  <a:lnTo>
                    <a:pt x="0" y="4"/>
                  </a:lnTo>
                  <a:lnTo>
                    <a:pt x="33" y="1"/>
                  </a:lnTo>
                  <a:lnTo>
                    <a:pt x="33" y="7"/>
                  </a:lnTo>
                  <a:lnTo>
                    <a:pt x="6" y="9"/>
                  </a:lnTo>
                  <a:lnTo>
                    <a:pt x="8" y="23"/>
                  </a:lnTo>
                  <a:lnTo>
                    <a:pt x="33" y="21"/>
                  </a:lnTo>
                  <a:lnTo>
                    <a:pt x="33" y="26"/>
                  </a:lnTo>
                  <a:lnTo>
                    <a:pt x="8" y="29"/>
                  </a:lnTo>
                  <a:lnTo>
                    <a:pt x="10" y="44"/>
                  </a:lnTo>
                  <a:lnTo>
                    <a:pt x="38" y="42"/>
                  </a:lnTo>
                  <a:lnTo>
                    <a:pt x="38" y="47"/>
                  </a:lnTo>
                  <a:lnTo>
                    <a:pt x="4" y="50"/>
                  </a:lnTo>
                  <a:close/>
                  <a:moveTo>
                    <a:pt x="51" y="46"/>
                  </a:moveTo>
                  <a:lnTo>
                    <a:pt x="47" y="0"/>
                  </a:lnTo>
                  <a:lnTo>
                    <a:pt x="53" y="0"/>
                  </a:lnTo>
                  <a:lnTo>
                    <a:pt x="55" y="26"/>
                  </a:lnTo>
                  <a:lnTo>
                    <a:pt x="67" y="11"/>
                  </a:lnTo>
                  <a:lnTo>
                    <a:pt x="74" y="11"/>
                  </a:lnTo>
                  <a:lnTo>
                    <a:pt x="63" y="24"/>
                  </a:lnTo>
                  <a:lnTo>
                    <a:pt x="78" y="43"/>
                  </a:lnTo>
                  <a:lnTo>
                    <a:pt x="71" y="44"/>
                  </a:lnTo>
                  <a:lnTo>
                    <a:pt x="59" y="28"/>
                  </a:lnTo>
                  <a:lnTo>
                    <a:pt x="55" y="32"/>
                  </a:lnTo>
                  <a:lnTo>
                    <a:pt x="57" y="45"/>
                  </a:lnTo>
                  <a:lnTo>
                    <a:pt x="51" y="46"/>
                  </a:lnTo>
                  <a:close/>
                  <a:moveTo>
                    <a:pt x="80" y="33"/>
                  </a:moveTo>
                  <a:lnTo>
                    <a:pt x="85" y="32"/>
                  </a:lnTo>
                  <a:cubicBezTo>
                    <a:pt x="86" y="34"/>
                    <a:pt x="87" y="36"/>
                    <a:pt x="88" y="37"/>
                  </a:cubicBezTo>
                  <a:cubicBezTo>
                    <a:pt x="90" y="38"/>
                    <a:pt x="92" y="38"/>
                    <a:pt x="94" y="38"/>
                  </a:cubicBezTo>
                  <a:cubicBezTo>
                    <a:pt x="97" y="38"/>
                    <a:pt x="99" y="37"/>
                    <a:pt x="100" y="36"/>
                  </a:cubicBezTo>
                  <a:cubicBezTo>
                    <a:pt x="101" y="35"/>
                    <a:pt x="102" y="34"/>
                    <a:pt x="101" y="32"/>
                  </a:cubicBezTo>
                  <a:cubicBezTo>
                    <a:pt x="101" y="31"/>
                    <a:pt x="101" y="30"/>
                    <a:pt x="100" y="29"/>
                  </a:cubicBezTo>
                  <a:cubicBezTo>
                    <a:pt x="99" y="29"/>
                    <a:pt x="97" y="29"/>
                    <a:pt x="94" y="28"/>
                  </a:cubicBezTo>
                  <a:cubicBezTo>
                    <a:pt x="89" y="27"/>
                    <a:pt x="87" y="27"/>
                    <a:pt x="85" y="26"/>
                  </a:cubicBezTo>
                  <a:cubicBezTo>
                    <a:pt x="83" y="25"/>
                    <a:pt x="82" y="25"/>
                    <a:pt x="81" y="23"/>
                  </a:cubicBezTo>
                  <a:cubicBezTo>
                    <a:pt x="80" y="22"/>
                    <a:pt x="80" y="21"/>
                    <a:pt x="79" y="19"/>
                  </a:cubicBezTo>
                  <a:cubicBezTo>
                    <a:pt x="79" y="17"/>
                    <a:pt x="79" y="16"/>
                    <a:pt x="80" y="15"/>
                  </a:cubicBezTo>
                  <a:cubicBezTo>
                    <a:pt x="81" y="13"/>
                    <a:pt x="81" y="12"/>
                    <a:pt x="83" y="11"/>
                  </a:cubicBezTo>
                  <a:cubicBezTo>
                    <a:pt x="83" y="11"/>
                    <a:pt x="84" y="10"/>
                    <a:pt x="86" y="9"/>
                  </a:cubicBezTo>
                  <a:cubicBezTo>
                    <a:pt x="87" y="9"/>
                    <a:pt x="89" y="8"/>
                    <a:pt x="91" y="8"/>
                  </a:cubicBezTo>
                  <a:cubicBezTo>
                    <a:pt x="93" y="8"/>
                    <a:pt x="96" y="8"/>
                    <a:pt x="98" y="9"/>
                  </a:cubicBezTo>
                  <a:cubicBezTo>
                    <a:pt x="100" y="9"/>
                    <a:pt x="101" y="10"/>
                    <a:pt x="102" y="12"/>
                  </a:cubicBezTo>
                  <a:cubicBezTo>
                    <a:pt x="103" y="13"/>
                    <a:pt x="104" y="14"/>
                    <a:pt x="105" y="16"/>
                  </a:cubicBezTo>
                  <a:lnTo>
                    <a:pt x="99" y="18"/>
                  </a:lnTo>
                  <a:cubicBezTo>
                    <a:pt x="99" y="16"/>
                    <a:pt x="98" y="15"/>
                    <a:pt x="97" y="14"/>
                  </a:cubicBezTo>
                  <a:cubicBezTo>
                    <a:pt x="95" y="13"/>
                    <a:pt x="94" y="13"/>
                    <a:pt x="92" y="13"/>
                  </a:cubicBezTo>
                  <a:cubicBezTo>
                    <a:pt x="89" y="13"/>
                    <a:pt x="87" y="14"/>
                    <a:pt x="86" y="15"/>
                  </a:cubicBezTo>
                  <a:cubicBezTo>
                    <a:pt x="85" y="16"/>
                    <a:pt x="85" y="17"/>
                    <a:pt x="85" y="18"/>
                  </a:cubicBezTo>
                  <a:cubicBezTo>
                    <a:pt x="85" y="19"/>
                    <a:pt x="85" y="19"/>
                    <a:pt x="86" y="20"/>
                  </a:cubicBezTo>
                  <a:cubicBezTo>
                    <a:pt x="86" y="20"/>
                    <a:pt x="87" y="21"/>
                    <a:pt x="88" y="21"/>
                  </a:cubicBezTo>
                  <a:cubicBezTo>
                    <a:pt x="88" y="21"/>
                    <a:pt x="90" y="21"/>
                    <a:pt x="93" y="22"/>
                  </a:cubicBezTo>
                  <a:cubicBezTo>
                    <a:pt x="97" y="23"/>
                    <a:pt x="100" y="23"/>
                    <a:pt x="101" y="24"/>
                  </a:cubicBezTo>
                  <a:cubicBezTo>
                    <a:pt x="103" y="24"/>
                    <a:pt x="104" y="25"/>
                    <a:pt x="105" y="27"/>
                  </a:cubicBezTo>
                  <a:cubicBezTo>
                    <a:pt x="106" y="28"/>
                    <a:pt x="107" y="29"/>
                    <a:pt x="107" y="31"/>
                  </a:cubicBezTo>
                  <a:cubicBezTo>
                    <a:pt x="107" y="33"/>
                    <a:pt x="107" y="35"/>
                    <a:pt x="106" y="37"/>
                  </a:cubicBezTo>
                  <a:cubicBezTo>
                    <a:pt x="105" y="38"/>
                    <a:pt x="104" y="40"/>
                    <a:pt x="102" y="41"/>
                  </a:cubicBezTo>
                  <a:cubicBezTo>
                    <a:pt x="100" y="42"/>
                    <a:pt x="97" y="43"/>
                    <a:pt x="95" y="43"/>
                  </a:cubicBezTo>
                  <a:cubicBezTo>
                    <a:pt x="90" y="43"/>
                    <a:pt x="87" y="43"/>
                    <a:pt x="85" y="41"/>
                  </a:cubicBezTo>
                  <a:cubicBezTo>
                    <a:pt x="82" y="39"/>
                    <a:pt x="81" y="37"/>
                    <a:pt x="80" y="33"/>
                  </a:cubicBezTo>
                  <a:close/>
                  <a:moveTo>
                    <a:pt x="116" y="40"/>
                  </a:moveTo>
                  <a:lnTo>
                    <a:pt x="116" y="34"/>
                  </a:lnTo>
                  <a:lnTo>
                    <a:pt x="122" y="33"/>
                  </a:lnTo>
                  <a:lnTo>
                    <a:pt x="123" y="40"/>
                  </a:lnTo>
                  <a:lnTo>
                    <a:pt x="116" y="4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268" name="Freeform 188"/>
            <p:cNvSpPr>
              <a:spLocks noEditPoints="1"/>
            </p:cNvSpPr>
            <p:nvPr/>
          </p:nvSpPr>
          <p:spPr bwMode="auto">
            <a:xfrm>
              <a:off x="3345" y="2019"/>
              <a:ext cx="42" cy="30"/>
            </a:xfrm>
            <a:custGeom>
              <a:avLst/>
              <a:gdLst/>
              <a:ahLst/>
              <a:cxnLst>
                <a:cxn ang="0">
                  <a:pos x="31" y="44"/>
                </a:cxn>
                <a:cxn ang="0">
                  <a:pos x="32" y="49"/>
                </a:cxn>
                <a:cxn ang="0">
                  <a:pos x="2" y="52"/>
                </a:cxn>
                <a:cxn ang="0">
                  <a:pos x="2" y="48"/>
                </a:cxn>
                <a:cxn ang="0">
                  <a:pos x="5" y="41"/>
                </a:cxn>
                <a:cxn ang="0">
                  <a:pos x="12" y="34"/>
                </a:cxn>
                <a:cxn ang="0">
                  <a:pos x="21" y="23"/>
                </a:cxn>
                <a:cxn ang="0">
                  <a:pos x="23" y="16"/>
                </a:cxn>
                <a:cxn ang="0">
                  <a:pos x="20" y="11"/>
                </a:cxn>
                <a:cxn ang="0">
                  <a:pos x="14" y="9"/>
                </a:cxn>
                <a:cxn ang="0">
                  <a:pos x="8" y="12"/>
                </a:cxn>
                <a:cxn ang="0">
                  <a:pos x="6" y="19"/>
                </a:cxn>
                <a:cxn ang="0">
                  <a:pos x="0" y="19"/>
                </a:cxn>
                <a:cxn ang="0">
                  <a:pos x="4" y="9"/>
                </a:cxn>
                <a:cxn ang="0">
                  <a:pos x="14" y="4"/>
                </a:cxn>
                <a:cxn ang="0">
                  <a:pos x="24" y="7"/>
                </a:cxn>
                <a:cxn ang="0">
                  <a:pos x="29" y="16"/>
                </a:cxn>
                <a:cxn ang="0">
                  <a:pos x="28" y="21"/>
                </a:cxn>
                <a:cxn ang="0">
                  <a:pos x="25" y="27"/>
                </a:cxn>
                <a:cxn ang="0">
                  <a:pos x="17" y="36"/>
                </a:cxn>
                <a:cxn ang="0">
                  <a:pos x="11" y="42"/>
                </a:cxn>
                <a:cxn ang="0">
                  <a:pos x="9" y="45"/>
                </a:cxn>
                <a:cxn ang="0">
                  <a:pos x="31" y="44"/>
                </a:cxn>
                <a:cxn ang="0">
                  <a:pos x="36" y="49"/>
                </a:cxn>
                <a:cxn ang="0">
                  <a:pos x="32" y="3"/>
                </a:cxn>
                <a:cxn ang="0">
                  <a:pos x="38" y="2"/>
                </a:cxn>
                <a:cxn ang="0">
                  <a:pos x="40" y="25"/>
                </a:cxn>
                <a:cxn ang="0">
                  <a:pos x="61" y="0"/>
                </a:cxn>
                <a:cxn ang="0">
                  <a:pos x="69" y="0"/>
                </a:cxn>
                <a:cxn ang="0">
                  <a:pos x="52" y="20"/>
                </a:cxn>
                <a:cxn ang="0">
                  <a:pos x="74" y="45"/>
                </a:cxn>
                <a:cxn ang="0">
                  <a:pos x="66" y="46"/>
                </a:cxn>
                <a:cxn ang="0">
                  <a:pos x="48" y="24"/>
                </a:cxn>
                <a:cxn ang="0">
                  <a:pos x="41" y="32"/>
                </a:cxn>
                <a:cxn ang="0">
                  <a:pos x="42" y="48"/>
                </a:cxn>
                <a:cxn ang="0">
                  <a:pos x="36" y="49"/>
                </a:cxn>
              </a:cxnLst>
              <a:rect l="0" t="0" r="r" b="b"/>
              <a:pathLst>
                <a:path w="74" h="52">
                  <a:moveTo>
                    <a:pt x="31" y="44"/>
                  </a:moveTo>
                  <a:lnTo>
                    <a:pt x="32" y="49"/>
                  </a:lnTo>
                  <a:lnTo>
                    <a:pt x="2" y="52"/>
                  </a:lnTo>
                  <a:cubicBezTo>
                    <a:pt x="2" y="50"/>
                    <a:pt x="2" y="49"/>
                    <a:pt x="2" y="48"/>
                  </a:cubicBezTo>
                  <a:cubicBezTo>
                    <a:pt x="3" y="45"/>
                    <a:pt x="4" y="43"/>
                    <a:pt x="5" y="41"/>
                  </a:cubicBezTo>
                  <a:cubicBezTo>
                    <a:pt x="7" y="39"/>
                    <a:pt x="9" y="37"/>
                    <a:pt x="12" y="34"/>
                  </a:cubicBezTo>
                  <a:cubicBezTo>
                    <a:pt x="17" y="29"/>
                    <a:pt x="20" y="26"/>
                    <a:pt x="21" y="23"/>
                  </a:cubicBezTo>
                  <a:cubicBezTo>
                    <a:pt x="23" y="21"/>
                    <a:pt x="23" y="18"/>
                    <a:pt x="23" y="16"/>
                  </a:cubicBezTo>
                  <a:cubicBezTo>
                    <a:pt x="23" y="14"/>
                    <a:pt x="22" y="12"/>
                    <a:pt x="20" y="11"/>
                  </a:cubicBezTo>
                  <a:cubicBezTo>
                    <a:pt x="19" y="9"/>
                    <a:pt x="16" y="9"/>
                    <a:pt x="14" y="9"/>
                  </a:cubicBezTo>
                  <a:cubicBezTo>
                    <a:pt x="11" y="9"/>
                    <a:pt x="9" y="10"/>
                    <a:pt x="8" y="12"/>
                  </a:cubicBezTo>
                  <a:cubicBezTo>
                    <a:pt x="6" y="14"/>
                    <a:pt x="6" y="16"/>
                    <a:pt x="6" y="19"/>
                  </a:cubicBezTo>
                  <a:lnTo>
                    <a:pt x="0" y="19"/>
                  </a:lnTo>
                  <a:cubicBezTo>
                    <a:pt x="0" y="14"/>
                    <a:pt x="1" y="11"/>
                    <a:pt x="4" y="9"/>
                  </a:cubicBezTo>
                  <a:cubicBezTo>
                    <a:pt x="6" y="6"/>
                    <a:pt x="9" y="5"/>
                    <a:pt x="14" y="4"/>
                  </a:cubicBezTo>
                  <a:cubicBezTo>
                    <a:pt x="18" y="4"/>
                    <a:pt x="22" y="5"/>
                    <a:pt x="24" y="7"/>
                  </a:cubicBezTo>
                  <a:cubicBezTo>
                    <a:pt x="27" y="9"/>
                    <a:pt x="29" y="12"/>
                    <a:pt x="29" y="16"/>
                  </a:cubicBezTo>
                  <a:cubicBezTo>
                    <a:pt x="29" y="18"/>
                    <a:pt x="29" y="19"/>
                    <a:pt x="28" y="21"/>
                  </a:cubicBezTo>
                  <a:cubicBezTo>
                    <a:pt x="28" y="23"/>
                    <a:pt x="27" y="25"/>
                    <a:pt x="25" y="27"/>
                  </a:cubicBezTo>
                  <a:cubicBezTo>
                    <a:pt x="23" y="29"/>
                    <a:pt x="21" y="32"/>
                    <a:pt x="17" y="36"/>
                  </a:cubicBezTo>
                  <a:cubicBezTo>
                    <a:pt x="14" y="39"/>
                    <a:pt x="12" y="41"/>
                    <a:pt x="11" y="42"/>
                  </a:cubicBezTo>
                  <a:cubicBezTo>
                    <a:pt x="10" y="43"/>
                    <a:pt x="10" y="44"/>
                    <a:pt x="9" y="45"/>
                  </a:cubicBezTo>
                  <a:lnTo>
                    <a:pt x="31" y="44"/>
                  </a:lnTo>
                  <a:close/>
                  <a:moveTo>
                    <a:pt x="36" y="49"/>
                  </a:moveTo>
                  <a:lnTo>
                    <a:pt x="32" y="3"/>
                  </a:lnTo>
                  <a:lnTo>
                    <a:pt x="38" y="2"/>
                  </a:lnTo>
                  <a:lnTo>
                    <a:pt x="40" y="25"/>
                  </a:lnTo>
                  <a:lnTo>
                    <a:pt x="61" y="0"/>
                  </a:lnTo>
                  <a:lnTo>
                    <a:pt x="69" y="0"/>
                  </a:lnTo>
                  <a:lnTo>
                    <a:pt x="52" y="20"/>
                  </a:lnTo>
                  <a:lnTo>
                    <a:pt x="74" y="45"/>
                  </a:lnTo>
                  <a:lnTo>
                    <a:pt x="66" y="46"/>
                  </a:lnTo>
                  <a:lnTo>
                    <a:pt x="48" y="24"/>
                  </a:lnTo>
                  <a:lnTo>
                    <a:pt x="41" y="32"/>
                  </a:lnTo>
                  <a:lnTo>
                    <a:pt x="42" y="48"/>
                  </a:lnTo>
                  <a:lnTo>
                    <a:pt x="36" y="49"/>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269" name="Freeform 189"/>
            <p:cNvSpPr>
              <a:spLocks noEditPoints="1"/>
            </p:cNvSpPr>
            <p:nvPr/>
          </p:nvSpPr>
          <p:spPr bwMode="auto">
            <a:xfrm>
              <a:off x="3321" y="2064"/>
              <a:ext cx="101" cy="33"/>
            </a:xfrm>
            <a:custGeom>
              <a:avLst/>
              <a:gdLst/>
              <a:ahLst/>
              <a:cxnLst>
                <a:cxn ang="0">
                  <a:pos x="0" y="12"/>
                </a:cxn>
                <a:cxn ang="0">
                  <a:pos x="10" y="57"/>
                </a:cxn>
                <a:cxn ang="0">
                  <a:pos x="41" y="50"/>
                </a:cxn>
                <a:cxn ang="0">
                  <a:pos x="29" y="56"/>
                </a:cxn>
                <a:cxn ang="0">
                  <a:pos x="17" y="47"/>
                </a:cxn>
                <a:cxn ang="0">
                  <a:pos x="21" y="39"/>
                </a:cxn>
                <a:cxn ang="0">
                  <a:pos x="29" y="36"/>
                </a:cxn>
                <a:cxn ang="0">
                  <a:pos x="39" y="32"/>
                </a:cxn>
                <a:cxn ang="0">
                  <a:pos x="31" y="25"/>
                </a:cxn>
                <a:cxn ang="0">
                  <a:pos x="23" y="33"/>
                </a:cxn>
                <a:cxn ang="0">
                  <a:pos x="19" y="26"/>
                </a:cxn>
                <a:cxn ang="0">
                  <a:pos x="31" y="21"/>
                </a:cxn>
                <a:cxn ang="0">
                  <a:pos x="42" y="23"/>
                </a:cxn>
                <a:cxn ang="0">
                  <a:pos x="45" y="32"/>
                </a:cxn>
                <a:cxn ang="0">
                  <a:pos x="47" y="49"/>
                </a:cxn>
                <a:cxn ang="0">
                  <a:pos x="43" y="54"/>
                </a:cxn>
                <a:cxn ang="0">
                  <a:pos x="40" y="37"/>
                </a:cxn>
                <a:cxn ang="0">
                  <a:pos x="26" y="42"/>
                </a:cxn>
                <a:cxn ang="0">
                  <a:pos x="23" y="47"/>
                </a:cxn>
                <a:cxn ang="0">
                  <a:pos x="30" y="51"/>
                </a:cxn>
                <a:cxn ang="0">
                  <a:pos x="39" y="45"/>
                </a:cxn>
                <a:cxn ang="0">
                  <a:pos x="40" y="37"/>
                </a:cxn>
                <a:cxn ang="0">
                  <a:pos x="48" y="7"/>
                </a:cxn>
                <a:cxn ang="0">
                  <a:pos x="56" y="33"/>
                </a:cxn>
                <a:cxn ang="0">
                  <a:pos x="75" y="18"/>
                </a:cxn>
                <a:cxn ang="0">
                  <a:pos x="79" y="51"/>
                </a:cxn>
                <a:cxn ang="0">
                  <a:pos x="60" y="35"/>
                </a:cxn>
                <a:cxn ang="0">
                  <a:pos x="58" y="53"/>
                </a:cxn>
                <a:cxn ang="0">
                  <a:pos x="105" y="38"/>
                </a:cxn>
                <a:cxn ang="0">
                  <a:pos x="107" y="46"/>
                </a:cxn>
                <a:cxn ang="0">
                  <a:pos x="86" y="46"/>
                </a:cxn>
                <a:cxn ang="0">
                  <a:pos x="84" y="21"/>
                </a:cxn>
                <a:cxn ang="0">
                  <a:pos x="106" y="19"/>
                </a:cxn>
                <a:cxn ang="0">
                  <a:pos x="111" y="33"/>
                </a:cxn>
                <a:cxn ang="0">
                  <a:pos x="90" y="43"/>
                </a:cxn>
                <a:cxn ang="0">
                  <a:pos x="102" y="43"/>
                </a:cxn>
                <a:cxn ang="0">
                  <a:pos x="86" y="30"/>
                </a:cxn>
                <a:cxn ang="0">
                  <a:pos x="102" y="23"/>
                </a:cxn>
                <a:cxn ang="0">
                  <a:pos x="89" y="23"/>
                </a:cxn>
                <a:cxn ang="0">
                  <a:pos x="116" y="47"/>
                </a:cxn>
                <a:cxn ang="0">
                  <a:pos x="118" y="14"/>
                </a:cxn>
                <a:cxn ang="0">
                  <a:pos x="121" y="14"/>
                </a:cxn>
                <a:cxn ang="0">
                  <a:pos x="131" y="14"/>
                </a:cxn>
                <a:cxn ang="0">
                  <a:pos x="125" y="18"/>
                </a:cxn>
                <a:cxn ang="0">
                  <a:pos x="120" y="23"/>
                </a:cxn>
                <a:cxn ang="0">
                  <a:pos x="121" y="47"/>
                </a:cxn>
                <a:cxn ang="0">
                  <a:pos x="128" y="7"/>
                </a:cxn>
                <a:cxn ang="0">
                  <a:pos x="133" y="0"/>
                </a:cxn>
                <a:cxn ang="0">
                  <a:pos x="128" y="7"/>
                </a:cxn>
                <a:cxn ang="0">
                  <a:pos x="129" y="13"/>
                </a:cxn>
                <a:cxn ang="0">
                  <a:pos x="137" y="46"/>
                </a:cxn>
                <a:cxn ang="0">
                  <a:pos x="148" y="45"/>
                </a:cxn>
                <a:cxn ang="0">
                  <a:pos x="150" y="11"/>
                </a:cxn>
                <a:cxn ang="0">
                  <a:pos x="160" y="10"/>
                </a:cxn>
                <a:cxn ang="0">
                  <a:pos x="170" y="13"/>
                </a:cxn>
                <a:cxn ang="0">
                  <a:pos x="173" y="22"/>
                </a:cxn>
                <a:cxn ang="0">
                  <a:pos x="169" y="43"/>
                </a:cxn>
                <a:cxn ang="0">
                  <a:pos x="166" y="18"/>
                </a:cxn>
                <a:cxn ang="0">
                  <a:pos x="159" y="15"/>
                </a:cxn>
                <a:cxn ang="0">
                  <a:pos x="152" y="26"/>
                </a:cxn>
                <a:cxn ang="0">
                  <a:pos x="148" y="45"/>
                </a:cxn>
              </a:cxnLst>
              <a:rect l="0" t="0" r="r" b="b"/>
              <a:pathLst>
                <a:path w="174" h="57">
                  <a:moveTo>
                    <a:pt x="4" y="57"/>
                  </a:moveTo>
                  <a:lnTo>
                    <a:pt x="0" y="12"/>
                  </a:lnTo>
                  <a:lnTo>
                    <a:pt x="6" y="11"/>
                  </a:lnTo>
                  <a:lnTo>
                    <a:pt x="10" y="57"/>
                  </a:lnTo>
                  <a:lnTo>
                    <a:pt x="4" y="57"/>
                  </a:lnTo>
                  <a:close/>
                  <a:moveTo>
                    <a:pt x="41" y="50"/>
                  </a:moveTo>
                  <a:cubicBezTo>
                    <a:pt x="39" y="52"/>
                    <a:pt x="37" y="53"/>
                    <a:pt x="36" y="54"/>
                  </a:cubicBezTo>
                  <a:cubicBezTo>
                    <a:pt x="34" y="55"/>
                    <a:pt x="32" y="56"/>
                    <a:pt x="29" y="56"/>
                  </a:cubicBezTo>
                  <a:cubicBezTo>
                    <a:pt x="26" y="56"/>
                    <a:pt x="23" y="55"/>
                    <a:pt x="21" y="54"/>
                  </a:cubicBezTo>
                  <a:cubicBezTo>
                    <a:pt x="19" y="52"/>
                    <a:pt x="18" y="50"/>
                    <a:pt x="17" y="47"/>
                  </a:cubicBezTo>
                  <a:cubicBezTo>
                    <a:pt x="17" y="46"/>
                    <a:pt x="17" y="44"/>
                    <a:pt x="18" y="43"/>
                  </a:cubicBezTo>
                  <a:cubicBezTo>
                    <a:pt x="19" y="41"/>
                    <a:pt x="20" y="40"/>
                    <a:pt x="21" y="39"/>
                  </a:cubicBezTo>
                  <a:cubicBezTo>
                    <a:pt x="22" y="38"/>
                    <a:pt x="23" y="38"/>
                    <a:pt x="25" y="37"/>
                  </a:cubicBezTo>
                  <a:cubicBezTo>
                    <a:pt x="26" y="37"/>
                    <a:pt x="27" y="36"/>
                    <a:pt x="29" y="36"/>
                  </a:cubicBezTo>
                  <a:cubicBezTo>
                    <a:pt x="34" y="35"/>
                    <a:pt x="37" y="34"/>
                    <a:pt x="39" y="33"/>
                  </a:cubicBezTo>
                  <a:cubicBezTo>
                    <a:pt x="39" y="32"/>
                    <a:pt x="39" y="32"/>
                    <a:pt x="39" y="32"/>
                  </a:cubicBezTo>
                  <a:cubicBezTo>
                    <a:pt x="39" y="29"/>
                    <a:pt x="38" y="28"/>
                    <a:pt x="37" y="27"/>
                  </a:cubicBezTo>
                  <a:cubicBezTo>
                    <a:pt x="36" y="26"/>
                    <a:pt x="33" y="25"/>
                    <a:pt x="31" y="25"/>
                  </a:cubicBezTo>
                  <a:cubicBezTo>
                    <a:pt x="28" y="26"/>
                    <a:pt x="26" y="26"/>
                    <a:pt x="25" y="27"/>
                  </a:cubicBezTo>
                  <a:cubicBezTo>
                    <a:pt x="24" y="28"/>
                    <a:pt x="23" y="30"/>
                    <a:pt x="23" y="33"/>
                  </a:cubicBezTo>
                  <a:lnTo>
                    <a:pt x="17" y="32"/>
                  </a:lnTo>
                  <a:cubicBezTo>
                    <a:pt x="17" y="30"/>
                    <a:pt x="18" y="28"/>
                    <a:pt x="19" y="26"/>
                  </a:cubicBezTo>
                  <a:cubicBezTo>
                    <a:pt x="20" y="25"/>
                    <a:pt x="22" y="24"/>
                    <a:pt x="24" y="23"/>
                  </a:cubicBezTo>
                  <a:cubicBezTo>
                    <a:pt x="26" y="22"/>
                    <a:pt x="28" y="21"/>
                    <a:pt x="31" y="21"/>
                  </a:cubicBezTo>
                  <a:cubicBezTo>
                    <a:pt x="34" y="21"/>
                    <a:pt x="36" y="21"/>
                    <a:pt x="38" y="21"/>
                  </a:cubicBezTo>
                  <a:cubicBezTo>
                    <a:pt x="40" y="22"/>
                    <a:pt x="41" y="22"/>
                    <a:pt x="42" y="23"/>
                  </a:cubicBezTo>
                  <a:cubicBezTo>
                    <a:pt x="43" y="24"/>
                    <a:pt x="44" y="26"/>
                    <a:pt x="44" y="27"/>
                  </a:cubicBezTo>
                  <a:cubicBezTo>
                    <a:pt x="44" y="28"/>
                    <a:pt x="45" y="30"/>
                    <a:pt x="45" y="32"/>
                  </a:cubicBezTo>
                  <a:lnTo>
                    <a:pt x="46" y="40"/>
                  </a:lnTo>
                  <a:cubicBezTo>
                    <a:pt x="46" y="45"/>
                    <a:pt x="46" y="48"/>
                    <a:pt x="47" y="49"/>
                  </a:cubicBezTo>
                  <a:cubicBezTo>
                    <a:pt x="47" y="51"/>
                    <a:pt x="48" y="52"/>
                    <a:pt x="49" y="53"/>
                  </a:cubicBezTo>
                  <a:lnTo>
                    <a:pt x="43" y="54"/>
                  </a:lnTo>
                  <a:cubicBezTo>
                    <a:pt x="42" y="53"/>
                    <a:pt x="42" y="51"/>
                    <a:pt x="41" y="50"/>
                  </a:cubicBezTo>
                  <a:close/>
                  <a:moveTo>
                    <a:pt x="40" y="37"/>
                  </a:moveTo>
                  <a:cubicBezTo>
                    <a:pt x="38" y="38"/>
                    <a:pt x="35" y="39"/>
                    <a:pt x="31" y="40"/>
                  </a:cubicBezTo>
                  <a:cubicBezTo>
                    <a:pt x="28" y="41"/>
                    <a:pt x="27" y="41"/>
                    <a:pt x="26" y="42"/>
                  </a:cubicBezTo>
                  <a:cubicBezTo>
                    <a:pt x="25" y="42"/>
                    <a:pt x="24" y="43"/>
                    <a:pt x="24" y="44"/>
                  </a:cubicBezTo>
                  <a:cubicBezTo>
                    <a:pt x="23" y="45"/>
                    <a:pt x="23" y="46"/>
                    <a:pt x="23" y="47"/>
                  </a:cubicBezTo>
                  <a:cubicBezTo>
                    <a:pt x="23" y="48"/>
                    <a:pt x="24" y="49"/>
                    <a:pt x="25" y="50"/>
                  </a:cubicBezTo>
                  <a:cubicBezTo>
                    <a:pt x="27" y="51"/>
                    <a:pt x="28" y="51"/>
                    <a:pt x="30" y="51"/>
                  </a:cubicBezTo>
                  <a:cubicBezTo>
                    <a:pt x="33" y="51"/>
                    <a:pt x="34" y="50"/>
                    <a:pt x="36" y="49"/>
                  </a:cubicBezTo>
                  <a:cubicBezTo>
                    <a:pt x="38" y="48"/>
                    <a:pt x="39" y="47"/>
                    <a:pt x="39" y="45"/>
                  </a:cubicBezTo>
                  <a:cubicBezTo>
                    <a:pt x="40" y="44"/>
                    <a:pt x="40" y="42"/>
                    <a:pt x="40" y="39"/>
                  </a:cubicBezTo>
                  <a:lnTo>
                    <a:pt x="40" y="37"/>
                  </a:lnTo>
                  <a:close/>
                  <a:moveTo>
                    <a:pt x="52" y="53"/>
                  </a:moveTo>
                  <a:lnTo>
                    <a:pt x="48" y="7"/>
                  </a:lnTo>
                  <a:lnTo>
                    <a:pt x="54" y="7"/>
                  </a:lnTo>
                  <a:lnTo>
                    <a:pt x="56" y="33"/>
                  </a:lnTo>
                  <a:lnTo>
                    <a:pt x="68" y="18"/>
                  </a:lnTo>
                  <a:lnTo>
                    <a:pt x="75" y="18"/>
                  </a:lnTo>
                  <a:lnTo>
                    <a:pt x="64" y="31"/>
                  </a:lnTo>
                  <a:lnTo>
                    <a:pt x="79" y="51"/>
                  </a:lnTo>
                  <a:lnTo>
                    <a:pt x="72" y="51"/>
                  </a:lnTo>
                  <a:lnTo>
                    <a:pt x="60" y="35"/>
                  </a:lnTo>
                  <a:lnTo>
                    <a:pt x="56" y="39"/>
                  </a:lnTo>
                  <a:lnTo>
                    <a:pt x="58" y="53"/>
                  </a:lnTo>
                  <a:lnTo>
                    <a:pt x="52" y="53"/>
                  </a:lnTo>
                  <a:close/>
                  <a:moveTo>
                    <a:pt x="105" y="38"/>
                  </a:moveTo>
                  <a:lnTo>
                    <a:pt x="111" y="38"/>
                  </a:lnTo>
                  <a:cubicBezTo>
                    <a:pt x="111" y="41"/>
                    <a:pt x="109" y="44"/>
                    <a:pt x="107" y="46"/>
                  </a:cubicBezTo>
                  <a:cubicBezTo>
                    <a:pt x="105" y="48"/>
                    <a:pt x="102" y="49"/>
                    <a:pt x="98" y="50"/>
                  </a:cubicBezTo>
                  <a:cubicBezTo>
                    <a:pt x="93" y="50"/>
                    <a:pt x="89" y="49"/>
                    <a:pt x="86" y="46"/>
                  </a:cubicBezTo>
                  <a:cubicBezTo>
                    <a:pt x="83" y="44"/>
                    <a:pt x="81" y="40"/>
                    <a:pt x="81" y="34"/>
                  </a:cubicBezTo>
                  <a:cubicBezTo>
                    <a:pt x="80" y="29"/>
                    <a:pt x="81" y="24"/>
                    <a:pt x="84" y="21"/>
                  </a:cubicBezTo>
                  <a:cubicBezTo>
                    <a:pt x="86" y="18"/>
                    <a:pt x="90" y="16"/>
                    <a:pt x="94" y="15"/>
                  </a:cubicBezTo>
                  <a:cubicBezTo>
                    <a:pt x="99" y="15"/>
                    <a:pt x="103" y="16"/>
                    <a:pt x="106" y="19"/>
                  </a:cubicBezTo>
                  <a:cubicBezTo>
                    <a:pt x="109" y="22"/>
                    <a:pt x="110" y="26"/>
                    <a:pt x="111" y="31"/>
                  </a:cubicBezTo>
                  <a:cubicBezTo>
                    <a:pt x="111" y="32"/>
                    <a:pt x="111" y="32"/>
                    <a:pt x="111" y="33"/>
                  </a:cubicBezTo>
                  <a:lnTo>
                    <a:pt x="86" y="35"/>
                  </a:lnTo>
                  <a:cubicBezTo>
                    <a:pt x="87" y="38"/>
                    <a:pt x="88" y="41"/>
                    <a:pt x="90" y="43"/>
                  </a:cubicBezTo>
                  <a:cubicBezTo>
                    <a:pt x="92" y="45"/>
                    <a:pt x="95" y="45"/>
                    <a:pt x="97" y="45"/>
                  </a:cubicBezTo>
                  <a:cubicBezTo>
                    <a:pt x="99" y="45"/>
                    <a:pt x="101" y="44"/>
                    <a:pt x="102" y="43"/>
                  </a:cubicBezTo>
                  <a:cubicBezTo>
                    <a:pt x="104" y="42"/>
                    <a:pt x="105" y="40"/>
                    <a:pt x="105" y="38"/>
                  </a:cubicBezTo>
                  <a:close/>
                  <a:moveTo>
                    <a:pt x="86" y="30"/>
                  </a:moveTo>
                  <a:lnTo>
                    <a:pt x="105" y="29"/>
                  </a:lnTo>
                  <a:cubicBezTo>
                    <a:pt x="104" y="26"/>
                    <a:pt x="103" y="24"/>
                    <a:pt x="102" y="23"/>
                  </a:cubicBezTo>
                  <a:cubicBezTo>
                    <a:pt x="100" y="21"/>
                    <a:pt x="98" y="20"/>
                    <a:pt x="95" y="20"/>
                  </a:cubicBezTo>
                  <a:cubicBezTo>
                    <a:pt x="92" y="20"/>
                    <a:pt x="90" y="21"/>
                    <a:pt x="89" y="23"/>
                  </a:cubicBezTo>
                  <a:cubicBezTo>
                    <a:pt x="87" y="25"/>
                    <a:pt x="86" y="27"/>
                    <a:pt x="86" y="30"/>
                  </a:cubicBezTo>
                  <a:close/>
                  <a:moveTo>
                    <a:pt x="116" y="47"/>
                  </a:moveTo>
                  <a:lnTo>
                    <a:pt x="113" y="14"/>
                  </a:lnTo>
                  <a:lnTo>
                    <a:pt x="118" y="14"/>
                  </a:lnTo>
                  <a:lnTo>
                    <a:pt x="118" y="19"/>
                  </a:lnTo>
                  <a:cubicBezTo>
                    <a:pt x="119" y="17"/>
                    <a:pt x="120" y="15"/>
                    <a:pt x="121" y="14"/>
                  </a:cubicBezTo>
                  <a:cubicBezTo>
                    <a:pt x="122" y="13"/>
                    <a:pt x="124" y="13"/>
                    <a:pt x="125" y="13"/>
                  </a:cubicBezTo>
                  <a:cubicBezTo>
                    <a:pt x="127" y="12"/>
                    <a:pt x="129" y="13"/>
                    <a:pt x="131" y="14"/>
                  </a:cubicBezTo>
                  <a:lnTo>
                    <a:pt x="129" y="19"/>
                  </a:lnTo>
                  <a:cubicBezTo>
                    <a:pt x="128" y="19"/>
                    <a:pt x="126" y="18"/>
                    <a:pt x="125" y="18"/>
                  </a:cubicBezTo>
                  <a:cubicBezTo>
                    <a:pt x="124" y="19"/>
                    <a:pt x="123" y="19"/>
                    <a:pt x="122" y="20"/>
                  </a:cubicBezTo>
                  <a:cubicBezTo>
                    <a:pt x="121" y="21"/>
                    <a:pt x="120" y="22"/>
                    <a:pt x="120" y="23"/>
                  </a:cubicBezTo>
                  <a:cubicBezTo>
                    <a:pt x="120" y="25"/>
                    <a:pt x="119" y="27"/>
                    <a:pt x="120" y="30"/>
                  </a:cubicBezTo>
                  <a:lnTo>
                    <a:pt x="121" y="47"/>
                  </a:lnTo>
                  <a:lnTo>
                    <a:pt x="116" y="47"/>
                  </a:lnTo>
                  <a:close/>
                  <a:moveTo>
                    <a:pt x="128" y="7"/>
                  </a:moveTo>
                  <a:lnTo>
                    <a:pt x="128" y="0"/>
                  </a:lnTo>
                  <a:lnTo>
                    <a:pt x="133" y="0"/>
                  </a:lnTo>
                  <a:lnTo>
                    <a:pt x="134" y="6"/>
                  </a:lnTo>
                  <a:lnTo>
                    <a:pt x="128" y="7"/>
                  </a:lnTo>
                  <a:close/>
                  <a:moveTo>
                    <a:pt x="132" y="46"/>
                  </a:moveTo>
                  <a:lnTo>
                    <a:pt x="129" y="13"/>
                  </a:lnTo>
                  <a:lnTo>
                    <a:pt x="134" y="13"/>
                  </a:lnTo>
                  <a:lnTo>
                    <a:pt x="137" y="46"/>
                  </a:lnTo>
                  <a:lnTo>
                    <a:pt x="132" y="46"/>
                  </a:lnTo>
                  <a:close/>
                  <a:moveTo>
                    <a:pt x="148" y="45"/>
                  </a:moveTo>
                  <a:lnTo>
                    <a:pt x="145" y="12"/>
                  </a:lnTo>
                  <a:lnTo>
                    <a:pt x="150" y="11"/>
                  </a:lnTo>
                  <a:lnTo>
                    <a:pt x="150" y="16"/>
                  </a:lnTo>
                  <a:cubicBezTo>
                    <a:pt x="152" y="12"/>
                    <a:pt x="156" y="10"/>
                    <a:pt x="160" y="10"/>
                  </a:cubicBezTo>
                  <a:cubicBezTo>
                    <a:pt x="162" y="9"/>
                    <a:pt x="164" y="10"/>
                    <a:pt x="166" y="10"/>
                  </a:cubicBezTo>
                  <a:cubicBezTo>
                    <a:pt x="167" y="11"/>
                    <a:pt x="169" y="12"/>
                    <a:pt x="170" y="13"/>
                  </a:cubicBezTo>
                  <a:cubicBezTo>
                    <a:pt x="171" y="14"/>
                    <a:pt x="171" y="15"/>
                    <a:pt x="172" y="17"/>
                  </a:cubicBezTo>
                  <a:cubicBezTo>
                    <a:pt x="172" y="18"/>
                    <a:pt x="172" y="19"/>
                    <a:pt x="173" y="22"/>
                  </a:cubicBezTo>
                  <a:lnTo>
                    <a:pt x="174" y="42"/>
                  </a:lnTo>
                  <a:lnTo>
                    <a:pt x="169" y="43"/>
                  </a:lnTo>
                  <a:lnTo>
                    <a:pt x="167" y="23"/>
                  </a:lnTo>
                  <a:cubicBezTo>
                    <a:pt x="167" y="20"/>
                    <a:pt x="166" y="19"/>
                    <a:pt x="166" y="18"/>
                  </a:cubicBezTo>
                  <a:cubicBezTo>
                    <a:pt x="165" y="17"/>
                    <a:pt x="165" y="16"/>
                    <a:pt x="163" y="15"/>
                  </a:cubicBezTo>
                  <a:cubicBezTo>
                    <a:pt x="162" y="15"/>
                    <a:pt x="161" y="14"/>
                    <a:pt x="159" y="15"/>
                  </a:cubicBezTo>
                  <a:cubicBezTo>
                    <a:pt x="157" y="15"/>
                    <a:pt x="155" y="16"/>
                    <a:pt x="153" y="17"/>
                  </a:cubicBezTo>
                  <a:cubicBezTo>
                    <a:pt x="152" y="19"/>
                    <a:pt x="151" y="22"/>
                    <a:pt x="152" y="26"/>
                  </a:cubicBezTo>
                  <a:lnTo>
                    <a:pt x="153" y="44"/>
                  </a:lnTo>
                  <a:lnTo>
                    <a:pt x="148" y="45"/>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270" name="Freeform 190"/>
            <p:cNvSpPr>
              <a:spLocks noEditPoints="1"/>
            </p:cNvSpPr>
            <p:nvPr/>
          </p:nvSpPr>
          <p:spPr bwMode="auto">
            <a:xfrm>
              <a:off x="3371" y="2119"/>
              <a:ext cx="18" cy="28"/>
            </a:xfrm>
            <a:custGeom>
              <a:avLst/>
              <a:gdLst/>
              <a:ahLst/>
              <a:cxnLst>
                <a:cxn ang="0">
                  <a:pos x="3" y="38"/>
                </a:cxn>
                <a:cxn ang="0">
                  <a:pos x="8" y="38"/>
                </a:cxn>
                <a:cxn ang="0">
                  <a:pos x="11" y="42"/>
                </a:cxn>
                <a:cxn ang="0">
                  <a:pos x="16" y="43"/>
                </a:cxn>
                <a:cxn ang="0">
                  <a:pos x="22" y="41"/>
                </a:cxn>
                <a:cxn ang="0">
                  <a:pos x="25" y="36"/>
                </a:cxn>
                <a:cxn ang="0">
                  <a:pos x="25" y="29"/>
                </a:cxn>
                <a:cxn ang="0">
                  <a:pos x="16" y="34"/>
                </a:cxn>
                <a:cxn ang="0">
                  <a:pos x="5" y="30"/>
                </a:cxn>
                <a:cxn ang="0">
                  <a:pos x="0" y="18"/>
                </a:cxn>
                <a:cxn ang="0">
                  <a:pos x="1" y="10"/>
                </a:cxn>
                <a:cxn ang="0">
                  <a:pos x="5" y="3"/>
                </a:cxn>
                <a:cxn ang="0">
                  <a:pos x="13" y="0"/>
                </a:cxn>
                <a:cxn ang="0">
                  <a:pos x="23" y="4"/>
                </a:cxn>
                <a:cxn ang="0">
                  <a:pos x="23" y="0"/>
                </a:cxn>
                <a:cxn ang="0">
                  <a:pos x="28" y="0"/>
                </a:cxn>
                <a:cxn ang="0">
                  <a:pos x="30" y="28"/>
                </a:cxn>
                <a:cxn ang="0">
                  <a:pos x="30" y="39"/>
                </a:cxn>
                <a:cxn ang="0">
                  <a:pos x="25" y="45"/>
                </a:cxn>
                <a:cxn ang="0">
                  <a:pos x="17" y="47"/>
                </a:cxn>
                <a:cxn ang="0">
                  <a:pos x="7" y="46"/>
                </a:cxn>
                <a:cxn ang="0">
                  <a:pos x="3" y="38"/>
                </a:cxn>
                <a:cxn ang="0">
                  <a:pos x="6" y="18"/>
                </a:cxn>
                <a:cxn ang="0">
                  <a:pos x="9" y="27"/>
                </a:cxn>
                <a:cxn ang="0">
                  <a:pos x="16" y="29"/>
                </a:cxn>
                <a:cxn ang="0">
                  <a:pos x="22" y="26"/>
                </a:cxn>
                <a:cxn ang="0">
                  <a:pos x="24" y="16"/>
                </a:cxn>
                <a:cxn ang="0">
                  <a:pos x="21" y="7"/>
                </a:cxn>
                <a:cxn ang="0">
                  <a:pos x="14" y="5"/>
                </a:cxn>
                <a:cxn ang="0">
                  <a:pos x="8" y="8"/>
                </a:cxn>
                <a:cxn ang="0">
                  <a:pos x="6" y="18"/>
                </a:cxn>
              </a:cxnLst>
              <a:rect l="0" t="0" r="r" b="b"/>
              <a:pathLst>
                <a:path w="31" h="48">
                  <a:moveTo>
                    <a:pt x="3" y="38"/>
                  </a:moveTo>
                  <a:lnTo>
                    <a:pt x="8" y="38"/>
                  </a:lnTo>
                  <a:cubicBezTo>
                    <a:pt x="9" y="40"/>
                    <a:pt x="10" y="41"/>
                    <a:pt x="11" y="42"/>
                  </a:cubicBezTo>
                  <a:cubicBezTo>
                    <a:pt x="12" y="43"/>
                    <a:pt x="14" y="43"/>
                    <a:pt x="16" y="43"/>
                  </a:cubicBezTo>
                  <a:cubicBezTo>
                    <a:pt x="19" y="42"/>
                    <a:pt x="21" y="42"/>
                    <a:pt x="22" y="41"/>
                  </a:cubicBezTo>
                  <a:cubicBezTo>
                    <a:pt x="24" y="39"/>
                    <a:pt x="25" y="38"/>
                    <a:pt x="25" y="36"/>
                  </a:cubicBezTo>
                  <a:cubicBezTo>
                    <a:pt x="25" y="35"/>
                    <a:pt x="25" y="32"/>
                    <a:pt x="25" y="29"/>
                  </a:cubicBezTo>
                  <a:cubicBezTo>
                    <a:pt x="22" y="32"/>
                    <a:pt x="20" y="34"/>
                    <a:pt x="16" y="34"/>
                  </a:cubicBezTo>
                  <a:cubicBezTo>
                    <a:pt x="11" y="34"/>
                    <a:pt x="8" y="33"/>
                    <a:pt x="5" y="30"/>
                  </a:cubicBezTo>
                  <a:cubicBezTo>
                    <a:pt x="2" y="27"/>
                    <a:pt x="1" y="23"/>
                    <a:pt x="0" y="18"/>
                  </a:cubicBezTo>
                  <a:cubicBezTo>
                    <a:pt x="0" y="15"/>
                    <a:pt x="0" y="12"/>
                    <a:pt x="1" y="10"/>
                  </a:cubicBezTo>
                  <a:cubicBezTo>
                    <a:pt x="2" y="7"/>
                    <a:pt x="3" y="5"/>
                    <a:pt x="5" y="3"/>
                  </a:cubicBezTo>
                  <a:cubicBezTo>
                    <a:pt x="8" y="1"/>
                    <a:pt x="10" y="0"/>
                    <a:pt x="13" y="0"/>
                  </a:cubicBezTo>
                  <a:cubicBezTo>
                    <a:pt x="17" y="0"/>
                    <a:pt x="20" y="1"/>
                    <a:pt x="23" y="4"/>
                  </a:cubicBezTo>
                  <a:lnTo>
                    <a:pt x="23" y="0"/>
                  </a:lnTo>
                  <a:lnTo>
                    <a:pt x="28" y="0"/>
                  </a:lnTo>
                  <a:lnTo>
                    <a:pt x="30" y="28"/>
                  </a:lnTo>
                  <a:cubicBezTo>
                    <a:pt x="31" y="33"/>
                    <a:pt x="31" y="37"/>
                    <a:pt x="30" y="39"/>
                  </a:cubicBezTo>
                  <a:cubicBezTo>
                    <a:pt x="29" y="41"/>
                    <a:pt x="27" y="43"/>
                    <a:pt x="25" y="45"/>
                  </a:cubicBezTo>
                  <a:cubicBezTo>
                    <a:pt x="23" y="46"/>
                    <a:pt x="20" y="47"/>
                    <a:pt x="17" y="47"/>
                  </a:cubicBezTo>
                  <a:cubicBezTo>
                    <a:pt x="13" y="48"/>
                    <a:pt x="10" y="47"/>
                    <a:pt x="7" y="46"/>
                  </a:cubicBezTo>
                  <a:cubicBezTo>
                    <a:pt x="5" y="44"/>
                    <a:pt x="3" y="41"/>
                    <a:pt x="3" y="38"/>
                  </a:cubicBezTo>
                  <a:close/>
                  <a:moveTo>
                    <a:pt x="6" y="18"/>
                  </a:moveTo>
                  <a:cubicBezTo>
                    <a:pt x="6" y="22"/>
                    <a:pt x="7" y="25"/>
                    <a:pt x="9" y="27"/>
                  </a:cubicBezTo>
                  <a:cubicBezTo>
                    <a:pt x="11" y="29"/>
                    <a:pt x="13" y="29"/>
                    <a:pt x="16" y="29"/>
                  </a:cubicBezTo>
                  <a:cubicBezTo>
                    <a:pt x="19" y="29"/>
                    <a:pt x="21" y="28"/>
                    <a:pt x="22" y="26"/>
                  </a:cubicBezTo>
                  <a:cubicBezTo>
                    <a:pt x="24" y="24"/>
                    <a:pt x="24" y="20"/>
                    <a:pt x="24" y="16"/>
                  </a:cubicBezTo>
                  <a:cubicBezTo>
                    <a:pt x="24" y="12"/>
                    <a:pt x="22" y="9"/>
                    <a:pt x="21" y="7"/>
                  </a:cubicBezTo>
                  <a:cubicBezTo>
                    <a:pt x="19" y="5"/>
                    <a:pt x="16" y="4"/>
                    <a:pt x="14" y="5"/>
                  </a:cubicBezTo>
                  <a:cubicBezTo>
                    <a:pt x="11" y="5"/>
                    <a:pt x="9" y="6"/>
                    <a:pt x="8" y="8"/>
                  </a:cubicBezTo>
                  <a:cubicBezTo>
                    <a:pt x="6" y="10"/>
                    <a:pt x="5" y="14"/>
                    <a:pt x="6" y="18"/>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pic>
          <p:nvPicPr>
            <p:cNvPr id="430271" name="Picture 191"/>
            <p:cNvPicPr>
              <a:picLocks noChangeAspect="1" noChangeArrowheads="1"/>
            </p:cNvPicPr>
            <p:nvPr/>
          </p:nvPicPr>
          <p:blipFill>
            <a:blip r:embed="rId40"/>
            <a:srcRect/>
            <a:stretch>
              <a:fillRect/>
            </a:stretch>
          </p:blipFill>
          <p:spPr bwMode="auto">
            <a:xfrm>
              <a:off x="3796" y="2103"/>
              <a:ext cx="370" cy="377"/>
            </a:xfrm>
            <a:prstGeom prst="rect">
              <a:avLst/>
            </a:prstGeom>
            <a:noFill/>
            <a:ln w="9525">
              <a:noFill/>
              <a:miter lim="800000"/>
              <a:headEnd/>
              <a:tailEnd/>
            </a:ln>
          </p:spPr>
        </p:pic>
        <p:pic>
          <p:nvPicPr>
            <p:cNvPr id="430272" name="Picture 192"/>
            <p:cNvPicPr>
              <a:picLocks noChangeAspect="1" noChangeArrowheads="1"/>
            </p:cNvPicPr>
            <p:nvPr/>
          </p:nvPicPr>
          <p:blipFill>
            <a:blip r:embed="rId41"/>
            <a:srcRect/>
            <a:stretch>
              <a:fillRect/>
            </a:stretch>
          </p:blipFill>
          <p:spPr bwMode="auto">
            <a:xfrm>
              <a:off x="3796" y="2103"/>
              <a:ext cx="370" cy="377"/>
            </a:xfrm>
            <a:prstGeom prst="rect">
              <a:avLst/>
            </a:prstGeom>
            <a:noFill/>
            <a:ln w="9525">
              <a:noFill/>
              <a:miter lim="800000"/>
              <a:headEnd/>
              <a:tailEnd/>
            </a:ln>
          </p:spPr>
        </p:pic>
      </p:grpSp>
      <p:sp>
        <p:nvSpPr>
          <p:cNvPr id="197" name="Rectangle 3"/>
          <p:cNvSpPr txBox="1">
            <a:spLocks noChangeArrowheads="1"/>
          </p:cNvSpPr>
          <p:nvPr/>
        </p:nvSpPr>
        <p:spPr bwMode="auto">
          <a:xfrm>
            <a:off x="142844" y="3314736"/>
            <a:ext cx="8848755" cy="318609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defRPr/>
            </a:pPr>
            <a:endParaRPr lang="en-US" sz="1600" kern="0" dirty="0" smtClean="0">
              <a:latin typeface="+mn-lt"/>
            </a:endParaRPr>
          </a:p>
        </p:txBody>
      </p:sp>
      <p:sp>
        <p:nvSpPr>
          <p:cNvPr id="198" name="Rectangle 3"/>
          <p:cNvSpPr txBox="1">
            <a:spLocks noChangeArrowheads="1"/>
          </p:cNvSpPr>
          <p:nvPr/>
        </p:nvSpPr>
        <p:spPr bwMode="auto">
          <a:xfrm>
            <a:off x="142845" y="3714752"/>
            <a:ext cx="3214709" cy="28575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buBlip>
                <a:blip r:embed="rId3"/>
              </a:buBlip>
              <a:defRPr/>
            </a:pPr>
            <a:r>
              <a:rPr lang="en-US" sz="1600" kern="0" dirty="0" smtClean="0">
                <a:latin typeface="+mn-lt"/>
              </a:rPr>
              <a:t>If an environmental impact covers two or more MECO-fields, copy the post-it note and then place one in each relevant field. </a:t>
            </a:r>
          </a:p>
          <a:p>
            <a:pPr marL="342900" lvl="0" indent="-342900" algn="l" eaLnBrk="0" hangingPunct="0">
              <a:lnSpc>
                <a:spcPct val="90000"/>
              </a:lnSpc>
              <a:spcBef>
                <a:spcPct val="20000"/>
              </a:spcBef>
              <a:buBlip>
                <a:blip r:embed="rId3"/>
              </a:buBlip>
              <a:defRPr/>
            </a:pPr>
            <a:endParaRPr lang="en-US" sz="1600" kern="0" dirty="0" smtClean="0">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The first part of this exercise is complete when all the post-it notes have been moved down to MECO-matrix.</a:t>
            </a:r>
          </a:p>
        </p:txBody>
      </p:sp>
      <p:sp>
        <p:nvSpPr>
          <p:cNvPr id="199" name="Rectangle 76"/>
          <p:cNvSpPr>
            <a:spLocks noChangeArrowheads="1"/>
          </p:cNvSpPr>
          <p:nvPr/>
        </p:nvSpPr>
        <p:spPr bwMode="auto">
          <a:xfrm rot="-1570339">
            <a:off x="2109713" y="4538328"/>
            <a:ext cx="7189212" cy="523220"/>
          </a:xfrm>
          <a:prstGeom prst="rect">
            <a:avLst/>
          </a:prstGeom>
          <a:solidFill>
            <a:srgbClr val="FFFFFF">
              <a:alpha val="63922"/>
            </a:srgbClr>
          </a:solidFill>
          <a:ln w="9525">
            <a:noFill/>
            <a:miter lim="800000"/>
            <a:headEnd/>
            <a:tailEnd/>
          </a:ln>
        </p:spPr>
        <p:txBody>
          <a:bodyPr wrap="none">
            <a:spAutoFit/>
          </a:bodyPr>
          <a:lstStyle/>
          <a:p>
            <a:pPr marL="647700" lvl="1" indent="-190500" algn="l">
              <a:buFont typeface="Arial" pitchFamily="34" charset="0"/>
              <a:buChar char="•"/>
            </a:pPr>
            <a:r>
              <a:rPr lang="en-GB" sz="2800" b="1" dirty="0" smtClean="0">
                <a:solidFill>
                  <a:srgbClr val="FF0000"/>
                </a:solidFill>
              </a:rPr>
              <a:t>Choose 5 environmental </a:t>
            </a:r>
            <a:r>
              <a:rPr lang="en-GB" sz="2800" b="1" dirty="0" smtClean="0"/>
              <a:t>‘</a:t>
            </a:r>
            <a:r>
              <a:rPr lang="en-GB" sz="2800" b="1" dirty="0" smtClean="0">
                <a:solidFill>
                  <a:srgbClr val="FF0000"/>
                </a:solidFill>
              </a:rPr>
              <a:t>*</a:t>
            </a:r>
            <a:r>
              <a:rPr lang="en-GB" sz="2800" b="1" dirty="0" smtClean="0"/>
              <a:t>’</a:t>
            </a:r>
            <a:r>
              <a:rPr lang="en-GB" sz="2800" b="1" dirty="0" smtClean="0">
                <a:solidFill>
                  <a:srgbClr val="FF0000"/>
                </a:solidFill>
              </a:rPr>
              <a:t> priorities!</a:t>
            </a:r>
            <a:endParaRPr lang="en-GB" sz="28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9"/>
                                        </p:tgtEl>
                                        <p:attrNameLst>
                                          <p:attrName>style.visibility</p:attrName>
                                        </p:attrNameLst>
                                      </p:cBhvr>
                                      <p:to>
                                        <p:strVal val="visible"/>
                                      </p:to>
                                    </p:set>
                                    <p:animEffect transition="in" filter="fade">
                                      <p:cBhvr>
                                        <p:cTn id="7" dur="2000"/>
                                        <p:tgtEl>
                                          <p:spTgt spid="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Title 26"/>
          <p:cNvSpPr>
            <a:spLocks noGrp="1"/>
          </p:cNvSpPr>
          <p:nvPr>
            <p:ph type="title"/>
          </p:nvPr>
        </p:nvSpPr>
        <p:spPr/>
        <p:txBody>
          <a:bodyPr/>
          <a:lstStyle/>
          <a:p>
            <a:pPr eaLnBrk="1" hangingPunct="1"/>
            <a:r>
              <a:rPr lang="en-GB" dirty="0" smtClean="0"/>
              <a:t>Introduction</a:t>
            </a:r>
          </a:p>
        </p:txBody>
      </p:sp>
      <p:sp>
        <p:nvSpPr>
          <p:cNvPr id="29" name="Rectangle 3"/>
          <p:cNvSpPr txBox="1">
            <a:spLocks noChangeArrowheads="1"/>
          </p:cNvSpPr>
          <p:nvPr/>
        </p:nvSpPr>
        <p:spPr bwMode="auto">
          <a:xfrm>
            <a:off x="142844" y="1385910"/>
            <a:ext cx="8786873" cy="53292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buBlip>
                <a:blip r:embed="rId3"/>
              </a:buBlip>
              <a:defRPr/>
            </a:pPr>
            <a:r>
              <a:rPr lang="en-US" sz="1600" kern="0" dirty="0" smtClean="0">
                <a:latin typeface="+mn-lt"/>
              </a:rPr>
              <a:t>Companies in Denmark and abroad are working increasingly to reduce human impacts on the environment and nature. At the same time there must be a sustained focus on the creation of value for customers and consumers. This development gives rise to a huge potential for companies to create new business opportunities, where sustainable development and value creation are integrated early in the design of new products and services. </a:t>
            </a:r>
          </a:p>
          <a:p>
            <a:pPr marL="342900" lvl="0" indent="-342900" algn="l" eaLnBrk="0" hangingPunct="0">
              <a:lnSpc>
                <a:spcPct val="90000"/>
              </a:lnSpc>
              <a:spcBef>
                <a:spcPct val="20000"/>
              </a:spcBef>
              <a:buBlip>
                <a:blip r:embed="rId3"/>
              </a:buBlip>
              <a:defRPr/>
            </a:pPr>
            <a:endParaRPr lang="en-US" sz="1600" kern="0" dirty="0" smtClean="0">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There is a great opportunity for businesses to create a new and positive agenda, where the focus is on all the good that companies can do for the environment, society and economic growth. Such an agenda must, of course, be based on a high involvement of the competencies of the companies’ own employees, as well as those of partners in the value chain. </a:t>
            </a:r>
          </a:p>
        </p:txBody>
      </p:sp>
      <p:pic>
        <p:nvPicPr>
          <p:cNvPr id="7" name="Picture 6" descr="RIMG0399.JPG"/>
          <p:cNvPicPr>
            <a:picLocks noChangeAspect="1"/>
          </p:cNvPicPr>
          <p:nvPr/>
        </p:nvPicPr>
        <p:blipFill>
          <a:blip r:embed="rId4" cstate="print">
            <a:lum bright="10000" contrast="10000"/>
          </a:blip>
          <a:srcRect t="23729" b="32203"/>
          <a:stretch>
            <a:fillRect/>
          </a:stretch>
        </p:blipFill>
        <p:spPr>
          <a:xfrm>
            <a:off x="571473" y="4285650"/>
            <a:ext cx="6786609" cy="224304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3" name="Picture 3" descr="IKEA Tertial lamp"/>
          <p:cNvPicPr>
            <a:picLocks noChangeAspect="1" noChangeArrowheads="1"/>
          </p:cNvPicPr>
          <p:nvPr/>
        </p:nvPicPr>
        <p:blipFill>
          <a:blip r:embed="rId3"/>
          <a:srcRect/>
          <a:stretch>
            <a:fillRect/>
          </a:stretch>
        </p:blipFill>
        <p:spPr bwMode="auto">
          <a:xfrm>
            <a:off x="7359668" y="1546225"/>
            <a:ext cx="1293812" cy="1401763"/>
          </a:xfrm>
          <a:prstGeom prst="rect">
            <a:avLst/>
          </a:prstGeom>
          <a:noFill/>
          <a:ln w="9525">
            <a:noFill/>
            <a:miter lim="800000"/>
            <a:headEnd/>
            <a:tailEnd/>
          </a:ln>
        </p:spPr>
      </p:pic>
      <p:sp>
        <p:nvSpPr>
          <p:cNvPr id="87044" name="Rectangle 4"/>
          <p:cNvSpPr>
            <a:spLocks noGrp="1" noChangeArrowheads="1"/>
          </p:cNvSpPr>
          <p:nvPr>
            <p:ph type="body" idx="1"/>
          </p:nvPr>
        </p:nvSpPr>
        <p:spPr>
          <a:xfrm>
            <a:off x="285720" y="1371600"/>
            <a:ext cx="8177213" cy="4724400"/>
          </a:xfrm>
        </p:spPr>
        <p:txBody>
          <a:bodyPr/>
          <a:lstStyle/>
          <a:p>
            <a:pPr>
              <a:lnSpc>
                <a:spcPct val="90000"/>
              </a:lnSpc>
              <a:buFontTx/>
              <a:buNone/>
            </a:pPr>
            <a:r>
              <a:rPr lang="en-US" sz="1800" b="1" dirty="0" smtClean="0">
                <a:solidFill>
                  <a:srgbClr val="00B050"/>
                </a:solidFill>
              </a:rPr>
              <a:t>Example: Comparison of energy-saving bulb with incandescent bulb </a:t>
            </a:r>
          </a:p>
          <a:p>
            <a:pPr>
              <a:lnSpc>
                <a:spcPct val="90000"/>
              </a:lnSpc>
              <a:buFontTx/>
              <a:buNone/>
            </a:pPr>
            <a:endParaRPr lang="en-US" sz="1800" b="1" dirty="0" smtClean="0">
              <a:latin typeface="Arial" pitchFamily="34" charset="0"/>
            </a:endParaRPr>
          </a:p>
          <a:p>
            <a:pPr>
              <a:lnSpc>
                <a:spcPct val="90000"/>
              </a:lnSpc>
              <a:buFontTx/>
              <a:buNone/>
            </a:pPr>
            <a:r>
              <a:rPr lang="en-GB" sz="1800" b="1" dirty="0" smtClean="0">
                <a:solidFill>
                  <a:srgbClr val="00B050"/>
                </a:solidFill>
                <a:latin typeface="Arial" pitchFamily="34" charset="0"/>
              </a:rPr>
              <a:t>Life cycle data:</a:t>
            </a:r>
          </a:p>
          <a:p>
            <a:pPr>
              <a:lnSpc>
                <a:spcPct val="90000"/>
              </a:lnSpc>
              <a:buFontTx/>
              <a:buNone/>
            </a:pPr>
            <a:endParaRPr lang="en-GB" sz="1800" dirty="0" smtClean="0">
              <a:latin typeface="Arial" pitchFamily="34" charset="0"/>
            </a:endParaRPr>
          </a:p>
          <a:p>
            <a:pPr lvl="1">
              <a:lnSpc>
                <a:spcPct val="90000"/>
              </a:lnSpc>
            </a:pPr>
            <a:r>
              <a:rPr lang="en-GB" sz="1600" dirty="0" smtClean="0">
                <a:latin typeface="Arial" pitchFamily="34" charset="0"/>
              </a:rPr>
              <a:t>Home-use work lamp, 5 years life time</a:t>
            </a:r>
          </a:p>
          <a:p>
            <a:pPr lvl="1">
              <a:lnSpc>
                <a:spcPct val="90000"/>
              </a:lnSpc>
            </a:pPr>
            <a:r>
              <a:rPr lang="en-GB" sz="1600" dirty="0" smtClean="0">
                <a:latin typeface="Arial" pitchFamily="34" charset="0"/>
              </a:rPr>
              <a:t>Comparison: </a:t>
            </a:r>
            <a:br>
              <a:rPr lang="en-GB" sz="1600" dirty="0" smtClean="0">
                <a:latin typeface="Arial" pitchFamily="34" charset="0"/>
              </a:rPr>
            </a:br>
            <a:r>
              <a:rPr lang="en-GB" sz="1600" dirty="0" smtClean="0">
                <a:latin typeface="Arial" pitchFamily="34" charset="0"/>
              </a:rPr>
              <a:t>Lamp with regular bulbs vs. energy-saving bulbs </a:t>
            </a:r>
            <a:br>
              <a:rPr lang="en-GB" sz="1600" dirty="0" smtClean="0">
                <a:latin typeface="Arial" pitchFamily="34" charset="0"/>
              </a:rPr>
            </a:br>
            <a:endParaRPr lang="en-GB" sz="1600" dirty="0" smtClean="0">
              <a:latin typeface="Arial" pitchFamily="34" charset="0"/>
            </a:endParaRPr>
          </a:p>
          <a:p>
            <a:pPr lvl="1">
              <a:lnSpc>
                <a:spcPct val="90000"/>
              </a:lnSpc>
            </a:pPr>
            <a:r>
              <a:rPr lang="en-GB" sz="1600" dirty="0" smtClean="0">
                <a:latin typeface="Arial" pitchFamily="34" charset="0"/>
              </a:rPr>
              <a:t>Functional Unit/Service provided: “</a:t>
            </a:r>
            <a:r>
              <a:rPr lang="en-GB" sz="1600" i="1" dirty="0" smtClean="0">
                <a:latin typeface="Arial" pitchFamily="34" charset="0"/>
              </a:rPr>
              <a:t>Provision of light </a:t>
            </a:r>
            <a:br>
              <a:rPr lang="en-GB" sz="1600" i="1" dirty="0" smtClean="0">
                <a:latin typeface="Arial" pitchFamily="34" charset="0"/>
              </a:rPr>
            </a:br>
            <a:r>
              <a:rPr lang="en-GB" sz="1600" i="1" dirty="0" smtClean="0">
                <a:latin typeface="Arial" pitchFamily="34" charset="0"/>
              </a:rPr>
              <a:t>(</a:t>
            </a:r>
            <a:r>
              <a:rPr lang="en-GB" sz="1600" i="1" dirty="0" smtClean="0">
                <a:latin typeface="Arial" pitchFamily="34" charset="0"/>
                <a:cs typeface="Arial" pitchFamily="34" charset="0"/>
              </a:rPr>
              <a:t>≈</a:t>
            </a:r>
            <a:r>
              <a:rPr lang="en-GB" sz="1600" i="1" dirty="0" smtClean="0">
                <a:latin typeface="Arial" pitchFamily="34" charset="0"/>
              </a:rPr>
              <a:t> 400 </a:t>
            </a:r>
            <a:r>
              <a:rPr lang="en-GB" sz="1600" i="1" dirty="0" err="1" smtClean="0">
                <a:latin typeface="Arial" pitchFamily="34" charset="0"/>
              </a:rPr>
              <a:t>lu</a:t>
            </a:r>
            <a:r>
              <a:rPr lang="en-GB" sz="1600" i="1" dirty="0" smtClean="0">
                <a:latin typeface="Arial" pitchFamily="34" charset="0"/>
              </a:rPr>
              <a:t>) for home workplaces for 5 years (i.e. 10,000 hrs. light) in Denmark</a:t>
            </a:r>
            <a:r>
              <a:rPr lang="en-GB" sz="1600" dirty="0" smtClean="0">
                <a:latin typeface="Arial" pitchFamily="34" charset="0"/>
              </a:rPr>
              <a:t>”</a:t>
            </a:r>
            <a:br>
              <a:rPr lang="en-GB" sz="1600" dirty="0" smtClean="0">
                <a:latin typeface="Arial" pitchFamily="34" charset="0"/>
              </a:rPr>
            </a:br>
            <a:endParaRPr lang="en-GB" sz="1600" dirty="0" smtClean="0">
              <a:latin typeface="Arial" pitchFamily="34" charset="0"/>
            </a:endParaRPr>
          </a:p>
          <a:p>
            <a:pPr lvl="1">
              <a:lnSpc>
                <a:spcPct val="90000"/>
              </a:lnSpc>
            </a:pPr>
            <a:r>
              <a:rPr lang="en-GB" sz="1600" dirty="0" smtClean="0">
                <a:latin typeface="Arial" pitchFamily="34" charset="0"/>
              </a:rPr>
              <a:t>Materials</a:t>
            </a:r>
            <a:br>
              <a:rPr lang="en-GB" sz="1600" dirty="0" smtClean="0">
                <a:latin typeface="Arial" pitchFamily="34" charset="0"/>
              </a:rPr>
            </a:br>
            <a:r>
              <a:rPr lang="en-GB" sz="1600" u="sng" dirty="0" smtClean="0">
                <a:latin typeface="Arial" pitchFamily="34" charset="0"/>
              </a:rPr>
              <a:t>Lamp, </a:t>
            </a:r>
            <a:r>
              <a:rPr lang="en-GB" sz="1600" u="sng" dirty="0" smtClean="0">
                <a:latin typeface="Arial" pitchFamily="34" charset="0"/>
                <a:cs typeface="Arial" pitchFamily="34" charset="0"/>
              </a:rPr>
              <a:t>≈ 1kg</a:t>
            </a:r>
            <a:r>
              <a:rPr lang="en-GB" sz="1600" dirty="0" smtClean="0">
                <a:latin typeface="Arial" pitchFamily="34" charset="0"/>
              </a:rPr>
              <a:t>: Steel (sheets, springs, tubes, screws), various polymers, copper</a:t>
            </a:r>
            <a:br>
              <a:rPr lang="en-GB" sz="1600" dirty="0" smtClean="0">
                <a:latin typeface="Arial" pitchFamily="34" charset="0"/>
              </a:rPr>
            </a:br>
            <a:r>
              <a:rPr lang="en-GB" sz="1600" u="sng" dirty="0" smtClean="0">
                <a:latin typeface="Arial" pitchFamily="34" charset="0"/>
              </a:rPr>
              <a:t>Regular bulb, 60 W, 33g</a:t>
            </a:r>
            <a:r>
              <a:rPr lang="en-GB" sz="1600" dirty="0" smtClean="0">
                <a:latin typeface="Arial" pitchFamily="34" charset="0"/>
              </a:rPr>
              <a:t>: Glass, nickel-coated tin, cardboard</a:t>
            </a:r>
            <a:br>
              <a:rPr lang="en-GB" sz="1600" dirty="0" smtClean="0">
                <a:latin typeface="Arial" pitchFamily="34" charset="0"/>
              </a:rPr>
            </a:br>
            <a:r>
              <a:rPr lang="en-GB" sz="1600" u="sng" dirty="0" smtClean="0">
                <a:latin typeface="Arial" pitchFamily="34" charset="0"/>
              </a:rPr>
              <a:t>Energy-saving bulb, 11 W, 80g</a:t>
            </a:r>
            <a:r>
              <a:rPr lang="en-GB" sz="1600" dirty="0" smtClean="0">
                <a:latin typeface="Arial" pitchFamily="34" charset="0"/>
              </a:rPr>
              <a:t>: Glass, polymers, electronics (PWB)</a:t>
            </a:r>
          </a:p>
          <a:p>
            <a:pPr lvl="1">
              <a:lnSpc>
                <a:spcPct val="90000"/>
              </a:lnSpc>
            </a:pPr>
            <a:r>
              <a:rPr lang="en-GB" sz="1600" dirty="0" smtClean="0">
                <a:latin typeface="Arial" pitchFamily="34" charset="0"/>
              </a:rPr>
              <a:t>Production:  Manufacture and assembly in China</a:t>
            </a:r>
          </a:p>
          <a:p>
            <a:pPr lvl="1">
              <a:lnSpc>
                <a:spcPct val="90000"/>
              </a:lnSpc>
            </a:pPr>
            <a:r>
              <a:rPr lang="en-GB" sz="1600" dirty="0" smtClean="0">
                <a:latin typeface="Arial" pitchFamily="34" charset="0"/>
              </a:rPr>
              <a:t>Transport:    7,200 km transport to Denmark, i.e. 450 </a:t>
            </a:r>
            <a:r>
              <a:rPr lang="en-GB" sz="1600" dirty="0" err="1" smtClean="0">
                <a:latin typeface="Arial" pitchFamily="34" charset="0"/>
              </a:rPr>
              <a:t>kgkm</a:t>
            </a:r>
            <a:r>
              <a:rPr lang="en-GB" sz="1600" dirty="0" smtClean="0">
                <a:latin typeface="Arial" pitchFamily="34" charset="0"/>
              </a:rPr>
              <a:t> vs. 600 </a:t>
            </a:r>
            <a:r>
              <a:rPr lang="en-GB" sz="1600" dirty="0" err="1" smtClean="0">
                <a:latin typeface="Arial" pitchFamily="34" charset="0"/>
              </a:rPr>
              <a:t>kgkm</a:t>
            </a:r>
            <a:r>
              <a:rPr lang="en-GB" sz="1600" dirty="0" smtClean="0">
                <a:latin typeface="Arial" pitchFamily="34" charset="0"/>
              </a:rPr>
              <a:t> </a:t>
            </a:r>
          </a:p>
          <a:p>
            <a:pPr lvl="1">
              <a:lnSpc>
                <a:spcPct val="90000"/>
              </a:lnSpc>
            </a:pPr>
            <a:r>
              <a:rPr lang="en-GB" sz="1600" dirty="0" smtClean="0">
                <a:latin typeface="Arial" pitchFamily="34" charset="0"/>
              </a:rPr>
              <a:t>Use:              5 regular bulbs &amp; 300 kWh vs. 1 energy-saving bulb &amp; 55 kWh</a:t>
            </a:r>
          </a:p>
          <a:p>
            <a:pPr lvl="1">
              <a:lnSpc>
                <a:spcPct val="90000"/>
              </a:lnSpc>
            </a:pPr>
            <a:r>
              <a:rPr lang="en-GB" sz="1600" dirty="0" smtClean="0">
                <a:latin typeface="Arial" pitchFamily="34" charset="0"/>
              </a:rPr>
              <a:t>End-of-life:   Household waste in Denmark</a:t>
            </a:r>
          </a:p>
        </p:txBody>
      </p:sp>
      <p:sp>
        <p:nvSpPr>
          <p:cNvPr id="37893" name="Text Box 5"/>
          <p:cNvSpPr txBox="1">
            <a:spLocks noChangeArrowheads="1"/>
          </p:cNvSpPr>
          <p:nvPr/>
        </p:nvSpPr>
        <p:spPr bwMode="auto">
          <a:xfrm>
            <a:off x="5029200" y="2895600"/>
            <a:ext cx="1219200" cy="396875"/>
          </a:xfrm>
          <a:prstGeom prst="rect">
            <a:avLst/>
          </a:prstGeom>
          <a:noFill/>
          <a:ln w="9525">
            <a:noFill/>
            <a:miter lim="800000"/>
            <a:headEnd/>
            <a:tailEnd/>
          </a:ln>
        </p:spPr>
        <p:txBody>
          <a:bodyPr>
            <a:spAutoFit/>
          </a:bodyPr>
          <a:lstStyle/>
          <a:p>
            <a:pPr>
              <a:spcBef>
                <a:spcPct val="50000"/>
              </a:spcBef>
            </a:pPr>
            <a:endParaRPr lang="da-DK" sz="2000"/>
          </a:p>
        </p:txBody>
      </p:sp>
      <p:sp>
        <p:nvSpPr>
          <p:cNvPr id="37894" name="Text Box 6"/>
          <p:cNvSpPr txBox="1">
            <a:spLocks noChangeArrowheads="1"/>
          </p:cNvSpPr>
          <p:nvPr/>
        </p:nvSpPr>
        <p:spPr bwMode="auto">
          <a:xfrm>
            <a:off x="4800600" y="2819400"/>
            <a:ext cx="609600" cy="396875"/>
          </a:xfrm>
          <a:prstGeom prst="rect">
            <a:avLst/>
          </a:prstGeom>
          <a:noFill/>
          <a:ln w="9525">
            <a:noFill/>
            <a:miter lim="800000"/>
            <a:headEnd/>
            <a:tailEnd/>
          </a:ln>
        </p:spPr>
        <p:txBody>
          <a:bodyPr>
            <a:spAutoFit/>
          </a:bodyPr>
          <a:lstStyle/>
          <a:p>
            <a:pPr algn="l">
              <a:spcBef>
                <a:spcPct val="50000"/>
              </a:spcBef>
            </a:pPr>
            <a:endParaRPr lang="da-DK" sz="2000"/>
          </a:p>
        </p:txBody>
      </p:sp>
      <p:grpSp>
        <p:nvGrpSpPr>
          <p:cNvPr id="2" name="Group 7"/>
          <p:cNvGrpSpPr>
            <a:grpSpLocks/>
          </p:cNvGrpSpPr>
          <p:nvPr/>
        </p:nvGrpSpPr>
        <p:grpSpPr bwMode="auto">
          <a:xfrm>
            <a:off x="7143768" y="2698750"/>
            <a:ext cx="976312" cy="730250"/>
            <a:chOff x="4272" y="912"/>
            <a:chExt cx="1104" cy="846"/>
          </a:xfrm>
        </p:grpSpPr>
        <p:pic>
          <p:nvPicPr>
            <p:cNvPr id="37896" name="Picture 8" descr="IKEA alm el-paer"/>
            <p:cNvPicPr>
              <a:picLocks noChangeAspect="1" noChangeArrowheads="1"/>
            </p:cNvPicPr>
            <p:nvPr/>
          </p:nvPicPr>
          <p:blipFill>
            <a:blip r:embed="rId4"/>
            <a:srcRect/>
            <a:stretch>
              <a:fillRect/>
            </a:stretch>
          </p:blipFill>
          <p:spPr bwMode="auto">
            <a:xfrm>
              <a:off x="4272" y="993"/>
              <a:ext cx="467" cy="765"/>
            </a:xfrm>
            <a:prstGeom prst="rect">
              <a:avLst/>
            </a:prstGeom>
            <a:noFill/>
            <a:ln w="9525">
              <a:noFill/>
              <a:miter lim="800000"/>
              <a:headEnd/>
              <a:tailEnd/>
            </a:ln>
          </p:spPr>
        </p:pic>
        <p:pic>
          <p:nvPicPr>
            <p:cNvPr id="37897" name="Picture 9" descr="IKEA sparepaer"/>
            <p:cNvPicPr>
              <a:picLocks noChangeAspect="1" noChangeArrowheads="1"/>
            </p:cNvPicPr>
            <p:nvPr/>
          </p:nvPicPr>
          <p:blipFill>
            <a:blip r:embed="rId5"/>
            <a:srcRect/>
            <a:stretch>
              <a:fillRect/>
            </a:stretch>
          </p:blipFill>
          <p:spPr bwMode="auto">
            <a:xfrm>
              <a:off x="4903" y="912"/>
              <a:ext cx="473" cy="846"/>
            </a:xfrm>
            <a:prstGeom prst="rect">
              <a:avLst/>
            </a:prstGeom>
            <a:noFill/>
            <a:ln w="9525">
              <a:noFill/>
              <a:miter lim="800000"/>
              <a:headEnd/>
              <a:tailEnd/>
            </a:ln>
          </p:spPr>
        </p:pic>
      </p:grpSp>
      <p:sp>
        <p:nvSpPr>
          <p:cNvPr id="12" name="Title 1"/>
          <p:cNvSpPr>
            <a:spLocks noGrp="1"/>
          </p:cNvSpPr>
          <p:nvPr>
            <p:ph type="title"/>
          </p:nvPr>
        </p:nvSpPr>
        <p:spPr/>
        <p:txBody>
          <a:bodyPr/>
          <a:lstStyle/>
          <a:p>
            <a:r>
              <a:rPr lang="en-US" dirty="0" smtClean="0"/>
              <a:t>Step 3: Environmental profile and root causes</a:t>
            </a:r>
            <a:endParaRPr lang="da-DK" dirty="0" smtClean="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9168" name="Group 80"/>
          <p:cNvGraphicFramePr>
            <a:graphicFrameLocks noGrp="1"/>
          </p:cNvGraphicFramePr>
          <p:nvPr>
            <p:ph idx="1"/>
          </p:nvPr>
        </p:nvGraphicFramePr>
        <p:xfrm>
          <a:off x="571500" y="1562100"/>
          <a:ext cx="8053388" cy="4875848"/>
        </p:xfrm>
        <a:graphic>
          <a:graphicData uri="http://schemas.openxmlformats.org/drawingml/2006/table">
            <a:tbl>
              <a:tblPr/>
              <a:tblGrid>
                <a:gridCol w="993775"/>
                <a:gridCol w="2162175"/>
                <a:gridCol w="1187450"/>
                <a:gridCol w="1327150"/>
                <a:gridCol w="944563"/>
                <a:gridCol w="1438275"/>
              </a:tblGrid>
              <a:tr h="6477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da-DK" sz="1200" b="0" i="0" u="none" strike="noStrike" cap="none" normalizeH="0" baseline="0" dirty="0" smtClean="0">
                        <a:ln>
                          <a:noFill/>
                        </a:ln>
                        <a:solidFill>
                          <a:schemeClr val="tx1"/>
                        </a:solidFill>
                        <a:effectLst/>
                        <a:latin typeface="Trebuchet MS"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GB" altLang="ja-JP"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Materials stage</a:t>
                      </a:r>
                      <a:endParaRPr kumimoji="0" lang="en-GB" altLang="ja-JP" sz="1200" b="1"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ja-JP"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Production stage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ja-JP"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Transport stage</a:t>
                      </a:r>
                      <a:endParaRPr kumimoji="0" lang="en-GB" altLang="ja-JP" sz="1200" b="1"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ja-JP"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Use stage</a:t>
                      </a:r>
                      <a:endParaRPr kumimoji="0" lang="en-GB" altLang="ja-JP" sz="1200" b="1"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ja-JP"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Disposal stage</a:t>
                      </a:r>
                      <a:endParaRPr kumimoji="0" lang="en-GB" altLang="ja-JP" sz="1200" b="1"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020763">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altLang="ja-JP" sz="1200" b="1" i="0" u="sng"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M</a:t>
                      </a:r>
                      <a:r>
                        <a:rPr kumimoji="0" lang="en-GB" altLang="ja-JP"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aterials</a:t>
                      </a:r>
                      <a:endParaRPr kumimoji="0" lang="en-US" altLang="ja-JP" sz="1200" b="1"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80975" marR="0" lvl="0" indent="-180975" algn="l" defTabSz="914400" rtl="0" eaLnBrk="0" fontAlgn="base" latinLnBrk="0" hangingPunct="0">
                        <a:lnSpc>
                          <a:spcPct val="100000"/>
                        </a:lnSpc>
                        <a:spcBef>
                          <a:spcPct val="0"/>
                        </a:spcBef>
                        <a:spcAft>
                          <a:spcPct val="0"/>
                        </a:spcAft>
                        <a:buClrTx/>
                        <a:buSzTx/>
                        <a:buFont typeface="Symbol" pitchFamily="18" charset="2"/>
                        <a:buChar char=""/>
                        <a:tabLst/>
                      </a:pPr>
                      <a:r>
                        <a:rPr kumimoji="0" lang="en-GB" altLang="ja-JP"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Steel:  750g (net: 700g) </a:t>
                      </a:r>
                      <a:endParaRPr kumimoji="0" lang="en-US" altLang="ja-JP" sz="1200" b="0"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p>
                      <a:pPr marL="180975" marR="0" lvl="0" indent="-180975" algn="l" defTabSz="914400" rtl="0" eaLnBrk="0" fontAlgn="base" latinLnBrk="0" hangingPunct="0">
                        <a:lnSpc>
                          <a:spcPct val="100000"/>
                        </a:lnSpc>
                        <a:spcBef>
                          <a:spcPct val="0"/>
                        </a:spcBef>
                        <a:spcAft>
                          <a:spcPct val="0"/>
                        </a:spcAft>
                        <a:buClrTx/>
                        <a:buSzTx/>
                        <a:buFont typeface="Symbol" pitchFamily="18" charset="2"/>
                        <a:buChar char=""/>
                        <a:tabLst/>
                      </a:pPr>
                      <a:r>
                        <a:rPr kumimoji="0" lang="en-GB" altLang="ja-JP"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Plastics:  200g (net: 170g)</a:t>
                      </a:r>
                      <a:endParaRPr kumimoji="0" lang="en-US" altLang="ja-JP" sz="1200" b="0"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p>
                      <a:pPr marL="180975" marR="0" lvl="0" indent="-180975" algn="l" defTabSz="914400" rtl="0" eaLnBrk="0" fontAlgn="base" latinLnBrk="0" hangingPunct="0">
                        <a:lnSpc>
                          <a:spcPct val="100000"/>
                        </a:lnSpc>
                        <a:spcBef>
                          <a:spcPct val="0"/>
                        </a:spcBef>
                        <a:spcAft>
                          <a:spcPct val="0"/>
                        </a:spcAft>
                        <a:buClrTx/>
                        <a:buSzTx/>
                        <a:buFont typeface="Symbol" pitchFamily="18" charset="2"/>
                        <a:buChar char=""/>
                        <a:tabLst/>
                      </a:pPr>
                      <a:r>
                        <a:rPr kumimoji="0" lang="en-GB" altLang="ja-JP"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Glass:  30g (net: 25g)</a:t>
                      </a:r>
                      <a:endParaRPr kumimoji="0" lang="en-US" altLang="ja-JP" sz="1200" b="0"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p>
                      <a:pPr marL="180975" marR="0" lvl="0" indent="-180975" algn="l" defTabSz="914400" rtl="0" eaLnBrk="0" fontAlgn="base" latinLnBrk="0" hangingPunct="0">
                        <a:lnSpc>
                          <a:spcPct val="100000"/>
                        </a:lnSpc>
                        <a:spcBef>
                          <a:spcPct val="0"/>
                        </a:spcBef>
                        <a:spcAft>
                          <a:spcPct val="0"/>
                        </a:spcAft>
                        <a:buClrTx/>
                        <a:buSzTx/>
                        <a:buFont typeface="Symbol" pitchFamily="18" charset="2"/>
                        <a:buChar char=""/>
                        <a:tabLst/>
                      </a:pPr>
                      <a:r>
                        <a:rPr kumimoji="0" lang="en-GB" altLang="ja-JP"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Cu:  25g (net: 20g)</a:t>
                      </a:r>
                      <a:endParaRPr kumimoji="0" lang="en-US" altLang="ja-JP" sz="1200" b="0"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ja-JP"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(very low amounts of ancillary substances)</a:t>
                      </a:r>
                      <a:endParaRPr kumimoji="0" lang="en-GB" altLang="ja-JP" sz="1200" b="0"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da-DK" sz="1200" b="0" i="0" u="none" strike="noStrike" cap="none" normalizeH="0" baseline="0" smtClean="0">
                        <a:ln>
                          <a:noFill/>
                        </a:ln>
                        <a:solidFill>
                          <a:schemeClr val="tx1"/>
                        </a:solidFill>
                        <a:effectLst/>
                        <a:latin typeface="Trebuchet MS"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da-DK" sz="1200" b="0" i="0" u="none" strike="noStrike" cap="none" normalizeH="0" baseline="0" smtClean="0">
                        <a:ln>
                          <a:noFill/>
                        </a:ln>
                        <a:solidFill>
                          <a:schemeClr val="tx1"/>
                        </a:solidFill>
                        <a:effectLst/>
                        <a:latin typeface="Trebuchet MS"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ja-JP"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In household waste: 1 whole lamp; 5 regular bulbs (5x 33g, mostly glass)</a:t>
                      </a:r>
                      <a:endParaRPr kumimoji="0" lang="en-US" altLang="ja-JP"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012825">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altLang="ja-JP" sz="1200" b="1" i="0" u="sng"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E</a:t>
                      </a:r>
                      <a:r>
                        <a:rPr kumimoji="0" lang="en-GB" altLang="ja-JP"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nergy</a:t>
                      </a:r>
                      <a:endParaRPr kumimoji="0" lang="en-US" altLang="ja-JP" sz="1200" b="1"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77800" marR="0" lvl="0" indent="-177800" algn="l" defTabSz="914400" rtl="0" eaLnBrk="0" fontAlgn="base" latinLnBrk="0" hangingPunct="0">
                        <a:lnSpc>
                          <a:spcPct val="100000"/>
                        </a:lnSpc>
                        <a:spcBef>
                          <a:spcPct val="0"/>
                        </a:spcBef>
                        <a:spcAft>
                          <a:spcPct val="0"/>
                        </a:spcAft>
                        <a:buClrTx/>
                        <a:buSzTx/>
                        <a:buFont typeface="Symbol" pitchFamily="18" charset="2"/>
                        <a:buChar char=""/>
                        <a:tabLst/>
                      </a:pPr>
                      <a:r>
                        <a:rPr kumimoji="0" lang="en-GB" altLang="ja-JP"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Steel:  20 MJ</a:t>
                      </a:r>
                      <a:endParaRPr kumimoji="0" lang="en-US" altLang="ja-JP"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endParaRPr>
                    </a:p>
                    <a:p>
                      <a:pPr marL="177800" marR="0" lvl="0" indent="-177800" algn="l" defTabSz="914400" rtl="0" eaLnBrk="0" fontAlgn="base" latinLnBrk="0" hangingPunct="0">
                        <a:lnSpc>
                          <a:spcPct val="100000"/>
                        </a:lnSpc>
                        <a:spcBef>
                          <a:spcPct val="0"/>
                        </a:spcBef>
                        <a:spcAft>
                          <a:spcPct val="0"/>
                        </a:spcAft>
                        <a:buClrTx/>
                        <a:buSzTx/>
                        <a:buFont typeface="Symbol" pitchFamily="18" charset="2"/>
                        <a:buChar char=""/>
                        <a:tabLst/>
                      </a:pPr>
                      <a:r>
                        <a:rPr kumimoji="0" lang="en-GB" altLang="ja-JP"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Plastics: 16 MJ</a:t>
                      </a:r>
                      <a:endParaRPr kumimoji="0" lang="en-US" altLang="ja-JP"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endParaRPr>
                    </a:p>
                    <a:p>
                      <a:pPr marL="177800" marR="0" lvl="0" indent="-177800" algn="l" defTabSz="914400" rtl="0" eaLnBrk="0" fontAlgn="base" latinLnBrk="0" hangingPunct="0">
                        <a:lnSpc>
                          <a:spcPct val="100000"/>
                        </a:lnSpc>
                        <a:spcBef>
                          <a:spcPct val="0"/>
                        </a:spcBef>
                        <a:spcAft>
                          <a:spcPct val="0"/>
                        </a:spcAft>
                        <a:buClrTx/>
                        <a:buSzTx/>
                        <a:buFont typeface="Symbol" pitchFamily="18" charset="2"/>
                        <a:buChar char=""/>
                        <a:tabLst/>
                      </a:pPr>
                      <a:r>
                        <a:rPr kumimoji="0" lang="en-GB" altLang="ja-JP"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Glass:  0,3 MJ</a:t>
                      </a:r>
                      <a:endParaRPr kumimoji="0" lang="en-US" altLang="ja-JP"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endParaRPr>
                    </a:p>
                    <a:p>
                      <a:pPr marL="177800" marR="0" lvl="0" indent="-177800" algn="l" defTabSz="914400" rtl="0" eaLnBrk="0" fontAlgn="base" latinLnBrk="0" hangingPunct="0">
                        <a:lnSpc>
                          <a:spcPct val="100000"/>
                        </a:lnSpc>
                        <a:spcBef>
                          <a:spcPct val="0"/>
                        </a:spcBef>
                        <a:spcAft>
                          <a:spcPct val="0"/>
                        </a:spcAft>
                        <a:buClrTx/>
                        <a:buSzTx/>
                        <a:buFont typeface="Symbol" pitchFamily="18" charset="2"/>
                        <a:buChar char=""/>
                        <a:tabLst/>
                      </a:pPr>
                      <a:r>
                        <a:rPr kumimoji="0" lang="en-GB" altLang="ja-JP"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Cu:  2 MJ</a:t>
                      </a:r>
                      <a:endParaRPr kumimoji="0" lang="en-US" altLang="ja-JP"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endParaRPr>
                    </a:p>
                    <a:p>
                      <a:pPr marL="177800" marR="0" lvl="0" indent="-177800" algn="l" defTabSz="914400" rtl="0" eaLnBrk="0" fontAlgn="base" latinLnBrk="0" hangingPunct="0">
                        <a:lnSpc>
                          <a:spcPct val="100000"/>
                        </a:lnSpc>
                        <a:spcBef>
                          <a:spcPct val="0"/>
                        </a:spcBef>
                        <a:spcAft>
                          <a:spcPct val="0"/>
                        </a:spcAft>
                        <a:buClrTx/>
                        <a:buSzTx/>
                        <a:buFontTx/>
                        <a:buNone/>
                        <a:tabLst/>
                      </a:pPr>
                      <a:r>
                        <a:rPr kumimoji="0" lang="en-GB" altLang="ja-JP"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In total: </a:t>
                      </a:r>
                      <a:r>
                        <a:rPr kumimoji="0" lang="en-GB" altLang="ja-JP"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sym typeface="Symbol" pitchFamily="18" charset="2"/>
                        </a:rPr>
                        <a:t></a:t>
                      </a:r>
                      <a:r>
                        <a:rPr kumimoji="0" lang="en-GB" altLang="ja-JP"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 38 MJ</a:t>
                      </a:r>
                      <a:endParaRPr kumimoji="0" lang="en-US" altLang="ja-JP" sz="1200" b="1"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sym typeface="Symbol" pitchFamily="18" charset="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ja-JP"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Incl. overhead Estimated </a:t>
                      </a:r>
                      <a:r>
                        <a:rPr kumimoji="0" lang="en-GB" altLang="ja-JP"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total: </a:t>
                      </a:r>
                      <a:r>
                        <a:rPr kumimoji="0" lang="en-GB" altLang="ja-JP"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sym typeface="Symbol" pitchFamily="18" charset="2"/>
                        </a:rPr>
                        <a:t></a:t>
                      </a:r>
                      <a:r>
                        <a:rPr kumimoji="0" lang="en-GB" altLang="ja-JP"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 12 MJ</a:t>
                      </a:r>
                      <a:endParaRPr kumimoji="0" lang="en-GB" altLang="ja-JP"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sym typeface="Symbol" pitchFamily="18" charset="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ja-JP"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450 kgkm 90% ship, 10% truck, </a:t>
                      </a:r>
                      <a:r>
                        <a:rPr kumimoji="0" lang="en-GB" altLang="ja-JP"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i.e. </a:t>
                      </a:r>
                      <a:r>
                        <a:rPr kumimoji="0" lang="en-GB" altLang="ja-JP"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sym typeface="Symbol" pitchFamily="18" charset="2"/>
                        </a:rPr>
                        <a:t></a:t>
                      </a:r>
                      <a:r>
                        <a:rPr kumimoji="0" lang="en-GB" altLang="ja-JP"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 0,06 MJ</a:t>
                      </a:r>
                      <a:endParaRPr kumimoji="0" lang="en-GB" altLang="ja-JP"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sym typeface="Symbol" pitchFamily="18" charset="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ja-JP"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300 kWh electricity, </a:t>
                      </a:r>
                      <a:r>
                        <a:rPr kumimoji="0" lang="en-GB" altLang="ja-JP"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i.e. </a:t>
                      </a:r>
                      <a:r>
                        <a:rPr kumimoji="0" lang="en-GB" altLang="ja-JP"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sym typeface="Symbol" pitchFamily="18" charset="2"/>
                        </a:rPr>
                        <a:t></a:t>
                      </a:r>
                      <a:r>
                        <a:rPr kumimoji="0" lang="en-GB" altLang="ja-JP"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 2700 MJ</a:t>
                      </a:r>
                      <a:endParaRPr kumimoji="0" lang="en-GB" altLang="ja-JP"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sym typeface="Symbol" pitchFamily="18" charset="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ja-JP"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(very low, if at all from plastics incineration)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946150">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altLang="ja-JP" sz="1200" b="1" i="0" u="sng"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C</a:t>
                      </a:r>
                      <a:r>
                        <a:rPr kumimoji="0" lang="en-GB" altLang="ja-JP"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hemicals</a:t>
                      </a:r>
                      <a:endParaRPr kumimoji="0" lang="en-US" altLang="ja-JP" sz="1200" b="1"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ja-JP"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The List Of Undesirable Substances [LOUS, DK EPA 2004]: flame retardants socket?</a:t>
                      </a:r>
                      <a:endParaRPr kumimoji="0" lang="en-US" altLang="ja-JP"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ja-JP"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The LOUS: E.g. Degreasing agents for painting proc.</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da-DK" sz="1200" b="0" i="0" u="none" strike="noStrike" cap="none" normalizeH="0" baseline="0" smtClean="0">
                        <a:ln>
                          <a:noFill/>
                        </a:ln>
                        <a:solidFill>
                          <a:schemeClr val="tx1"/>
                        </a:solidFill>
                        <a:effectLst/>
                        <a:latin typeface="Trebuchet MS"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da-DK" sz="1200" b="0" i="0" u="none" strike="noStrike" cap="none" normalizeH="0" baseline="0" smtClean="0">
                        <a:ln>
                          <a:noFill/>
                        </a:ln>
                        <a:solidFill>
                          <a:schemeClr val="tx1"/>
                        </a:solidFill>
                        <a:effectLst/>
                        <a:latin typeface="Trebuchet MS"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ja-JP"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If incinerated, potential dioxin formation from brominated flame retardants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944563">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altLang="ja-JP" sz="1200" b="1" i="0" u="sng"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O</a:t>
                      </a:r>
                      <a:r>
                        <a:rPr kumimoji="0" lang="en-GB" altLang="ja-JP"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ther</a:t>
                      </a:r>
                      <a:endParaRPr kumimoji="0" lang="en-GB" altLang="ja-JP" sz="1200" b="1"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altLang="ja-JP"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Global material sourcing</a:t>
                      </a:r>
                      <a:endParaRPr kumimoji="0" lang="en-US" altLang="ja-JP" sz="1200" b="0"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ja-JP" sz="1200" b="0" i="0" u="none" strike="noStrike" cap="none" normalizeH="0" baseline="0" dirty="0" smtClean="0">
                          <a:ln>
                            <a:noFill/>
                          </a:ln>
                          <a:solidFill>
                            <a:schemeClr val="tx1"/>
                          </a:solidFill>
                          <a:effectLst/>
                          <a:latin typeface="Comic Sans MS" pitchFamily="66" charset="0"/>
                          <a:ea typeface="MS PGothic" pitchFamily="34" charset="-128"/>
                          <a:cs typeface="Times New Roman" pitchFamily="18" charset="0"/>
                        </a:rPr>
                        <a:t>Manufacturing in China: </a:t>
                      </a:r>
                      <a:br>
                        <a:rPr kumimoji="0" lang="en-GB" altLang="ja-JP" sz="1200" b="0" i="0" u="none" strike="noStrike" cap="none" normalizeH="0" baseline="0" dirty="0" smtClean="0">
                          <a:ln>
                            <a:noFill/>
                          </a:ln>
                          <a:solidFill>
                            <a:schemeClr val="tx1"/>
                          </a:solidFill>
                          <a:effectLst/>
                          <a:latin typeface="Comic Sans MS" pitchFamily="66" charset="0"/>
                          <a:ea typeface="MS PGothic" pitchFamily="34" charset="-128"/>
                          <a:cs typeface="Times New Roman" pitchFamily="18" charset="0"/>
                        </a:rPr>
                      </a:br>
                      <a:r>
                        <a:rPr kumimoji="0" lang="en-GB" altLang="ja-JP" sz="1200" b="0" i="0" u="none" strike="noStrike" cap="none" normalizeH="0" baseline="0" dirty="0" smtClean="0">
                          <a:ln>
                            <a:noFill/>
                          </a:ln>
                          <a:solidFill>
                            <a:schemeClr val="tx1"/>
                          </a:solidFill>
                          <a:effectLst/>
                          <a:latin typeface="Comic Sans MS" pitchFamily="66" charset="0"/>
                          <a:ea typeface="MS PGothic" pitchFamily="34" charset="-128"/>
                          <a:cs typeface="Times New Roman" pitchFamily="18" charset="0"/>
                        </a:rPr>
                        <a:t>E.g. Safe working environment?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ja-JP" sz="1200" b="0" i="0" u="none" strike="noStrike" cap="none" normalizeH="0" baseline="0" dirty="0" smtClean="0">
                          <a:ln>
                            <a:noFill/>
                          </a:ln>
                          <a:solidFill>
                            <a:schemeClr val="tx1"/>
                          </a:solidFill>
                          <a:effectLst/>
                          <a:latin typeface="Comic Sans MS" pitchFamily="66" charset="0"/>
                          <a:ea typeface="MS PGothic" pitchFamily="34" charset="-128"/>
                          <a:cs typeface="Times New Roman" pitchFamily="18" charset="0"/>
                        </a:rPr>
                        <a:t>Storage &amp; handling in China:</a:t>
                      </a:r>
                      <a:br>
                        <a:rPr kumimoji="0" lang="en-GB" altLang="ja-JP" sz="1200" b="0" i="0" u="none" strike="noStrike" cap="none" normalizeH="0" baseline="0" dirty="0" smtClean="0">
                          <a:ln>
                            <a:noFill/>
                          </a:ln>
                          <a:solidFill>
                            <a:schemeClr val="tx1"/>
                          </a:solidFill>
                          <a:effectLst/>
                          <a:latin typeface="Comic Sans MS" pitchFamily="66" charset="0"/>
                          <a:ea typeface="MS PGothic" pitchFamily="34" charset="-128"/>
                          <a:cs typeface="Times New Roman" pitchFamily="18" charset="0"/>
                        </a:rPr>
                      </a:br>
                      <a:r>
                        <a:rPr kumimoji="0" lang="en-GB" altLang="ja-JP" sz="1200" b="0" i="0" u="none" strike="noStrike" cap="none" normalizeH="0" baseline="0" dirty="0" smtClean="0">
                          <a:ln>
                            <a:noFill/>
                          </a:ln>
                          <a:solidFill>
                            <a:schemeClr val="tx1"/>
                          </a:solidFill>
                          <a:effectLst/>
                          <a:latin typeface="Comic Sans MS" pitchFamily="66" charset="0"/>
                          <a:ea typeface="MS PGothic" pitchFamily="34" charset="-128"/>
                          <a:cs typeface="Times New Roman" pitchFamily="18" charset="0"/>
                        </a:rPr>
                        <a:t>E.g. Safe working environment?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da-DK" sz="1200" b="0" i="0" u="none" strike="noStrike" cap="none" normalizeH="0" baseline="0" smtClean="0">
                        <a:ln>
                          <a:noFill/>
                        </a:ln>
                        <a:solidFill>
                          <a:schemeClr val="tx1"/>
                        </a:solidFill>
                        <a:effectLst/>
                        <a:latin typeface="Trebuchet MS"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da-DK" sz="1200" b="0" i="0" u="none" strike="noStrike" cap="none" normalizeH="0" baseline="0" smtClean="0">
                        <a:ln>
                          <a:noFill/>
                        </a:ln>
                        <a:solidFill>
                          <a:schemeClr val="tx1"/>
                        </a:solidFill>
                        <a:effectLst/>
                        <a:latin typeface="Trebuchet MS"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89160" name="Oval 72"/>
          <p:cNvSpPr>
            <a:spLocks noChangeArrowheads="1"/>
          </p:cNvSpPr>
          <p:nvPr/>
        </p:nvSpPr>
        <p:spPr bwMode="auto">
          <a:xfrm>
            <a:off x="6161088" y="3128963"/>
            <a:ext cx="1182687" cy="1200150"/>
          </a:xfrm>
          <a:prstGeom prst="ellipse">
            <a:avLst/>
          </a:prstGeom>
          <a:noFill/>
          <a:ln w="41275">
            <a:solidFill>
              <a:srgbClr val="FF0000"/>
            </a:solidFill>
            <a:round/>
            <a:headEnd/>
            <a:tailEnd/>
          </a:ln>
        </p:spPr>
        <p:txBody>
          <a:bodyPr wrap="none" anchor="ctr">
            <a:spAutoFit/>
          </a:bodyPr>
          <a:lstStyle/>
          <a:p>
            <a:endParaRPr lang="en-GB"/>
          </a:p>
        </p:txBody>
      </p:sp>
      <p:sp>
        <p:nvSpPr>
          <p:cNvPr id="89161" name="Oval 73"/>
          <p:cNvSpPr>
            <a:spLocks noChangeArrowheads="1"/>
          </p:cNvSpPr>
          <p:nvPr/>
        </p:nvSpPr>
        <p:spPr bwMode="auto">
          <a:xfrm>
            <a:off x="3703638" y="5121275"/>
            <a:ext cx="1182687" cy="1200150"/>
          </a:xfrm>
          <a:prstGeom prst="ellipse">
            <a:avLst/>
          </a:prstGeom>
          <a:noFill/>
          <a:ln w="41275">
            <a:solidFill>
              <a:srgbClr val="FF0000"/>
            </a:solidFill>
            <a:round/>
            <a:headEnd/>
            <a:tailEnd/>
          </a:ln>
        </p:spPr>
        <p:txBody>
          <a:bodyPr wrap="none" anchor="ctr">
            <a:spAutoFit/>
          </a:bodyPr>
          <a:lstStyle/>
          <a:p>
            <a:endParaRPr lang="en-GB"/>
          </a:p>
        </p:txBody>
      </p:sp>
      <p:sp>
        <p:nvSpPr>
          <p:cNvPr id="89162" name="Oval 74"/>
          <p:cNvSpPr>
            <a:spLocks noChangeArrowheads="1"/>
          </p:cNvSpPr>
          <p:nvPr/>
        </p:nvSpPr>
        <p:spPr bwMode="auto">
          <a:xfrm>
            <a:off x="1138238" y="4097338"/>
            <a:ext cx="2862262" cy="1200150"/>
          </a:xfrm>
          <a:prstGeom prst="ellipse">
            <a:avLst/>
          </a:prstGeom>
          <a:noFill/>
          <a:ln w="41275">
            <a:solidFill>
              <a:srgbClr val="FF0000"/>
            </a:solidFill>
            <a:round/>
            <a:headEnd/>
            <a:tailEnd/>
          </a:ln>
        </p:spPr>
        <p:txBody>
          <a:bodyPr anchor="ctr">
            <a:spAutoFit/>
          </a:bodyPr>
          <a:lstStyle/>
          <a:p>
            <a:endParaRPr lang="en-GB"/>
          </a:p>
        </p:txBody>
      </p:sp>
      <p:sp>
        <p:nvSpPr>
          <p:cNvPr id="89163" name="Oval 75"/>
          <p:cNvSpPr>
            <a:spLocks noChangeArrowheads="1"/>
          </p:cNvSpPr>
          <p:nvPr/>
        </p:nvSpPr>
        <p:spPr bwMode="auto">
          <a:xfrm>
            <a:off x="7077075" y="2079625"/>
            <a:ext cx="1720850" cy="1200150"/>
          </a:xfrm>
          <a:prstGeom prst="ellipse">
            <a:avLst/>
          </a:prstGeom>
          <a:noFill/>
          <a:ln w="41275">
            <a:solidFill>
              <a:srgbClr val="FF0000"/>
            </a:solidFill>
            <a:round/>
            <a:headEnd/>
            <a:tailEnd/>
          </a:ln>
        </p:spPr>
        <p:txBody>
          <a:bodyPr anchor="ctr">
            <a:spAutoFit/>
          </a:bodyPr>
          <a:lstStyle/>
          <a:p>
            <a:endParaRPr lang="en-GB"/>
          </a:p>
        </p:txBody>
      </p:sp>
      <p:sp>
        <p:nvSpPr>
          <p:cNvPr id="38962" name="Title 1"/>
          <p:cNvSpPr>
            <a:spLocks/>
          </p:cNvSpPr>
          <p:nvPr/>
        </p:nvSpPr>
        <p:spPr bwMode="auto">
          <a:xfrm>
            <a:off x="1476375" y="333375"/>
            <a:ext cx="7510463" cy="792163"/>
          </a:xfrm>
          <a:prstGeom prst="rect">
            <a:avLst/>
          </a:prstGeom>
          <a:noFill/>
          <a:ln w="9525">
            <a:noFill/>
            <a:miter lim="800000"/>
            <a:headEnd/>
            <a:tailEnd/>
          </a:ln>
        </p:spPr>
        <p:txBody>
          <a:bodyPr anchor="ctr"/>
          <a:lstStyle/>
          <a:p>
            <a:pPr eaLnBrk="0" hangingPunct="0"/>
            <a:r>
              <a:rPr lang="en-GB" sz="2400" dirty="0" smtClean="0">
                <a:solidFill>
                  <a:schemeClr val="bg1"/>
                </a:solidFill>
                <a:latin typeface="Trebuchet MS" pitchFamily="34" charset="0"/>
              </a:rPr>
              <a:t>Step 3: Environmental profile and root causes</a:t>
            </a:r>
            <a:br>
              <a:rPr lang="en-GB" sz="2400" dirty="0" smtClean="0">
                <a:solidFill>
                  <a:schemeClr val="bg1"/>
                </a:solidFill>
                <a:latin typeface="Trebuchet MS" pitchFamily="34" charset="0"/>
              </a:rPr>
            </a:br>
            <a:r>
              <a:rPr lang="en-GB" sz="2400" dirty="0" smtClean="0">
                <a:solidFill>
                  <a:schemeClr val="bg1"/>
                </a:solidFill>
                <a:latin typeface="Trebuchet MS" pitchFamily="34" charset="0"/>
              </a:rPr>
              <a:t>MECO (for incandescent bulb)</a:t>
            </a:r>
            <a:endParaRPr lang="en-GB" sz="2400" dirty="0">
              <a:solidFill>
                <a:schemeClr val="bg1"/>
              </a:solidFill>
              <a:latin typeface="Trebuchet MS"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9160"/>
                                        </p:tgtEl>
                                        <p:attrNameLst>
                                          <p:attrName>style.visibility</p:attrName>
                                        </p:attrNameLst>
                                      </p:cBhvr>
                                      <p:to>
                                        <p:strVal val="visible"/>
                                      </p:to>
                                    </p:set>
                                    <p:animEffect transition="in" filter="box(in)">
                                      <p:cBhvr>
                                        <p:cTn id="7" dur="500"/>
                                        <p:tgtEl>
                                          <p:spTgt spid="8916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9161"/>
                                        </p:tgtEl>
                                        <p:attrNameLst>
                                          <p:attrName>style.visibility</p:attrName>
                                        </p:attrNameLst>
                                      </p:cBhvr>
                                      <p:to>
                                        <p:strVal val="visible"/>
                                      </p:to>
                                    </p:set>
                                    <p:animEffect transition="in" filter="box(in)">
                                      <p:cBhvr>
                                        <p:cTn id="12" dur="500"/>
                                        <p:tgtEl>
                                          <p:spTgt spid="8916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89162"/>
                                        </p:tgtEl>
                                        <p:attrNameLst>
                                          <p:attrName>style.visibility</p:attrName>
                                        </p:attrNameLst>
                                      </p:cBhvr>
                                      <p:to>
                                        <p:strVal val="visible"/>
                                      </p:to>
                                    </p:set>
                                    <p:animEffect transition="in" filter="box(in)">
                                      <p:cBhvr>
                                        <p:cTn id="17" dur="500"/>
                                        <p:tgtEl>
                                          <p:spTgt spid="89162"/>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89163"/>
                                        </p:tgtEl>
                                        <p:attrNameLst>
                                          <p:attrName>style.visibility</p:attrName>
                                        </p:attrNameLst>
                                      </p:cBhvr>
                                      <p:to>
                                        <p:strVal val="visible"/>
                                      </p:to>
                                    </p:set>
                                    <p:animEffect transition="in" filter="box(in)">
                                      <p:cBhvr>
                                        <p:cTn id="22" dur="500"/>
                                        <p:tgtEl>
                                          <p:spTgt spid="89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160" grpId="0" animBg="1"/>
      <p:bldP spid="89161" grpId="0" animBg="1"/>
      <p:bldP spid="89162" grpId="0" animBg="1"/>
      <p:bldP spid="8916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1217" name="Group 81"/>
          <p:cNvGraphicFramePr>
            <a:graphicFrameLocks noGrp="1"/>
          </p:cNvGraphicFramePr>
          <p:nvPr>
            <p:ph idx="1"/>
          </p:nvPr>
        </p:nvGraphicFramePr>
        <p:xfrm>
          <a:off x="571500" y="1341438"/>
          <a:ext cx="8053388" cy="5160646"/>
        </p:xfrm>
        <a:graphic>
          <a:graphicData uri="http://schemas.openxmlformats.org/drawingml/2006/table">
            <a:tbl>
              <a:tblPr/>
              <a:tblGrid>
                <a:gridCol w="993775"/>
                <a:gridCol w="2162175"/>
                <a:gridCol w="1187450"/>
                <a:gridCol w="1327150"/>
                <a:gridCol w="944563"/>
                <a:gridCol w="1438275"/>
              </a:tblGrid>
              <a:tr h="5810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da-DK" sz="1200" b="0" i="0" u="none" strike="noStrike" cap="none" normalizeH="0" baseline="0" dirty="0" smtClean="0">
                        <a:ln>
                          <a:noFill/>
                        </a:ln>
                        <a:solidFill>
                          <a:schemeClr val="tx1"/>
                        </a:solidFill>
                        <a:effectLst/>
                        <a:latin typeface="Trebuchet MS"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GB" altLang="ja-JP"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Materials stage</a:t>
                      </a:r>
                      <a:endParaRPr kumimoji="0" lang="en-GB" altLang="ja-JP" sz="1200" b="1"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ja-JP"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Production stage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ja-JP"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Transport stage</a:t>
                      </a:r>
                      <a:endParaRPr kumimoji="0" lang="en-GB" altLang="ja-JP" sz="1200" b="1"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ja-JP"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Use stage</a:t>
                      </a:r>
                      <a:endParaRPr kumimoji="0" lang="en-GB" altLang="ja-JP" sz="1200" b="1"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ja-JP"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Disposal stage</a:t>
                      </a:r>
                      <a:endParaRPr kumimoji="0" lang="en-GB" altLang="ja-JP" sz="1200" b="1"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189038">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altLang="ja-JP" sz="1200" b="1" i="0" u="sng"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M</a:t>
                      </a:r>
                      <a:r>
                        <a:rPr kumimoji="0" lang="en-GB" altLang="ja-JP"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aterials</a:t>
                      </a:r>
                      <a:endParaRPr kumimoji="0" lang="en-US" altLang="ja-JP" sz="1200" b="1"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80975" marR="0" lvl="0" indent="-180975" algn="l" defTabSz="914400" rtl="0" eaLnBrk="0" fontAlgn="base" latinLnBrk="0" hangingPunct="0">
                        <a:lnSpc>
                          <a:spcPct val="100000"/>
                        </a:lnSpc>
                        <a:spcBef>
                          <a:spcPct val="0"/>
                        </a:spcBef>
                        <a:spcAft>
                          <a:spcPct val="0"/>
                        </a:spcAft>
                        <a:buClrTx/>
                        <a:buSzTx/>
                        <a:buFont typeface="Symbol" pitchFamily="18" charset="2"/>
                        <a:buChar char=""/>
                        <a:tabLst/>
                      </a:pPr>
                      <a:r>
                        <a:rPr kumimoji="0" lang="en-GB" altLang="ja-JP"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Steel:  750g (net: 700g) </a:t>
                      </a:r>
                      <a:endParaRPr kumimoji="0" lang="en-US" altLang="ja-JP" sz="1200" b="0"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p>
                      <a:pPr marL="180975" marR="0" lvl="0" indent="-180975" algn="l" defTabSz="914400" rtl="0" eaLnBrk="0" fontAlgn="base" latinLnBrk="0" hangingPunct="0">
                        <a:lnSpc>
                          <a:spcPct val="100000"/>
                        </a:lnSpc>
                        <a:spcBef>
                          <a:spcPct val="0"/>
                        </a:spcBef>
                        <a:spcAft>
                          <a:spcPct val="0"/>
                        </a:spcAft>
                        <a:buClrTx/>
                        <a:buSzTx/>
                        <a:buFont typeface="Symbol" pitchFamily="18" charset="2"/>
                        <a:buChar char=""/>
                        <a:tabLst/>
                      </a:pPr>
                      <a:r>
                        <a:rPr kumimoji="0" lang="en-GB" altLang="ja-JP"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Plastics:  220g (net: 190g)</a:t>
                      </a:r>
                      <a:endParaRPr kumimoji="0" lang="en-US" altLang="ja-JP" sz="1200" b="0"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p>
                      <a:pPr marL="180975" marR="0" lvl="0" indent="-180975" algn="l" defTabSz="914400" rtl="0" eaLnBrk="0" fontAlgn="base" latinLnBrk="0" hangingPunct="0">
                        <a:lnSpc>
                          <a:spcPct val="100000"/>
                        </a:lnSpc>
                        <a:spcBef>
                          <a:spcPct val="0"/>
                        </a:spcBef>
                        <a:spcAft>
                          <a:spcPct val="0"/>
                        </a:spcAft>
                        <a:buClrTx/>
                        <a:buSzTx/>
                        <a:buFont typeface="Symbol" pitchFamily="18" charset="2"/>
                        <a:buChar char=""/>
                        <a:tabLst/>
                      </a:pPr>
                      <a:r>
                        <a:rPr kumimoji="0" lang="en-GB" altLang="ja-JP"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Glass:  60g (net: 50g)</a:t>
                      </a:r>
                      <a:endParaRPr kumimoji="0" lang="en-US" altLang="ja-JP" sz="1200" b="0"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p>
                      <a:pPr marL="180975" marR="0" lvl="0" indent="-180975" algn="l" defTabSz="914400" rtl="0" eaLnBrk="0" fontAlgn="base" latinLnBrk="0" hangingPunct="0">
                        <a:lnSpc>
                          <a:spcPct val="100000"/>
                        </a:lnSpc>
                        <a:spcBef>
                          <a:spcPct val="0"/>
                        </a:spcBef>
                        <a:spcAft>
                          <a:spcPct val="0"/>
                        </a:spcAft>
                        <a:buClrTx/>
                        <a:buSzTx/>
                        <a:buFont typeface="Symbol" pitchFamily="18" charset="2"/>
                        <a:buChar char=""/>
                        <a:tabLst/>
                      </a:pPr>
                      <a:r>
                        <a:rPr kumimoji="0" lang="en-GB" altLang="ja-JP"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Cu:  25g (net: 20g)</a:t>
                      </a:r>
                      <a:endParaRPr kumimoji="0" lang="en-US" altLang="ja-JP" sz="1200" b="0"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ja-JP"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(very low amounts of ancillary substances)</a:t>
                      </a:r>
                      <a:endParaRPr kumimoji="0" lang="en-GB" altLang="ja-JP" sz="1200" b="0"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da-DK" sz="1200" b="0" i="0" u="none" strike="noStrike" cap="none" normalizeH="0" baseline="0" smtClean="0">
                        <a:ln>
                          <a:noFill/>
                        </a:ln>
                        <a:solidFill>
                          <a:schemeClr val="tx1"/>
                        </a:solidFill>
                        <a:effectLst/>
                        <a:latin typeface="Trebuchet MS"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da-DK" sz="1200" b="0" i="0" u="none" strike="noStrike" cap="none" normalizeH="0" baseline="0" smtClean="0">
                        <a:ln>
                          <a:noFill/>
                        </a:ln>
                        <a:solidFill>
                          <a:schemeClr val="tx1"/>
                        </a:solidFill>
                        <a:effectLst/>
                        <a:latin typeface="Trebuchet MS"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ja-JP"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In household waste: 1 whole lamp; </a:t>
                      </a:r>
                      <a:r>
                        <a:rPr kumimoji="0" lang="en-GB" altLang="ja-JP" sz="1200" b="0" i="0" u="none" strike="noStrike" cap="none" normalizeH="0" baseline="0" smtClean="0">
                          <a:ln>
                            <a:noFill/>
                          </a:ln>
                          <a:solidFill>
                            <a:schemeClr val="hlink"/>
                          </a:solidFill>
                          <a:effectLst/>
                          <a:latin typeface="Comic Sans MS" pitchFamily="66" charset="0"/>
                          <a:ea typeface="MS PGothic" pitchFamily="34" charset="-128"/>
                          <a:cs typeface="Times New Roman" pitchFamily="18" charset="0"/>
                        </a:rPr>
                        <a:t>1 energy-saving bul</a:t>
                      </a:r>
                      <a:r>
                        <a:rPr kumimoji="0" lang="en-GB" altLang="ja-JP"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b (mostly glass, plastics)</a:t>
                      </a:r>
                      <a:endParaRPr kumimoji="0" lang="en-US" altLang="ja-JP"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012825">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altLang="ja-JP" sz="1200" b="1" i="0" u="sng"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E</a:t>
                      </a:r>
                      <a:r>
                        <a:rPr kumimoji="0" lang="en-GB" altLang="ja-JP"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nergy</a:t>
                      </a:r>
                      <a:endParaRPr kumimoji="0" lang="en-US" altLang="ja-JP" sz="1200" b="1"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77800" marR="0" lvl="0" indent="-177800" algn="l" defTabSz="914400" rtl="0" eaLnBrk="0" fontAlgn="base" latinLnBrk="0" hangingPunct="0">
                        <a:lnSpc>
                          <a:spcPct val="100000"/>
                        </a:lnSpc>
                        <a:spcBef>
                          <a:spcPct val="0"/>
                        </a:spcBef>
                        <a:spcAft>
                          <a:spcPct val="0"/>
                        </a:spcAft>
                        <a:buClrTx/>
                        <a:buSzTx/>
                        <a:buFont typeface="Symbol" pitchFamily="18" charset="2"/>
                        <a:buChar char=""/>
                        <a:tabLst/>
                      </a:pPr>
                      <a:r>
                        <a:rPr kumimoji="0" lang="en-GB" altLang="ja-JP"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Steel:  20 MJ</a:t>
                      </a:r>
                      <a:endParaRPr kumimoji="0" lang="en-US" altLang="ja-JP"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endParaRPr>
                    </a:p>
                    <a:p>
                      <a:pPr marL="177800" marR="0" lvl="0" indent="-177800" algn="l" defTabSz="914400" rtl="0" eaLnBrk="0" fontAlgn="base" latinLnBrk="0" hangingPunct="0">
                        <a:lnSpc>
                          <a:spcPct val="100000"/>
                        </a:lnSpc>
                        <a:spcBef>
                          <a:spcPct val="0"/>
                        </a:spcBef>
                        <a:spcAft>
                          <a:spcPct val="0"/>
                        </a:spcAft>
                        <a:buClrTx/>
                        <a:buSzTx/>
                        <a:buFont typeface="Symbol" pitchFamily="18" charset="2"/>
                        <a:buChar char=""/>
                        <a:tabLst/>
                      </a:pPr>
                      <a:r>
                        <a:rPr kumimoji="0" lang="en-GB" altLang="ja-JP"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Plastics: 18 MJ</a:t>
                      </a:r>
                      <a:endParaRPr kumimoji="0" lang="en-US" altLang="ja-JP"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endParaRPr>
                    </a:p>
                    <a:p>
                      <a:pPr marL="177800" marR="0" lvl="0" indent="-177800" algn="l" defTabSz="914400" rtl="0" eaLnBrk="0" fontAlgn="base" latinLnBrk="0" hangingPunct="0">
                        <a:lnSpc>
                          <a:spcPct val="100000"/>
                        </a:lnSpc>
                        <a:spcBef>
                          <a:spcPct val="0"/>
                        </a:spcBef>
                        <a:spcAft>
                          <a:spcPct val="0"/>
                        </a:spcAft>
                        <a:buClrTx/>
                        <a:buSzTx/>
                        <a:buFont typeface="Symbol" pitchFamily="18" charset="2"/>
                        <a:buChar char=""/>
                        <a:tabLst/>
                      </a:pPr>
                      <a:r>
                        <a:rPr kumimoji="0" lang="en-GB" altLang="ja-JP"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Glass:  0,6 MJ</a:t>
                      </a:r>
                      <a:endParaRPr kumimoji="0" lang="en-US" altLang="ja-JP"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endParaRPr>
                    </a:p>
                    <a:p>
                      <a:pPr marL="177800" marR="0" lvl="0" indent="-177800" algn="l" defTabSz="914400" rtl="0" eaLnBrk="0" fontAlgn="base" latinLnBrk="0" hangingPunct="0">
                        <a:lnSpc>
                          <a:spcPct val="100000"/>
                        </a:lnSpc>
                        <a:spcBef>
                          <a:spcPct val="0"/>
                        </a:spcBef>
                        <a:spcAft>
                          <a:spcPct val="0"/>
                        </a:spcAft>
                        <a:buClrTx/>
                        <a:buSzTx/>
                        <a:buFont typeface="Symbol" pitchFamily="18" charset="2"/>
                        <a:buChar char=""/>
                        <a:tabLst/>
                      </a:pPr>
                      <a:r>
                        <a:rPr kumimoji="0" lang="en-GB" altLang="ja-JP"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Cu:  2 MJ</a:t>
                      </a:r>
                      <a:endParaRPr kumimoji="0" lang="en-US" altLang="ja-JP"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endParaRPr>
                    </a:p>
                    <a:p>
                      <a:pPr marL="177800" marR="0" lvl="0" indent="-177800" algn="l" defTabSz="914400" rtl="0" eaLnBrk="0" fontAlgn="base" latinLnBrk="0" hangingPunct="0">
                        <a:lnSpc>
                          <a:spcPct val="100000"/>
                        </a:lnSpc>
                        <a:spcBef>
                          <a:spcPct val="0"/>
                        </a:spcBef>
                        <a:spcAft>
                          <a:spcPct val="0"/>
                        </a:spcAft>
                        <a:buClrTx/>
                        <a:buSzTx/>
                        <a:buFontTx/>
                        <a:buNone/>
                        <a:tabLst/>
                      </a:pPr>
                      <a:r>
                        <a:rPr kumimoji="0" lang="en-GB" altLang="ja-JP"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In total: </a:t>
                      </a:r>
                      <a:r>
                        <a:rPr kumimoji="0" lang="en-GB" altLang="ja-JP"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sym typeface="Symbol" pitchFamily="18" charset="2"/>
                        </a:rPr>
                        <a:t></a:t>
                      </a:r>
                      <a:r>
                        <a:rPr kumimoji="0" lang="en-GB" altLang="ja-JP"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 41 MJ</a:t>
                      </a:r>
                      <a:endParaRPr kumimoji="0" lang="en-US" altLang="ja-JP" sz="1200" b="1"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sym typeface="Symbol" pitchFamily="18" charset="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ja-JP"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Incl. overhead Estimated </a:t>
                      </a:r>
                      <a:r>
                        <a:rPr kumimoji="0" lang="en-GB" altLang="ja-JP"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total: </a:t>
                      </a:r>
                      <a:r>
                        <a:rPr kumimoji="0" lang="en-GB" altLang="ja-JP"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sym typeface="Symbol" pitchFamily="18" charset="2"/>
                        </a:rPr>
                        <a:t></a:t>
                      </a:r>
                      <a:r>
                        <a:rPr kumimoji="0" lang="en-GB" altLang="ja-JP"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 14 MJ</a:t>
                      </a:r>
                      <a:endParaRPr kumimoji="0" lang="en-GB" altLang="ja-JP"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sym typeface="Symbol" pitchFamily="18" charset="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ja-JP"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600 kgkm 90% ship, 10% truck, </a:t>
                      </a:r>
                      <a:r>
                        <a:rPr kumimoji="0" lang="en-GB" altLang="ja-JP"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i.e. </a:t>
                      </a:r>
                      <a:r>
                        <a:rPr kumimoji="0" lang="en-GB" altLang="ja-JP"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sym typeface="Symbol" pitchFamily="18" charset="2"/>
                        </a:rPr>
                        <a:t></a:t>
                      </a:r>
                      <a:r>
                        <a:rPr kumimoji="0" lang="en-GB" altLang="ja-JP"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 0,8 MJ</a:t>
                      </a:r>
                      <a:endParaRPr kumimoji="0" lang="en-GB" altLang="ja-JP"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sym typeface="Symbol" pitchFamily="18" charset="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ja-JP"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55 kWh electricity, </a:t>
                      </a:r>
                      <a:r>
                        <a:rPr kumimoji="0" lang="en-GB" altLang="ja-JP"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i.e. </a:t>
                      </a:r>
                      <a:r>
                        <a:rPr kumimoji="0" lang="en-GB" altLang="ja-JP"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sym typeface="Symbol" pitchFamily="18" charset="2"/>
                        </a:rPr>
                        <a:t></a:t>
                      </a:r>
                      <a:r>
                        <a:rPr kumimoji="0" lang="en-GB" altLang="ja-JP"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 </a:t>
                      </a:r>
                      <a:r>
                        <a:rPr kumimoji="0" lang="en-GB" altLang="ja-JP" sz="1200" b="1" i="0" u="none" strike="noStrike" cap="none" normalizeH="0" baseline="0" smtClean="0">
                          <a:ln>
                            <a:noFill/>
                          </a:ln>
                          <a:solidFill>
                            <a:schemeClr val="hlink"/>
                          </a:solidFill>
                          <a:effectLst/>
                          <a:latin typeface="Comic Sans MS" pitchFamily="66" charset="0"/>
                          <a:ea typeface="MS PGothic" pitchFamily="34" charset="-128"/>
                          <a:cs typeface="Times New Roman" pitchFamily="18" charset="0"/>
                        </a:rPr>
                        <a:t>495</a:t>
                      </a:r>
                      <a:r>
                        <a:rPr kumimoji="0" lang="en-GB" altLang="ja-JP"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 MJ</a:t>
                      </a:r>
                      <a:endParaRPr kumimoji="0" lang="en-GB" altLang="ja-JP"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sym typeface="Symbol" pitchFamily="18" charset="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ja-JP"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(very low, if at all from plastics incineration)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189038">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altLang="ja-JP" sz="1200" b="1" i="0" u="sng"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C</a:t>
                      </a:r>
                      <a:r>
                        <a:rPr kumimoji="0" lang="en-GB" altLang="ja-JP"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hemicals</a:t>
                      </a:r>
                      <a:endParaRPr kumimoji="0" lang="en-US" altLang="ja-JP" sz="1200" b="1"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ja-JP"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The List Of Undesirable Substances [LOUS, DK EPA 2004]: Brominated flame retardants (in </a:t>
                      </a:r>
                      <a:r>
                        <a:rPr kumimoji="0" lang="en-GB" altLang="ja-JP" sz="1200" b="0" i="1"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plastic socket</a:t>
                      </a:r>
                      <a:r>
                        <a:rPr kumimoji="0" lang="en-GB" altLang="ja-JP"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 </a:t>
                      </a:r>
                      <a:r>
                        <a:rPr kumimoji="0" lang="en-GB" altLang="ja-JP" sz="1200" b="0" i="0" u="none" strike="noStrike" cap="none" normalizeH="0" baseline="0" smtClean="0">
                          <a:ln>
                            <a:noFill/>
                          </a:ln>
                          <a:solidFill>
                            <a:srgbClr val="800000"/>
                          </a:solidFill>
                          <a:effectLst/>
                          <a:latin typeface="Comic Sans MS" pitchFamily="66" charset="0"/>
                          <a:ea typeface="MS PGothic" pitchFamily="34" charset="-128"/>
                          <a:cs typeface="Times New Roman" pitchFamily="18" charset="0"/>
                        </a:rPr>
                        <a:t>Subst. related to </a:t>
                      </a:r>
                      <a:r>
                        <a:rPr kumimoji="0" lang="en-GB" altLang="ja-JP" sz="1200" b="0" i="1" u="none" strike="noStrike" cap="none" normalizeH="0" baseline="0" smtClean="0">
                          <a:ln>
                            <a:noFill/>
                          </a:ln>
                          <a:solidFill>
                            <a:srgbClr val="800000"/>
                          </a:solidFill>
                          <a:effectLst/>
                          <a:latin typeface="Comic Sans MS" pitchFamily="66" charset="0"/>
                          <a:ea typeface="MS PGothic" pitchFamily="34" charset="-128"/>
                          <a:cs typeface="Times New Roman" pitchFamily="18" charset="0"/>
                        </a:rPr>
                        <a:t>electronics</a:t>
                      </a:r>
                      <a:r>
                        <a:rPr kumimoji="0" lang="en-GB" altLang="ja-JP" sz="1200" b="0" i="0" u="none" strike="noStrike" cap="none" normalizeH="0" baseline="0" smtClean="0">
                          <a:ln>
                            <a:noFill/>
                          </a:ln>
                          <a:solidFill>
                            <a:srgbClr val="800000"/>
                          </a:solidFill>
                          <a:effectLst/>
                          <a:latin typeface="Comic Sans MS" pitchFamily="66" charset="0"/>
                          <a:ea typeface="MS PGothic" pitchFamily="34" charset="-128"/>
                          <a:cs typeface="Times New Roman" pitchFamily="18" charset="0"/>
                        </a:rPr>
                        <a:t>?</a:t>
                      </a:r>
                      <a:endParaRPr kumimoji="0" lang="en-US" altLang="ja-JP" sz="1200" b="0" i="0" u="none" strike="noStrike" cap="none" normalizeH="0" baseline="0" smtClean="0">
                        <a:ln>
                          <a:noFill/>
                        </a:ln>
                        <a:solidFill>
                          <a:srgbClr val="800000"/>
                        </a:solidFill>
                        <a:effectLst/>
                        <a:latin typeface="Comic Sans MS" pitchFamily="66" charset="0"/>
                        <a:ea typeface="MS PGothic"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ja-JP"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The LOUS: E.g. Degreasing agents for painting proc.</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da-DK" sz="1200" b="0" i="0" u="none" strike="noStrike" cap="none" normalizeH="0" baseline="0" smtClean="0">
                        <a:ln>
                          <a:noFill/>
                        </a:ln>
                        <a:solidFill>
                          <a:schemeClr val="tx1"/>
                        </a:solidFill>
                        <a:effectLst/>
                        <a:latin typeface="Trebuchet MS"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da-DK" sz="1200" b="0" i="0" u="none" strike="noStrike" cap="none" normalizeH="0" baseline="0" smtClean="0">
                        <a:ln>
                          <a:noFill/>
                        </a:ln>
                        <a:solidFill>
                          <a:schemeClr val="tx1"/>
                        </a:solidFill>
                        <a:effectLst/>
                        <a:latin typeface="Trebuchet MS"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ja-JP"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If incinerated, potential dioxin formation from brominated flame retardants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187450">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altLang="ja-JP" sz="1200" b="1" i="0" u="sng"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O</a:t>
                      </a:r>
                      <a:r>
                        <a:rPr kumimoji="0" lang="en-GB" altLang="ja-JP"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ther</a:t>
                      </a:r>
                      <a:endParaRPr kumimoji="0" lang="en-GB" altLang="ja-JP" sz="1200" b="1"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altLang="ja-JP"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Global material sourcing</a:t>
                      </a:r>
                      <a:endParaRPr kumimoji="0" lang="en-US" altLang="ja-JP" sz="1200" b="0"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ja-JP" sz="1200" b="0" i="0" u="none" strike="noStrike" cap="none" normalizeH="0" baseline="0" dirty="0" smtClean="0">
                          <a:ln>
                            <a:noFill/>
                          </a:ln>
                          <a:solidFill>
                            <a:schemeClr val="tx1"/>
                          </a:solidFill>
                          <a:effectLst/>
                          <a:latin typeface="Comic Sans MS" pitchFamily="66" charset="0"/>
                          <a:ea typeface="MS PGothic" pitchFamily="34" charset="-128"/>
                          <a:cs typeface="Times New Roman" pitchFamily="18" charset="0"/>
                        </a:rPr>
                        <a:t>Manufacturing in China: </a:t>
                      </a:r>
                      <a:br>
                        <a:rPr kumimoji="0" lang="en-GB" altLang="ja-JP" sz="1200" b="0" i="0" u="none" strike="noStrike" cap="none" normalizeH="0" baseline="0" dirty="0" smtClean="0">
                          <a:ln>
                            <a:noFill/>
                          </a:ln>
                          <a:solidFill>
                            <a:schemeClr val="tx1"/>
                          </a:solidFill>
                          <a:effectLst/>
                          <a:latin typeface="Comic Sans MS" pitchFamily="66" charset="0"/>
                          <a:ea typeface="MS PGothic" pitchFamily="34" charset="-128"/>
                          <a:cs typeface="Times New Roman" pitchFamily="18" charset="0"/>
                        </a:rPr>
                      </a:br>
                      <a:r>
                        <a:rPr kumimoji="0" lang="en-GB" altLang="ja-JP" sz="1200" b="0" i="0" u="none" strike="noStrike" cap="none" normalizeH="0" baseline="0" dirty="0" smtClean="0">
                          <a:ln>
                            <a:noFill/>
                          </a:ln>
                          <a:solidFill>
                            <a:schemeClr val="tx1"/>
                          </a:solidFill>
                          <a:effectLst/>
                          <a:latin typeface="Comic Sans MS" pitchFamily="66" charset="0"/>
                          <a:ea typeface="MS PGothic" pitchFamily="34" charset="-128"/>
                          <a:cs typeface="Times New Roman" pitchFamily="18" charset="0"/>
                        </a:rPr>
                        <a:t>E.g. Safe working environment?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ja-JP" sz="1200" b="0" i="0" u="none" strike="noStrike" cap="none" normalizeH="0" baseline="0" dirty="0" smtClean="0">
                          <a:ln>
                            <a:noFill/>
                          </a:ln>
                          <a:solidFill>
                            <a:schemeClr val="tx1"/>
                          </a:solidFill>
                          <a:effectLst/>
                          <a:latin typeface="Comic Sans MS" pitchFamily="66" charset="0"/>
                          <a:ea typeface="MS PGothic" pitchFamily="34" charset="-128"/>
                          <a:cs typeface="Times New Roman" pitchFamily="18" charset="0"/>
                        </a:rPr>
                        <a:t>Storage &amp; handling in China:</a:t>
                      </a:r>
                      <a:br>
                        <a:rPr kumimoji="0" lang="en-GB" altLang="ja-JP" sz="1200" b="0" i="0" u="none" strike="noStrike" cap="none" normalizeH="0" baseline="0" dirty="0" smtClean="0">
                          <a:ln>
                            <a:noFill/>
                          </a:ln>
                          <a:solidFill>
                            <a:schemeClr val="tx1"/>
                          </a:solidFill>
                          <a:effectLst/>
                          <a:latin typeface="Comic Sans MS" pitchFamily="66" charset="0"/>
                          <a:ea typeface="MS PGothic" pitchFamily="34" charset="-128"/>
                          <a:cs typeface="Times New Roman" pitchFamily="18" charset="0"/>
                        </a:rPr>
                      </a:br>
                      <a:r>
                        <a:rPr kumimoji="0" lang="en-GB" altLang="ja-JP" sz="1200" b="0" i="0" u="none" strike="noStrike" cap="none" normalizeH="0" baseline="0" dirty="0" smtClean="0">
                          <a:ln>
                            <a:noFill/>
                          </a:ln>
                          <a:solidFill>
                            <a:schemeClr val="tx1"/>
                          </a:solidFill>
                          <a:effectLst/>
                          <a:latin typeface="Comic Sans MS" pitchFamily="66" charset="0"/>
                          <a:ea typeface="MS PGothic" pitchFamily="34" charset="-128"/>
                          <a:cs typeface="Times New Roman" pitchFamily="18" charset="0"/>
                        </a:rPr>
                        <a:t>E.g. Safe working environment?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da-DK" sz="1200" b="0" i="0" u="none" strike="noStrike" cap="none" normalizeH="0" baseline="0" smtClean="0">
                        <a:ln>
                          <a:noFill/>
                        </a:ln>
                        <a:solidFill>
                          <a:schemeClr val="tx1"/>
                        </a:solidFill>
                        <a:effectLst/>
                        <a:latin typeface="Trebuchet MS"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da-DK" sz="1200" b="0" i="0" u="none" strike="noStrike" cap="none" normalizeH="0" baseline="0" smtClean="0">
                        <a:ln>
                          <a:noFill/>
                        </a:ln>
                        <a:solidFill>
                          <a:schemeClr val="tx1"/>
                        </a:solidFill>
                        <a:effectLst/>
                        <a:latin typeface="Trebuchet MS"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39982" name="Title 1"/>
          <p:cNvSpPr>
            <a:spLocks/>
          </p:cNvSpPr>
          <p:nvPr/>
        </p:nvSpPr>
        <p:spPr bwMode="auto">
          <a:xfrm>
            <a:off x="1476375" y="333375"/>
            <a:ext cx="7510463" cy="792163"/>
          </a:xfrm>
          <a:prstGeom prst="rect">
            <a:avLst/>
          </a:prstGeom>
          <a:noFill/>
          <a:ln w="9525">
            <a:noFill/>
            <a:miter lim="800000"/>
            <a:headEnd/>
            <a:tailEnd/>
          </a:ln>
        </p:spPr>
        <p:txBody>
          <a:bodyPr anchor="ctr"/>
          <a:lstStyle/>
          <a:p>
            <a:pPr eaLnBrk="0" hangingPunct="0"/>
            <a:r>
              <a:rPr lang="en-GB" sz="2400" dirty="0" smtClean="0">
                <a:solidFill>
                  <a:schemeClr val="bg1"/>
                </a:solidFill>
                <a:latin typeface="Trebuchet MS" pitchFamily="34" charset="0"/>
              </a:rPr>
              <a:t>Step 3: Environmental profile and root causes</a:t>
            </a:r>
            <a:br>
              <a:rPr lang="en-GB" sz="2400" dirty="0" smtClean="0">
                <a:solidFill>
                  <a:schemeClr val="bg1"/>
                </a:solidFill>
                <a:latin typeface="Trebuchet MS" pitchFamily="34" charset="0"/>
              </a:rPr>
            </a:br>
            <a:r>
              <a:rPr lang="en-GB" sz="2400" dirty="0" smtClean="0">
                <a:solidFill>
                  <a:schemeClr val="bg1"/>
                </a:solidFill>
                <a:latin typeface="Trebuchet MS" pitchFamily="34" charset="0"/>
              </a:rPr>
              <a:t>MECO (for energy-saving bulb)</a:t>
            </a:r>
            <a:endParaRPr lang="en-GB" sz="2400" dirty="0">
              <a:solidFill>
                <a:schemeClr val="bg1"/>
              </a:solidFill>
              <a:latin typeface="Trebuchet MS" pitchFamily="34" charset="0"/>
            </a:endParaRPr>
          </a:p>
        </p:txBody>
      </p:sp>
      <p:sp>
        <p:nvSpPr>
          <p:cNvPr id="89160" name="Oval 72"/>
          <p:cNvSpPr>
            <a:spLocks noChangeArrowheads="1"/>
          </p:cNvSpPr>
          <p:nvPr/>
        </p:nvSpPr>
        <p:spPr bwMode="auto">
          <a:xfrm>
            <a:off x="6161088" y="3128963"/>
            <a:ext cx="1182687" cy="1200150"/>
          </a:xfrm>
          <a:prstGeom prst="ellipse">
            <a:avLst/>
          </a:prstGeom>
          <a:noFill/>
          <a:ln w="41275">
            <a:solidFill>
              <a:srgbClr val="FF0000"/>
            </a:solidFill>
            <a:round/>
            <a:headEnd/>
            <a:tailEnd/>
          </a:ln>
        </p:spPr>
        <p:txBody>
          <a:bodyPr wrap="none" anchor="ctr">
            <a:spAutoFit/>
          </a:bodyPr>
          <a:lstStyle/>
          <a:p>
            <a:endParaRPr lang="en-GB"/>
          </a:p>
        </p:txBody>
      </p:sp>
      <p:sp>
        <p:nvSpPr>
          <p:cNvPr id="89161" name="Oval 73"/>
          <p:cNvSpPr>
            <a:spLocks noChangeArrowheads="1"/>
          </p:cNvSpPr>
          <p:nvPr/>
        </p:nvSpPr>
        <p:spPr bwMode="auto">
          <a:xfrm>
            <a:off x="3703638" y="5121275"/>
            <a:ext cx="1182687" cy="1200150"/>
          </a:xfrm>
          <a:prstGeom prst="ellipse">
            <a:avLst/>
          </a:prstGeom>
          <a:noFill/>
          <a:ln w="41275">
            <a:solidFill>
              <a:srgbClr val="FF0000"/>
            </a:solidFill>
            <a:round/>
            <a:headEnd/>
            <a:tailEnd/>
          </a:ln>
        </p:spPr>
        <p:txBody>
          <a:bodyPr wrap="none" anchor="ctr">
            <a:spAutoFit/>
          </a:bodyPr>
          <a:lstStyle/>
          <a:p>
            <a:endParaRPr lang="en-GB"/>
          </a:p>
        </p:txBody>
      </p:sp>
      <p:sp>
        <p:nvSpPr>
          <p:cNvPr id="89162" name="Oval 74"/>
          <p:cNvSpPr>
            <a:spLocks noChangeArrowheads="1"/>
          </p:cNvSpPr>
          <p:nvPr/>
        </p:nvSpPr>
        <p:spPr bwMode="auto">
          <a:xfrm>
            <a:off x="1138238" y="4097338"/>
            <a:ext cx="2862262" cy="1200150"/>
          </a:xfrm>
          <a:prstGeom prst="ellipse">
            <a:avLst/>
          </a:prstGeom>
          <a:noFill/>
          <a:ln w="41275">
            <a:solidFill>
              <a:srgbClr val="FF0000"/>
            </a:solidFill>
            <a:round/>
            <a:headEnd/>
            <a:tailEnd/>
          </a:ln>
        </p:spPr>
        <p:txBody>
          <a:bodyPr anchor="ctr">
            <a:spAutoFit/>
          </a:bodyPr>
          <a:lstStyle/>
          <a:p>
            <a:endParaRPr lang="en-GB"/>
          </a:p>
        </p:txBody>
      </p:sp>
      <p:sp>
        <p:nvSpPr>
          <p:cNvPr id="89163" name="Oval 75"/>
          <p:cNvSpPr>
            <a:spLocks noChangeArrowheads="1"/>
          </p:cNvSpPr>
          <p:nvPr/>
        </p:nvSpPr>
        <p:spPr bwMode="auto">
          <a:xfrm>
            <a:off x="7077075" y="2079625"/>
            <a:ext cx="1720850" cy="1200150"/>
          </a:xfrm>
          <a:prstGeom prst="ellipse">
            <a:avLst/>
          </a:prstGeom>
          <a:noFill/>
          <a:ln w="41275">
            <a:solidFill>
              <a:srgbClr val="FF0000"/>
            </a:solidFill>
            <a:round/>
            <a:headEnd/>
            <a:tailEnd/>
          </a:ln>
        </p:spPr>
        <p:txBody>
          <a:bodyPr anchor="ctr">
            <a:spAutoFit/>
          </a:bodyPr>
          <a:lstStyle/>
          <a:p>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9160"/>
                                        </p:tgtEl>
                                        <p:attrNameLst>
                                          <p:attrName>style.visibility</p:attrName>
                                        </p:attrNameLst>
                                      </p:cBhvr>
                                      <p:to>
                                        <p:strVal val="visible"/>
                                      </p:to>
                                    </p:set>
                                    <p:animEffect transition="in" filter="box(in)">
                                      <p:cBhvr>
                                        <p:cTn id="7" dur="500"/>
                                        <p:tgtEl>
                                          <p:spTgt spid="8916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9161"/>
                                        </p:tgtEl>
                                        <p:attrNameLst>
                                          <p:attrName>style.visibility</p:attrName>
                                        </p:attrNameLst>
                                      </p:cBhvr>
                                      <p:to>
                                        <p:strVal val="visible"/>
                                      </p:to>
                                    </p:set>
                                    <p:animEffect transition="in" filter="box(in)">
                                      <p:cBhvr>
                                        <p:cTn id="12" dur="500"/>
                                        <p:tgtEl>
                                          <p:spTgt spid="8916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89162"/>
                                        </p:tgtEl>
                                        <p:attrNameLst>
                                          <p:attrName>style.visibility</p:attrName>
                                        </p:attrNameLst>
                                      </p:cBhvr>
                                      <p:to>
                                        <p:strVal val="visible"/>
                                      </p:to>
                                    </p:set>
                                    <p:animEffect transition="in" filter="box(in)">
                                      <p:cBhvr>
                                        <p:cTn id="17" dur="500"/>
                                        <p:tgtEl>
                                          <p:spTgt spid="89162"/>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89163"/>
                                        </p:tgtEl>
                                        <p:attrNameLst>
                                          <p:attrName>style.visibility</p:attrName>
                                        </p:attrNameLst>
                                      </p:cBhvr>
                                      <p:to>
                                        <p:strVal val="visible"/>
                                      </p:to>
                                    </p:set>
                                    <p:animEffect transition="in" filter="box(in)">
                                      <p:cBhvr>
                                        <p:cTn id="22" dur="500"/>
                                        <p:tgtEl>
                                          <p:spTgt spid="89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160" grpId="0" animBg="1"/>
      <p:bldP spid="89161" grpId="0" animBg="1"/>
      <p:bldP spid="89162" grpId="0" animBg="1"/>
      <p:bldP spid="8916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P6100144.JPG"/>
          <p:cNvPicPr>
            <a:picLocks noGrp="1" noChangeAspect="1"/>
          </p:cNvPicPr>
          <p:nvPr>
            <p:ph idx="1"/>
          </p:nvPr>
        </p:nvPicPr>
        <p:blipFill>
          <a:blip r:embed="rId3" cstate="print"/>
          <a:srcRect l="8571" b="8571"/>
          <a:stretch>
            <a:fillRect/>
          </a:stretch>
        </p:blipFill>
        <p:spPr>
          <a:xfrm>
            <a:off x="0" y="-24"/>
            <a:ext cx="9144031" cy="6858024"/>
          </a:xfrm>
        </p:spPr>
      </p:pic>
      <p:sp>
        <p:nvSpPr>
          <p:cNvPr id="4" name="Title 26"/>
          <p:cNvSpPr>
            <a:spLocks noGrp="1"/>
          </p:cNvSpPr>
          <p:nvPr>
            <p:ph type="title"/>
          </p:nvPr>
        </p:nvSpPr>
        <p:spPr>
          <a:xfrm>
            <a:off x="1476375" y="333375"/>
            <a:ext cx="7510463" cy="792163"/>
          </a:xfrm>
        </p:spPr>
        <p:txBody>
          <a:bodyPr/>
          <a:lstStyle/>
          <a:p>
            <a:pPr eaLnBrk="1" hangingPunct="1"/>
            <a:r>
              <a:rPr lang="en-US" b="1" dirty="0" smtClean="0">
                <a:effectLst>
                  <a:outerShdw blurRad="50800" dist="38100" dir="5400000" algn="t" rotWithShape="0">
                    <a:prstClr val="black">
                      <a:alpha val="40000"/>
                    </a:prstClr>
                  </a:outerShdw>
                </a:effectLst>
              </a:rPr>
              <a:t>Step 3: Environmental profile and root causes</a:t>
            </a:r>
            <a:endParaRPr lang="en-GB" b="1" dirty="0" smtClean="0">
              <a:effectLst>
                <a:outerShdw blurRad="50800" dist="38100" dir="5400000" algn="t" rotWithShape="0">
                  <a:prstClr val="black">
                    <a:alpha val="40000"/>
                  </a:prstClr>
                </a:outerShdw>
              </a:effectLst>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Title 26"/>
          <p:cNvSpPr>
            <a:spLocks noGrp="1"/>
          </p:cNvSpPr>
          <p:nvPr>
            <p:ph type="title"/>
          </p:nvPr>
        </p:nvSpPr>
        <p:spPr/>
        <p:txBody>
          <a:bodyPr/>
          <a:lstStyle/>
          <a:p>
            <a:pPr eaLnBrk="1" hangingPunct="1"/>
            <a:r>
              <a:rPr lang="en-US" dirty="0" smtClean="0"/>
              <a:t>Step 3: Environmental profile and root causes</a:t>
            </a:r>
            <a:endParaRPr lang="en-GB" dirty="0" smtClean="0"/>
          </a:p>
        </p:txBody>
      </p:sp>
      <p:sp>
        <p:nvSpPr>
          <p:cNvPr id="29" name="Rectangle 3"/>
          <p:cNvSpPr txBox="1">
            <a:spLocks noChangeArrowheads="1"/>
          </p:cNvSpPr>
          <p:nvPr/>
        </p:nvSpPr>
        <p:spPr bwMode="auto">
          <a:xfrm>
            <a:off x="142845" y="1385910"/>
            <a:ext cx="8829705" cy="461485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defRPr/>
            </a:pPr>
            <a:r>
              <a:rPr lang="en-US" sz="1600" b="1" kern="0" dirty="0" smtClean="0">
                <a:solidFill>
                  <a:srgbClr val="00B050"/>
                </a:solidFill>
                <a:latin typeface="+mn-lt"/>
              </a:rPr>
              <a:t>WHY CARRY OUT THIS EXERCISE?</a:t>
            </a:r>
          </a:p>
          <a:p>
            <a:pPr marL="342900" lvl="0" indent="-342900" algn="l" eaLnBrk="0" hangingPunct="0">
              <a:lnSpc>
                <a:spcPct val="90000"/>
              </a:lnSpc>
              <a:spcBef>
                <a:spcPct val="20000"/>
              </a:spcBef>
              <a:defRPr/>
            </a:pPr>
            <a:endParaRPr lang="en-US" sz="1600" b="1" kern="0" dirty="0" smtClean="0">
              <a:solidFill>
                <a:srgbClr val="00B050"/>
              </a:solidFill>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In principle, you could have started the whole environmental profiling process by filling in the MECO-matrix, i.e. skipping steps 1 and 2. But experience shows that there is a tendency to try to fill the entire MECO-matrix, even though there may not be relevant environmental impacts in every single field of the MECO-matrix.</a:t>
            </a:r>
          </a:p>
        </p:txBody>
      </p:sp>
      <p:pic>
        <p:nvPicPr>
          <p:cNvPr id="6" name="Picture 5" descr="P6030009.JPG"/>
          <p:cNvPicPr>
            <a:picLocks noChangeAspect="1"/>
          </p:cNvPicPr>
          <p:nvPr/>
        </p:nvPicPr>
        <p:blipFill>
          <a:blip r:embed="rId4" cstate="print"/>
          <a:srcRect l="21094" t="15625" r="10156" b="25000"/>
          <a:stretch>
            <a:fillRect/>
          </a:stretch>
        </p:blipFill>
        <p:spPr>
          <a:xfrm>
            <a:off x="3571868" y="3000372"/>
            <a:ext cx="5286412" cy="342415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Rectangle 3"/>
          <p:cNvSpPr txBox="1">
            <a:spLocks noChangeArrowheads="1"/>
          </p:cNvSpPr>
          <p:nvPr/>
        </p:nvSpPr>
        <p:spPr bwMode="auto">
          <a:xfrm>
            <a:off x="142845" y="2957546"/>
            <a:ext cx="3357586" cy="34718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buBlip>
                <a:blip r:embed="rId3"/>
              </a:buBlip>
              <a:defRPr/>
            </a:pPr>
            <a:r>
              <a:rPr lang="en-US" sz="1600" kern="0" dirty="0" smtClean="0">
                <a:latin typeface="+mn-lt"/>
              </a:rPr>
              <a:t>If the product's use context has not previously been discussed, and if the group has not first had the opportunity to carry out the slightly more unstructured exercise in step 2, confusion can arise with respect to where the environmental impacts actually are in the product.</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Environmental improvement through</a:t>
            </a:r>
            <a:br>
              <a:rPr lang="en-GB" dirty="0" smtClean="0"/>
            </a:br>
            <a:r>
              <a:rPr lang="en-GB" dirty="0" smtClean="0"/>
              <a:t>product development</a:t>
            </a:r>
            <a:r>
              <a:rPr lang="en-GB" sz="2000" b="1" dirty="0" smtClean="0"/>
              <a:t/>
            </a:r>
            <a:br>
              <a:rPr lang="en-GB" sz="2000" b="1" dirty="0" smtClean="0"/>
            </a:br>
            <a:r>
              <a:rPr lang="en-GB" b="1" dirty="0" smtClean="0"/>
              <a:t/>
            </a:r>
            <a:br>
              <a:rPr lang="en-GB" b="1" dirty="0" smtClean="0"/>
            </a:br>
            <a:r>
              <a:rPr lang="en-US" sz="1600" i="1" dirty="0" smtClean="0"/>
              <a:t>Step 4: Sketch the stakeholder-network</a:t>
            </a:r>
            <a:endParaRPr lang="da-DK"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Title 26"/>
          <p:cNvSpPr>
            <a:spLocks noGrp="1"/>
          </p:cNvSpPr>
          <p:nvPr>
            <p:ph type="title"/>
          </p:nvPr>
        </p:nvSpPr>
        <p:spPr/>
        <p:txBody>
          <a:bodyPr/>
          <a:lstStyle/>
          <a:p>
            <a:pPr eaLnBrk="1" hangingPunct="1"/>
            <a:r>
              <a:rPr lang="en-US" dirty="0" smtClean="0"/>
              <a:t>Step 4: Sketch the stakeholder-network</a:t>
            </a:r>
            <a:endParaRPr lang="en-GB" dirty="0" smtClean="0"/>
          </a:p>
        </p:txBody>
      </p:sp>
      <p:sp>
        <p:nvSpPr>
          <p:cNvPr id="29" name="Rectangle 3"/>
          <p:cNvSpPr txBox="1">
            <a:spLocks noChangeArrowheads="1"/>
          </p:cNvSpPr>
          <p:nvPr/>
        </p:nvSpPr>
        <p:spPr bwMode="auto">
          <a:xfrm>
            <a:off x="142845" y="1385910"/>
            <a:ext cx="8848755" cy="51863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defRPr/>
            </a:pPr>
            <a:r>
              <a:rPr lang="en-GB" sz="1600" b="1" kern="0" dirty="0" smtClean="0">
                <a:solidFill>
                  <a:srgbClr val="00B050"/>
                </a:solidFill>
                <a:latin typeface="+mn-lt"/>
              </a:rPr>
              <a:t>BACKGROUND</a:t>
            </a:r>
          </a:p>
          <a:p>
            <a:pPr marL="342900" lvl="0" indent="-342900" algn="l" eaLnBrk="0" hangingPunct="0">
              <a:lnSpc>
                <a:spcPct val="90000"/>
              </a:lnSpc>
              <a:spcBef>
                <a:spcPct val="20000"/>
              </a:spcBef>
              <a:defRPr/>
            </a:pPr>
            <a:endParaRPr lang="en-GB" sz="1600" b="1" kern="0" dirty="0" smtClean="0">
              <a:solidFill>
                <a:srgbClr val="00B050"/>
              </a:solidFill>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Classic environmental efforts in companies take their point of departure in a product or a technology, directing special attention towards the improvement of the product’s life cycle performance. </a:t>
            </a:r>
          </a:p>
          <a:p>
            <a:pPr marL="342900" lvl="0" indent="-342900" algn="l" eaLnBrk="0" hangingPunct="0">
              <a:lnSpc>
                <a:spcPct val="90000"/>
              </a:lnSpc>
              <a:spcBef>
                <a:spcPct val="20000"/>
              </a:spcBef>
              <a:buBlip>
                <a:blip r:embed="rId3"/>
              </a:buBlip>
              <a:defRPr/>
            </a:pPr>
            <a:endParaRPr lang="en-US" sz="1600" kern="0" dirty="0" smtClean="0">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A weakness of this approach, is that it is built on a large series of assumptions, because there would otherwise be too many uncertainties to be able to make plausible assessment of the product’s environmental ‘goodness’. </a:t>
            </a:r>
          </a:p>
          <a:p>
            <a:pPr marL="342900" lvl="0" indent="-342900" algn="l" eaLnBrk="0" hangingPunct="0">
              <a:lnSpc>
                <a:spcPct val="90000"/>
              </a:lnSpc>
              <a:spcBef>
                <a:spcPct val="20000"/>
              </a:spcBef>
              <a:buBlip>
                <a:blip r:embed="rId3"/>
              </a:buBlip>
              <a:defRPr/>
            </a:pPr>
            <a:endParaRPr lang="en-US" sz="1600" kern="0" dirty="0" smtClean="0">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It is therefore important to identify the various stakeholders who are connected to a particular set of activities within which the product plays a role. </a:t>
            </a:r>
          </a:p>
        </p:txBody>
      </p:sp>
      <p:grpSp>
        <p:nvGrpSpPr>
          <p:cNvPr id="7" name="Group 70"/>
          <p:cNvGrpSpPr>
            <a:grpSpLocks/>
          </p:cNvGrpSpPr>
          <p:nvPr/>
        </p:nvGrpSpPr>
        <p:grpSpPr bwMode="auto">
          <a:xfrm>
            <a:off x="928662" y="5000636"/>
            <a:ext cx="450889" cy="1040728"/>
            <a:chOff x="10932" y="7915"/>
            <a:chExt cx="950" cy="1814"/>
          </a:xfrm>
        </p:grpSpPr>
        <p:sp>
          <p:nvSpPr>
            <p:cNvPr id="8" name="Oval 71"/>
            <p:cNvSpPr>
              <a:spLocks noChangeArrowheads="1"/>
            </p:cNvSpPr>
            <p:nvPr/>
          </p:nvSpPr>
          <p:spPr bwMode="auto">
            <a:xfrm>
              <a:off x="11172" y="7915"/>
              <a:ext cx="273" cy="499"/>
            </a:xfrm>
            <a:prstGeom prst="ellipse">
              <a:avLst/>
            </a:prstGeom>
            <a:solidFill>
              <a:schemeClr val="tx2"/>
            </a:solidFill>
            <a:ln w="38100">
              <a:solidFill>
                <a:schemeClr val="tx2"/>
              </a:solidFill>
              <a:round/>
              <a:headEnd type="none" w="sm" len="lg"/>
              <a:tailEnd type="none" w="sm" len="lg"/>
            </a:ln>
          </p:spPr>
          <p:txBody>
            <a:bodyPr wrap="none" anchor="ctr"/>
            <a:lstStyle/>
            <a:p>
              <a:endParaRPr lang="en-GB" sz="1400">
                <a:latin typeface="Calibri" pitchFamily="34" charset="0"/>
              </a:endParaRPr>
            </a:p>
          </p:txBody>
        </p:sp>
        <p:sp>
          <p:nvSpPr>
            <p:cNvPr id="9" name="Oval 72"/>
            <p:cNvSpPr>
              <a:spLocks noChangeArrowheads="1"/>
            </p:cNvSpPr>
            <p:nvPr/>
          </p:nvSpPr>
          <p:spPr bwMode="auto">
            <a:xfrm rot="18804973" flipV="1">
              <a:off x="10722" y="8579"/>
              <a:ext cx="651" cy="232"/>
            </a:xfrm>
            <a:prstGeom prst="ellipse">
              <a:avLst/>
            </a:prstGeom>
            <a:solidFill>
              <a:schemeClr val="tx2"/>
            </a:solidFill>
            <a:ln w="38100">
              <a:solidFill>
                <a:schemeClr val="tx2"/>
              </a:solidFill>
              <a:round/>
              <a:headEnd type="none" w="sm" len="lg"/>
              <a:tailEnd type="none" w="sm" len="lg"/>
            </a:ln>
          </p:spPr>
          <p:txBody>
            <a:bodyPr rot="10800000" vert="eaVert" wrap="none" anchor="ctr"/>
            <a:lstStyle/>
            <a:p>
              <a:endParaRPr lang="en-GB" sz="1400">
                <a:latin typeface="Calibri" pitchFamily="34" charset="0"/>
              </a:endParaRPr>
            </a:p>
          </p:txBody>
        </p:sp>
        <p:sp>
          <p:nvSpPr>
            <p:cNvPr id="10" name="Oval 73"/>
            <p:cNvSpPr>
              <a:spLocks noChangeArrowheads="1"/>
            </p:cNvSpPr>
            <p:nvPr/>
          </p:nvSpPr>
          <p:spPr bwMode="auto">
            <a:xfrm rot="13446340" flipV="1">
              <a:off x="11295" y="8550"/>
              <a:ext cx="587" cy="212"/>
            </a:xfrm>
            <a:prstGeom prst="ellipse">
              <a:avLst/>
            </a:prstGeom>
            <a:solidFill>
              <a:schemeClr val="tx2"/>
            </a:solidFill>
            <a:ln w="38100">
              <a:solidFill>
                <a:schemeClr val="tx2"/>
              </a:solidFill>
              <a:round/>
              <a:headEnd type="none" w="sm" len="lg"/>
              <a:tailEnd type="none" w="sm" len="lg"/>
            </a:ln>
          </p:spPr>
          <p:txBody>
            <a:bodyPr wrap="none" anchor="ctr"/>
            <a:lstStyle/>
            <a:p>
              <a:endParaRPr lang="en-GB" sz="1400">
                <a:latin typeface="Calibri" pitchFamily="34" charset="0"/>
              </a:endParaRPr>
            </a:p>
          </p:txBody>
        </p:sp>
        <p:sp>
          <p:nvSpPr>
            <p:cNvPr id="11" name="Oval 74"/>
            <p:cNvSpPr>
              <a:spLocks noChangeArrowheads="1"/>
            </p:cNvSpPr>
            <p:nvPr/>
          </p:nvSpPr>
          <p:spPr bwMode="auto">
            <a:xfrm rot="16834544" flipV="1">
              <a:off x="10546" y="8981"/>
              <a:ext cx="1270" cy="226"/>
            </a:xfrm>
            <a:prstGeom prst="ellipse">
              <a:avLst/>
            </a:prstGeom>
            <a:solidFill>
              <a:schemeClr val="tx2"/>
            </a:solidFill>
            <a:ln w="38100">
              <a:solidFill>
                <a:schemeClr val="tx2"/>
              </a:solidFill>
              <a:round/>
              <a:headEnd type="none" w="sm" len="lg"/>
              <a:tailEnd type="none" w="sm" len="lg"/>
            </a:ln>
          </p:spPr>
          <p:txBody>
            <a:bodyPr rot="10800000" vert="eaVert" wrap="none" anchor="ctr"/>
            <a:lstStyle/>
            <a:p>
              <a:endParaRPr lang="en-GB" sz="1400">
                <a:latin typeface="Calibri" pitchFamily="34" charset="0"/>
              </a:endParaRPr>
            </a:p>
          </p:txBody>
        </p:sp>
        <p:sp>
          <p:nvSpPr>
            <p:cNvPr id="12" name="Oval 75"/>
            <p:cNvSpPr>
              <a:spLocks noChangeArrowheads="1"/>
            </p:cNvSpPr>
            <p:nvPr/>
          </p:nvSpPr>
          <p:spPr bwMode="auto">
            <a:xfrm rot="15565562" flipV="1">
              <a:off x="10819" y="8980"/>
              <a:ext cx="1270" cy="227"/>
            </a:xfrm>
            <a:prstGeom prst="ellipse">
              <a:avLst/>
            </a:prstGeom>
            <a:solidFill>
              <a:schemeClr val="tx2"/>
            </a:solidFill>
            <a:ln w="38100">
              <a:solidFill>
                <a:schemeClr val="tx2"/>
              </a:solidFill>
              <a:round/>
              <a:headEnd type="none" w="sm" len="lg"/>
              <a:tailEnd type="none" w="sm" len="lg"/>
            </a:ln>
          </p:spPr>
          <p:txBody>
            <a:bodyPr rot="10800000" vert="eaVert" wrap="none" anchor="ctr"/>
            <a:lstStyle/>
            <a:p>
              <a:endParaRPr lang="en-GB" sz="1400">
                <a:latin typeface="Calibri" pitchFamily="34" charset="0"/>
              </a:endParaRPr>
            </a:p>
          </p:txBody>
        </p:sp>
      </p:grpSp>
      <p:grpSp>
        <p:nvGrpSpPr>
          <p:cNvPr id="15" name="Group 96"/>
          <p:cNvGrpSpPr>
            <a:grpSpLocks/>
          </p:cNvGrpSpPr>
          <p:nvPr/>
        </p:nvGrpSpPr>
        <p:grpSpPr bwMode="auto">
          <a:xfrm>
            <a:off x="2357422" y="4643446"/>
            <a:ext cx="452306" cy="982595"/>
            <a:chOff x="10932" y="7915"/>
            <a:chExt cx="950" cy="1814"/>
          </a:xfrm>
        </p:grpSpPr>
        <p:sp>
          <p:nvSpPr>
            <p:cNvPr id="16" name="Oval 97"/>
            <p:cNvSpPr>
              <a:spLocks noChangeArrowheads="1"/>
            </p:cNvSpPr>
            <p:nvPr/>
          </p:nvSpPr>
          <p:spPr bwMode="auto">
            <a:xfrm>
              <a:off x="11172" y="7915"/>
              <a:ext cx="273" cy="499"/>
            </a:xfrm>
            <a:prstGeom prst="ellipse">
              <a:avLst/>
            </a:prstGeom>
            <a:solidFill>
              <a:srgbClr val="339966"/>
            </a:solidFill>
            <a:ln w="38100">
              <a:solidFill>
                <a:srgbClr val="339966"/>
              </a:solidFill>
              <a:round/>
              <a:headEnd type="none" w="sm" len="lg"/>
              <a:tailEnd type="none" w="sm" len="lg"/>
            </a:ln>
          </p:spPr>
          <p:txBody>
            <a:bodyPr wrap="none" anchor="ctr"/>
            <a:lstStyle/>
            <a:p>
              <a:endParaRPr lang="en-GB" sz="1400">
                <a:latin typeface="Calibri" pitchFamily="34" charset="0"/>
              </a:endParaRPr>
            </a:p>
          </p:txBody>
        </p:sp>
        <p:sp>
          <p:nvSpPr>
            <p:cNvPr id="17" name="Oval 98"/>
            <p:cNvSpPr>
              <a:spLocks noChangeArrowheads="1"/>
            </p:cNvSpPr>
            <p:nvPr/>
          </p:nvSpPr>
          <p:spPr bwMode="auto">
            <a:xfrm rot="18804973" flipV="1">
              <a:off x="10722" y="8579"/>
              <a:ext cx="651" cy="232"/>
            </a:xfrm>
            <a:prstGeom prst="ellipse">
              <a:avLst/>
            </a:prstGeom>
            <a:solidFill>
              <a:srgbClr val="339966"/>
            </a:solidFill>
            <a:ln w="38100">
              <a:solidFill>
                <a:srgbClr val="339966"/>
              </a:solidFill>
              <a:round/>
              <a:headEnd type="none" w="sm" len="lg"/>
              <a:tailEnd type="none" w="sm" len="lg"/>
            </a:ln>
          </p:spPr>
          <p:txBody>
            <a:bodyPr rot="10800000" vert="eaVert" wrap="none" anchor="ctr"/>
            <a:lstStyle/>
            <a:p>
              <a:endParaRPr lang="en-GB" sz="1400">
                <a:latin typeface="Calibri" pitchFamily="34" charset="0"/>
              </a:endParaRPr>
            </a:p>
          </p:txBody>
        </p:sp>
        <p:sp>
          <p:nvSpPr>
            <p:cNvPr id="18" name="Oval 99"/>
            <p:cNvSpPr>
              <a:spLocks noChangeArrowheads="1"/>
            </p:cNvSpPr>
            <p:nvPr/>
          </p:nvSpPr>
          <p:spPr bwMode="auto">
            <a:xfrm rot="13446340" flipV="1">
              <a:off x="11295" y="8550"/>
              <a:ext cx="587" cy="212"/>
            </a:xfrm>
            <a:prstGeom prst="ellipse">
              <a:avLst/>
            </a:prstGeom>
            <a:solidFill>
              <a:srgbClr val="339966"/>
            </a:solidFill>
            <a:ln w="38100">
              <a:solidFill>
                <a:srgbClr val="339966"/>
              </a:solidFill>
              <a:round/>
              <a:headEnd type="none" w="sm" len="lg"/>
              <a:tailEnd type="none" w="sm" len="lg"/>
            </a:ln>
          </p:spPr>
          <p:txBody>
            <a:bodyPr wrap="none" anchor="ctr"/>
            <a:lstStyle/>
            <a:p>
              <a:endParaRPr lang="en-GB" sz="1400">
                <a:latin typeface="Calibri" pitchFamily="34" charset="0"/>
              </a:endParaRPr>
            </a:p>
          </p:txBody>
        </p:sp>
        <p:sp>
          <p:nvSpPr>
            <p:cNvPr id="19" name="Oval 100"/>
            <p:cNvSpPr>
              <a:spLocks noChangeArrowheads="1"/>
            </p:cNvSpPr>
            <p:nvPr/>
          </p:nvSpPr>
          <p:spPr bwMode="auto">
            <a:xfrm rot="16834544" flipV="1">
              <a:off x="10546" y="8981"/>
              <a:ext cx="1270" cy="226"/>
            </a:xfrm>
            <a:prstGeom prst="ellipse">
              <a:avLst/>
            </a:prstGeom>
            <a:solidFill>
              <a:srgbClr val="339966"/>
            </a:solidFill>
            <a:ln w="38100">
              <a:solidFill>
                <a:srgbClr val="339966"/>
              </a:solidFill>
              <a:round/>
              <a:headEnd type="none" w="sm" len="lg"/>
              <a:tailEnd type="none" w="sm" len="lg"/>
            </a:ln>
          </p:spPr>
          <p:txBody>
            <a:bodyPr rot="10800000" vert="eaVert" wrap="none" anchor="ctr"/>
            <a:lstStyle/>
            <a:p>
              <a:endParaRPr lang="en-GB" sz="1400">
                <a:latin typeface="Calibri" pitchFamily="34" charset="0"/>
              </a:endParaRPr>
            </a:p>
          </p:txBody>
        </p:sp>
        <p:sp>
          <p:nvSpPr>
            <p:cNvPr id="20" name="Oval 101"/>
            <p:cNvSpPr>
              <a:spLocks noChangeArrowheads="1"/>
            </p:cNvSpPr>
            <p:nvPr/>
          </p:nvSpPr>
          <p:spPr bwMode="auto">
            <a:xfrm rot="15565562" flipV="1">
              <a:off x="10819" y="8980"/>
              <a:ext cx="1270" cy="227"/>
            </a:xfrm>
            <a:prstGeom prst="ellipse">
              <a:avLst/>
            </a:prstGeom>
            <a:solidFill>
              <a:srgbClr val="339966"/>
            </a:solidFill>
            <a:ln w="38100">
              <a:solidFill>
                <a:srgbClr val="339966"/>
              </a:solidFill>
              <a:round/>
              <a:headEnd type="none" w="sm" len="lg"/>
              <a:tailEnd type="none" w="sm" len="lg"/>
            </a:ln>
          </p:spPr>
          <p:txBody>
            <a:bodyPr rot="10800000" vert="eaVert" wrap="none" anchor="ctr"/>
            <a:lstStyle/>
            <a:p>
              <a:endParaRPr lang="en-GB" sz="1400">
                <a:latin typeface="Calibri" pitchFamily="34" charset="0"/>
              </a:endParaRPr>
            </a:p>
          </p:txBody>
        </p:sp>
      </p:grpSp>
      <p:grpSp>
        <p:nvGrpSpPr>
          <p:cNvPr id="23" name="Group 117"/>
          <p:cNvGrpSpPr>
            <a:grpSpLocks/>
          </p:cNvGrpSpPr>
          <p:nvPr/>
        </p:nvGrpSpPr>
        <p:grpSpPr bwMode="auto">
          <a:xfrm>
            <a:off x="3929058" y="5000636"/>
            <a:ext cx="449467" cy="948565"/>
            <a:chOff x="10932" y="7915"/>
            <a:chExt cx="950" cy="1814"/>
          </a:xfrm>
        </p:grpSpPr>
        <p:sp>
          <p:nvSpPr>
            <p:cNvPr id="24" name="Oval 118"/>
            <p:cNvSpPr>
              <a:spLocks noChangeArrowheads="1"/>
            </p:cNvSpPr>
            <p:nvPr/>
          </p:nvSpPr>
          <p:spPr bwMode="auto">
            <a:xfrm>
              <a:off x="11172" y="7915"/>
              <a:ext cx="273" cy="499"/>
            </a:xfrm>
            <a:prstGeom prst="ellipse">
              <a:avLst/>
            </a:prstGeom>
            <a:solidFill>
              <a:srgbClr val="FF0000"/>
            </a:solidFill>
            <a:ln w="38100">
              <a:solidFill>
                <a:srgbClr val="FF0000"/>
              </a:solidFill>
              <a:round/>
              <a:headEnd type="none" w="sm" len="lg"/>
              <a:tailEnd type="none" w="sm" len="lg"/>
            </a:ln>
          </p:spPr>
          <p:txBody>
            <a:bodyPr wrap="none" anchor="ctr"/>
            <a:lstStyle/>
            <a:p>
              <a:endParaRPr lang="en-GB" sz="1400">
                <a:latin typeface="Calibri" pitchFamily="34" charset="0"/>
              </a:endParaRPr>
            </a:p>
          </p:txBody>
        </p:sp>
        <p:sp>
          <p:nvSpPr>
            <p:cNvPr id="25" name="Oval 119"/>
            <p:cNvSpPr>
              <a:spLocks noChangeArrowheads="1"/>
            </p:cNvSpPr>
            <p:nvPr/>
          </p:nvSpPr>
          <p:spPr bwMode="auto">
            <a:xfrm rot="18804973" flipV="1">
              <a:off x="10722" y="8579"/>
              <a:ext cx="651" cy="232"/>
            </a:xfrm>
            <a:prstGeom prst="ellipse">
              <a:avLst/>
            </a:prstGeom>
            <a:solidFill>
              <a:srgbClr val="FF0000"/>
            </a:solidFill>
            <a:ln w="38100">
              <a:solidFill>
                <a:srgbClr val="FF0000"/>
              </a:solidFill>
              <a:round/>
              <a:headEnd type="none" w="sm" len="lg"/>
              <a:tailEnd type="none" w="sm" len="lg"/>
            </a:ln>
          </p:spPr>
          <p:txBody>
            <a:bodyPr rot="10800000" vert="eaVert" wrap="none" anchor="ctr"/>
            <a:lstStyle/>
            <a:p>
              <a:endParaRPr lang="en-GB" sz="1400">
                <a:latin typeface="Calibri" pitchFamily="34" charset="0"/>
              </a:endParaRPr>
            </a:p>
          </p:txBody>
        </p:sp>
        <p:sp>
          <p:nvSpPr>
            <p:cNvPr id="26" name="Oval 120"/>
            <p:cNvSpPr>
              <a:spLocks noChangeArrowheads="1"/>
            </p:cNvSpPr>
            <p:nvPr/>
          </p:nvSpPr>
          <p:spPr bwMode="auto">
            <a:xfrm rot="13446340" flipV="1">
              <a:off x="11295" y="8550"/>
              <a:ext cx="587" cy="212"/>
            </a:xfrm>
            <a:prstGeom prst="ellipse">
              <a:avLst/>
            </a:prstGeom>
            <a:solidFill>
              <a:srgbClr val="FF0000"/>
            </a:solidFill>
            <a:ln w="38100">
              <a:solidFill>
                <a:srgbClr val="FF0000"/>
              </a:solidFill>
              <a:round/>
              <a:headEnd type="none" w="sm" len="lg"/>
              <a:tailEnd type="none" w="sm" len="lg"/>
            </a:ln>
          </p:spPr>
          <p:txBody>
            <a:bodyPr wrap="none" anchor="ctr"/>
            <a:lstStyle/>
            <a:p>
              <a:endParaRPr lang="en-GB" sz="1400">
                <a:latin typeface="Calibri" pitchFamily="34" charset="0"/>
              </a:endParaRPr>
            </a:p>
          </p:txBody>
        </p:sp>
        <p:sp>
          <p:nvSpPr>
            <p:cNvPr id="27" name="Oval 121"/>
            <p:cNvSpPr>
              <a:spLocks noChangeArrowheads="1"/>
            </p:cNvSpPr>
            <p:nvPr/>
          </p:nvSpPr>
          <p:spPr bwMode="auto">
            <a:xfrm rot="16834544" flipV="1">
              <a:off x="10546" y="8981"/>
              <a:ext cx="1270" cy="226"/>
            </a:xfrm>
            <a:prstGeom prst="ellipse">
              <a:avLst/>
            </a:prstGeom>
            <a:solidFill>
              <a:srgbClr val="FF0000"/>
            </a:solidFill>
            <a:ln w="38100">
              <a:solidFill>
                <a:srgbClr val="FF0000"/>
              </a:solidFill>
              <a:round/>
              <a:headEnd type="none" w="sm" len="lg"/>
              <a:tailEnd type="none" w="sm" len="lg"/>
            </a:ln>
          </p:spPr>
          <p:txBody>
            <a:bodyPr rot="10800000" vert="eaVert" wrap="none" anchor="ctr"/>
            <a:lstStyle/>
            <a:p>
              <a:endParaRPr lang="en-GB" sz="1400">
                <a:latin typeface="Calibri" pitchFamily="34" charset="0"/>
              </a:endParaRPr>
            </a:p>
          </p:txBody>
        </p:sp>
        <p:sp>
          <p:nvSpPr>
            <p:cNvPr id="28" name="Oval 122"/>
            <p:cNvSpPr>
              <a:spLocks noChangeArrowheads="1"/>
            </p:cNvSpPr>
            <p:nvPr/>
          </p:nvSpPr>
          <p:spPr bwMode="auto">
            <a:xfrm rot="15565562" flipV="1">
              <a:off x="10819" y="8980"/>
              <a:ext cx="1270" cy="227"/>
            </a:xfrm>
            <a:prstGeom prst="ellipse">
              <a:avLst/>
            </a:prstGeom>
            <a:solidFill>
              <a:srgbClr val="FF0000"/>
            </a:solidFill>
            <a:ln w="38100">
              <a:solidFill>
                <a:srgbClr val="FF0000"/>
              </a:solidFill>
              <a:round/>
              <a:headEnd type="none" w="sm" len="lg"/>
              <a:tailEnd type="none" w="sm" len="lg"/>
            </a:ln>
          </p:spPr>
          <p:txBody>
            <a:bodyPr rot="10800000" vert="eaVert" wrap="none" anchor="ctr"/>
            <a:lstStyle/>
            <a:p>
              <a:endParaRPr lang="en-GB" sz="1400">
                <a:latin typeface="Calibri" pitchFamily="34" charset="0"/>
              </a:endParaRPr>
            </a:p>
          </p:txBody>
        </p:sp>
      </p:grpSp>
      <p:grpSp>
        <p:nvGrpSpPr>
          <p:cNvPr id="32" name="Group 96"/>
          <p:cNvGrpSpPr>
            <a:grpSpLocks/>
          </p:cNvGrpSpPr>
          <p:nvPr/>
        </p:nvGrpSpPr>
        <p:grpSpPr bwMode="auto">
          <a:xfrm>
            <a:off x="5214942" y="5143512"/>
            <a:ext cx="452306" cy="982595"/>
            <a:chOff x="10932" y="7915"/>
            <a:chExt cx="950" cy="1814"/>
          </a:xfrm>
          <a:solidFill>
            <a:srgbClr val="00B0F0"/>
          </a:solidFill>
        </p:grpSpPr>
        <p:sp>
          <p:nvSpPr>
            <p:cNvPr id="33" name="Oval 97"/>
            <p:cNvSpPr>
              <a:spLocks noChangeArrowheads="1"/>
            </p:cNvSpPr>
            <p:nvPr/>
          </p:nvSpPr>
          <p:spPr bwMode="auto">
            <a:xfrm>
              <a:off x="11172" y="7915"/>
              <a:ext cx="273" cy="499"/>
            </a:xfrm>
            <a:prstGeom prst="ellipse">
              <a:avLst/>
            </a:prstGeom>
            <a:grpFill/>
            <a:ln w="38100">
              <a:solidFill>
                <a:srgbClr val="00B0F0"/>
              </a:solidFill>
              <a:round/>
              <a:headEnd type="none" w="sm" len="lg"/>
              <a:tailEnd type="none" w="sm" len="lg"/>
            </a:ln>
          </p:spPr>
          <p:txBody>
            <a:bodyPr wrap="none" anchor="ctr"/>
            <a:lstStyle/>
            <a:p>
              <a:pPr fontAlgn="auto">
                <a:spcBef>
                  <a:spcPts val="0"/>
                </a:spcBef>
                <a:spcAft>
                  <a:spcPts val="0"/>
                </a:spcAft>
                <a:defRPr/>
              </a:pPr>
              <a:endParaRPr lang="en-GB" sz="1400">
                <a:latin typeface="+mn-lt"/>
              </a:endParaRPr>
            </a:p>
          </p:txBody>
        </p:sp>
        <p:sp>
          <p:nvSpPr>
            <p:cNvPr id="34" name="Oval 98"/>
            <p:cNvSpPr>
              <a:spLocks noChangeArrowheads="1"/>
            </p:cNvSpPr>
            <p:nvPr/>
          </p:nvSpPr>
          <p:spPr bwMode="auto">
            <a:xfrm rot="18804973" flipV="1">
              <a:off x="10722" y="8579"/>
              <a:ext cx="651" cy="232"/>
            </a:xfrm>
            <a:prstGeom prst="ellipse">
              <a:avLst/>
            </a:prstGeom>
            <a:grpFill/>
            <a:ln w="38100">
              <a:solidFill>
                <a:srgbClr val="00B0F0"/>
              </a:solidFill>
              <a:round/>
              <a:headEnd type="none" w="sm" len="lg"/>
              <a:tailEnd type="none" w="sm" len="lg"/>
            </a:ln>
          </p:spPr>
          <p:txBody>
            <a:bodyPr rot="10800000" vert="eaVert" wrap="none" anchor="ctr"/>
            <a:lstStyle/>
            <a:p>
              <a:pPr fontAlgn="auto">
                <a:spcBef>
                  <a:spcPts val="0"/>
                </a:spcBef>
                <a:spcAft>
                  <a:spcPts val="0"/>
                </a:spcAft>
                <a:defRPr/>
              </a:pPr>
              <a:endParaRPr lang="en-GB" sz="1400">
                <a:latin typeface="+mn-lt"/>
              </a:endParaRPr>
            </a:p>
          </p:txBody>
        </p:sp>
        <p:sp>
          <p:nvSpPr>
            <p:cNvPr id="35" name="Oval 99"/>
            <p:cNvSpPr>
              <a:spLocks noChangeArrowheads="1"/>
            </p:cNvSpPr>
            <p:nvPr/>
          </p:nvSpPr>
          <p:spPr bwMode="auto">
            <a:xfrm rot="13446340" flipV="1">
              <a:off x="11295" y="8550"/>
              <a:ext cx="587" cy="212"/>
            </a:xfrm>
            <a:prstGeom prst="ellipse">
              <a:avLst/>
            </a:prstGeom>
            <a:grpFill/>
            <a:ln w="38100">
              <a:solidFill>
                <a:srgbClr val="00B0F0"/>
              </a:solidFill>
              <a:round/>
              <a:headEnd type="none" w="sm" len="lg"/>
              <a:tailEnd type="none" w="sm" len="lg"/>
            </a:ln>
          </p:spPr>
          <p:txBody>
            <a:bodyPr wrap="none" anchor="ctr"/>
            <a:lstStyle/>
            <a:p>
              <a:pPr fontAlgn="auto">
                <a:spcBef>
                  <a:spcPts val="0"/>
                </a:spcBef>
                <a:spcAft>
                  <a:spcPts val="0"/>
                </a:spcAft>
                <a:defRPr/>
              </a:pPr>
              <a:endParaRPr lang="en-GB" sz="1400">
                <a:latin typeface="+mn-lt"/>
              </a:endParaRPr>
            </a:p>
          </p:txBody>
        </p:sp>
        <p:sp>
          <p:nvSpPr>
            <p:cNvPr id="36" name="Oval 100"/>
            <p:cNvSpPr>
              <a:spLocks noChangeArrowheads="1"/>
            </p:cNvSpPr>
            <p:nvPr/>
          </p:nvSpPr>
          <p:spPr bwMode="auto">
            <a:xfrm rot="16834544" flipV="1">
              <a:off x="10546" y="8981"/>
              <a:ext cx="1270" cy="226"/>
            </a:xfrm>
            <a:prstGeom prst="ellipse">
              <a:avLst/>
            </a:prstGeom>
            <a:grpFill/>
            <a:ln w="38100">
              <a:solidFill>
                <a:srgbClr val="00B0F0"/>
              </a:solidFill>
              <a:round/>
              <a:headEnd type="none" w="sm" len="lg"/>
              <a:tailEnd type="none" w="sm" len="lg"/>
            </a:ln>
          </p:spPr>
          <p:txBody>
            <a:bodyPr rot="10800000" vert="eaVert" wrap="none" anchor="ctr"/>
            <a:lstStyle/>
            <a:p>
              <a:pPr fontAlgn="auto">
                <a:spcBef>
                  <a:spcPts val="0"/>
                </a:spcBef>
                <a:spcAft>
                  <a:spcPts val="0"/>
                </a:spcAft>
                <a:defRPr/>
              </a:pPr>
              <a:endParaRPr lang="en-GB" sz="1400">
                <a:latin typeface="+mn-lt"/>
              </a:endParaRPr>
            </a:p>
          </p:txBody>
        </p:sp>
        <p:sp>
          <p:nvSpPr>
            <p:cNvPr id="37" name="Oval 101"/>
            <p:cNvSpPr>
              <a:spLocks noChangeArrowheads="1"/>
            </p:cNvSpPr>
            <p:nvPr/>
          </p:nvSpPr>
          <p:spPr bwMode="auto">
            <a:xfrm rot="15565562" flipV="1">
              <a:off x="10819" y="8980"/>
              <a:ext cx="1270" cy="227"/>
            </a:xfrm>
            <a:prstGeom prst="ellipse">
              <a:avLst/>
            </a:prstGeom>
            <a:grpFill/>
            <a:ln w="38100">
              <a:solidFill>
                <a:srgbClr val="00B0F0"/>
              </a:solidFill>
              <a:round/>
              <a:headEnd type="none" w="sm" len="lg"/>
              <a:tailEnd type="none" w="sm" len="lg"/>
            </a:ln>
          </p:spPr>
          <p:txBody>
            <a:bodyPr rot="10800000" vert="eaVert" wrap="none" anchor="ctr"/>
            <a:lstStyle/>
            <a:p>
              <a:pPr fontAlgn="auto">
                <a:spcBef>
                  <a:spcPts val="0"/>
                </a:spcBef>
                <a:spcAft>
                  <a:spcPts val="0"/>
                </a:spcAft>
                <a:defRPr/>
              </a:pPr>
              <a:endParaRPr lang="en-GB" sz="1400">
                <a:latin typeface="+mn-lt"/>
              </a:endParaRPr>
            </a:p>
          </p:txBody>
        </p:sp>
      </p:grpSp>
      <p:grpSp>
        <p:nvGrpSpPr>
          <p:cNvPr id="40" name="Group 82"/>
          <p:cNvGrpSpPr>
            <a:grpSpLocks/>
          </p:cNvGrpSpPr>
          <p:nvPr/>
        </p:nvGrpSpPr>
        <p:grpSpPr bwMode="auto">
          <a:xfrm>
            <a:off x="7143768" y="4929198"/>
            <a:ext cx="449467" cy="884761"/>
            <a:chOff x="10932" y="7915"/>
            <a:chExt cx="950" cy="1814"/>
          </a:xfrm>
          <a:solidFill>
            <a:schemeClr val="bg2">
              <a:lumMod val="50000"/>
            </a:schemeClr>
          </a:solidFill>
        </p:grpSpPr>
        <p:sp>
          <p:nvSpPr>
            <p:cNvPr id="41" name="Oval 83"/>
            <p:cNvSpPr>
              <a:spLocks noChangeArrowheads="1"/>
            </p:cNvSpPr>
            <p:nvPr/>
          </p:nvSpPr>
          <p:spPr bwMode="auto">
            <a:xfrm>
              <a:off x="11172" y="7915"/>
              <a:ext cx="273" cy="499"/>
            </a:xfrm>
            <a:prstGeom prst="ellipse">
              <a:avLst/>
            </a:prstGeom>
            <a:grpFill/>
            <a:ln w="38100">
              <a:solidFill>
                <a:schemeClr val="bg2">
                  <a:lumMod val="50000"/>
                </a:schemeClr>
              </a:solidFill>
              <a:round/>
              <a:headEnd type="none" w="sm" len="lg"/>
              <a:tailEnd type="none" w="sm" len="lg"/>
            </a:ln>
          </p:spPr>
          <p:txBody>
            <a:bodyPr wrap="none" anchor="ctr"/>
            <a:lstStyle/>
            <a:p>
              <a:pPr fontAlgn="auto">
                <a:spcBef>
                  <a:spcPts val="0"/>
                </a:spcBef>
                <a:spcAft>
                  <a:spcPts val="0"/>
                </a:spcAft>
                <a:defRPr/>
              </a:pPr>
              <a:endParaRPr lang="en-GB" sz="1400">
                <a:latin typeface="+mn-lt"/>
              </a:endParaRPr>
            </a:p>
          </p:txBody>
        </p:sp>
        <p:sp>
          <p:nvSpPr>
            <p:cNvPr id="42" name="Oval 84"/>
            <p:cNvSpPr>
              <a:spLocks noChangeArrowheads="1"/>
            </p:cNvSpPr>
            <p:nvPr/>
          </p:nvSpPr>
          <p:spPr bwMode="auto">
            <a:xfrm rot="18804973" flipV="1">
              <a:off x="10722" y="8579"/>
              <a:ext cx="651" cy="232"/>
            </a:xfrm>
            <a:prstGeom prst="ellipse">
              <a:avLst/>
            </a:prstGeom>
            <a:grpFill/>
            <a:ln w="38100">
              <a:solidFill>
                <a:schemeClr val="bg2">
                  <a:lumMod val="50000"/>
                </a:schemeClr>
              </a:solidFill>
              <a:round/>
              <a:headEnd type="none" w="sm" len="lg"/>
              <a:tailEnd type="none" w="sm" len="lg"/>
            </a:ln>
          </p:spPr>
          <p:txBody>
            <a:bodyPr rot="10800000" vert="eaVert" wrap="none" anchor="ctr"/>
            <a:lstStyle/>
            <a:p>
              <a:pPr fontAlgn="auto">
                <a:spcBef>
                  <a:spcPts val="0"/>
                </a:spcBef>
                <a:spcAft>
                  <a:spcPts val="0"/>
                </a:spcAft>
                <a:defRPr/>
              </a:pPr>
              <a:endParaRPr lang="en-GB" sz="1400">
                <a:latin typeface="+mn-lt"/>
              </a:endParaRPr>
            </a:p>
          </p:txBody>
        </p:sp>
        <p:sp>
          <p:nvSpPr>
            <p:cNvPr id="43" name="Oval 85"/>
            <p:cNvSpPr>
              <a:spLocks noChangeArrowheads="1"/>
            </p:cNvSpPr>
            <p:nvPr/>
          </p:nvSpPr>
          <p:spPr bwMode="auto">
            <a:xfrm rot="13446340" flipV="1">
              <a:off x="11295" y="8550"/>
              <a:ext cx="587" cy="212"/>
            </a:xfrm>
            <a:prstGeom prst="ellipse">
              <a:avLst/>
            </a:prstGeom>
            <a:grpFill/>
            <a:ln w="38100">
              <a:solidFill>
                <a:schemeClr val="bg2">
                  <a:lumMod val="50000"/>
                </a:schemeClr>
              </a:solidFill>
              <a:round/>
              <a:headEnd type="none" w="sm" len="lg"/>
              <a:tailEnd type="none" w="sm" len="lg"/>
            </a:ln>
          </p:spPr>
          <p:txBody>
            <a:bodyPr wrap="none" anchor="ctr"/>
            <a:lstStyle/>
            <a:p>
              <a:pPr fontAlgn="auto">
                <a:spcBef>
                  <a:spcPts val="0"/>
                </a:spcBef>
                <a:spcAft>
                  <a:spcPts val="0"/>
                </a:spcAft>
                <a:defRPr/>
              </a:pPr>
              <a:endParaRPr lang="en-GB" sz="1400">
                <a:latin typeface="+mn-lt"/>
              </a:endParaRPr>
            </a:p>
          </p:txBody>
        </p:sp>
        <p:sp>
          <p:nvSpPr>
            <p:cNvPr id="44" name="Oval 86"/>
            <p:cNvSpPr>
              <a:spLocks noChangeArrowheads="1"/>
            </p:cNvSpPr>
            <p:nvPr/>
          </p:nvSpPr>
          <p:spPr bwMode="auto">
            <a:xfrm rot="16834544" flipV="1">
              <a:off x="10546" y="8981"/>
              <a:ext cx="1270" cy="226"/>
            </a:xfrm>
            <a:prstGeom prst="ellipse">
              <a:avLst/>
            </a:prstGeom>
            <a:grpFill/>
            <a:ln w="38100">
              <a:solidFill>
                <a:schemeClr val="bg2">
                  <a:lumMod val="50000"/>
                </a:schemeClr>
              </a:solidFill>
              <a:round/>
              <a:headEnd type="none" w="sm" len="lg"/>
              <a:tailEnd type="none" w="sm" len="lg"/>
            </a:ln>
          </p:spPr>
          <p:txBody>
            <a:bodyPr rot="10800000" vert="eaVert" wrap="none" anchor="ctr"/>
            <a:lstStyle/>
            <a:p>
              <a:pPr fontAlgn="auto">
                <a:spcBef>
                  <a:spcPts val="0"/>
                </a:spcBef>
                <a:spcAft>
                  <a:spcPts val="0"/>
                </a:spcAft>
                <a:defRPr/>
              </a:pPr>
              <a:endParaRPr lang="en-GB" sz="1400">
                <a:latin typeface="+mn-lt"/>
              </a:endParaRPr>
            </a:p>
          </p:txBody>
        </p:sp>
        <p:sp>
          <p:nvSpPr>
            <p:cNvPr id="45" name="Oval 87"/>
            <p:cNvSpPr>
              <a:spLocks noChangeArrowheads="1"/>
            </p:cNvSpPr>
            <p:nvPr/>
          </p:nvSpPr>
          <p:spPr bwMode="auto">
            <a:xfrm rot="15565562" flipV="1">
              <a:off x="10819" y="8980"/>
              <a:ext cx="1270" cy="227"/>
            </a:xfrm>
            <a:prstGeom prst="ellipse">
              <a:avLst/>
            </a:prstGeom>
            <a:grpFill/>
            <a:ln w="38100">
              <a:solidFill>
                <a:schemeClr val="bg2">
                  <a:lumMod val="50000"/>
                </a:schemeClr>
              </a:solidFill>
              <a:round/>
              <a:headEnd type="none" w="sm" len="lg"/>
              <a:tailEnd type="none" w="sm" len="lg"/>
            </a:ln>
          </p:spPr>
          <p:txBody>
            <a:bodyPr rot="10800000" vert="eaVert" wrap="none" anchor="ctr"/>
            <a:lstStyle/>
            <a:p>
              <a:pPr fontAlgn="auto">
                <a:spcBef>
                  <a:spcPts val="0"/>
                </a:spcBef>
                <a:spcAft>
                  <a:spcPts val="0"/>
                </a:spcAft>
                <a:defRPr/>
              </a:pPr>
              <a:endParaRPr lang="en-GB" sz="1400">
                <a:latin typeface="+mn-lt"/>
              </a:endParaRPr>
            </a:p>
          </p:txBody>
        </p:sp>
      </p:gr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Title 26"/>
          <p:cNvSpPr>
            <a:spLocks noGrp="1"/>
          </p:cNvSpPr>
          <p:nvPr>
            <p:ph type="title"/>
          </p:nvPr>
        </p:nvSpPr>
        <p:spPr/>
        <p:txBody>
          <a:bodyPr/>
          <a:lstStyle/>
          <a:p>
            <a:pPr eaLnBrk="1" hangingPunct="1"/>
            <a:r>
              <a:rPr lang="en-US" dirty="0" smtClean="0"/>
              <a:t>Step 4: Sketch the stakeholder-network</a:t>
            </a:r>
            <a:endParaRPr lang="en-GB" dirty="0" smtClean="0"/>
          </a:p>
        </p:txBody>
      </p:sp>
      <p:sp>
        <p:nvSpPr>
          <p:cNvPr id="29" name="Rectangle 3"/>
          <p:cNvSpPr txBox="1">
            <a:spLocks noChangeArrowheads="1"/>
          </p:cNvSpPr>
          <p:nvPr/>
        </p:nvSpPr>
        <p:spPr bwMode="auto">
          <a:xfrm>
            <a:off x="142845" y="1385910"/>
            <a:ext cx="8867805" cy="51863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defRPr/>
            </a:pPr>
            <a:r>
              <a:rPr lang="en-GB" sz="1600" b="1" kern="0" dirty="0" smtClean="0">
                <a:solidFill>
                  <a:srgbClr val="00B050"/>
                </a:solidFill>
                <a:latin typeface="+mn-lt"/>
              </a:rPr>
              <a:t>BACKGROUND</a:t>
            </a:r>
          </a:p>
          <a:p>
            <a:pPr marL="342900" lvl="0" indent="-342900" algn="l" eaLnBrk="0" hangingPunct="0">
              <a:lnSpc>
                <a:spcPct val="90000"/>
              </a:lnSpc>
              <a:spcBef>
                <a:spcPct val="20000"/>
              </a:spcBef>
              <a:defRPr/>
            </a:pPr>
            <a:endParaRPr lang="en-GB" sz="1600" b="1" kern="0" dirty="0" smtClean="0">
              <a:solidFill>
                <a:srgbClr val="00B050"/>
              </a:solidFill>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Environmental impacts often occur in the exchanges between stakeholders, e.g. in negotiations along the supply chain and/or as a result of lack of overview of the roles and responsibilities in the product’s so-called stakeholder-network.</a:t>
            </a:r>
          </a:p>
        </p:txBody>
      </p:sp>
      <p:pic>
        <p:nvPicPr>
          <p:cNvPr id="4" name="Picture 3" descr="P6030019.JPG"/>
          <p:cNvPicPr>
            <a:picLocks noChangeAspect="1"/>
          </p:cNvPicPr>
          <p:nvPr/>
        </p:nvPicPr>
        <p:blipFill>
          <a:blip r:embed="rId4" cstate="print"/>
          <a:srcRect l="32834" t="31294" r="17947" b="17708"/>
          <a:stretch>
            <a:fillRect/>
          </a:stretch>
        </p:blipFill>
        <p:spPr>
          <a:xfrm rot="5400000">
            <a:off x="5674119" y="3255576"/>
            <a:ext cx="3571899" cy="277574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5" name="Rectangle 3"/>
          <p:cNvSpPr txBox="1">
            <a:spLocks noChangeArrowheads="1"/>
          </p:cNvSpPr>
          <p:nvPr/>
        </p:nvSpPr>
        <p:spPr bwMode="auto">
          <a:xfrm>
            <a:off x="142845" y="2857496"/>
            <a:ext cx="5500726" cy="34290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buBlip>
                <a:blip r:embed="rId3"/>
              </a:buBlip>
              <a:defRPr/>
            </a:pPr>
            <a:r>
              <a:rPr lang="en-US" sz="1600" kern="0" dirty="0" smtClean="0">
                <a:latin typeface="+mn-lt"/>
              </a:rPr>
              <a:t>A stakeholder-network consists of several types of stakeholder, for example, the manufacturing company, a component supplier, an external designer, a freight forwarder, the authorities, customers, users, a disposal company, and so on.</a:t>
            </a:r>
          </a:p>
          <a:p>
            <a:pPr marL="342900" lvl="0" indent="-342900" algn="l" eaLnBrk="0" hangingPunct="0">
              <a:lnSpc>
                <a:spcPct val="90000"/>
              </a:lnSpc>
              <a:spcBef>
                <a:spcPct val="20000"/>
              </a:spcBef>
              <a:buBlip>
                <a:blip r:embed="rId3"/>
              </a:buBlip>
              <a:defRPr/>
            </a:pPr>
            <a:endParaRPr lang="en-US" sz="1600" kern="0" dirty="0" smtClean="0">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To supplement our understanding of the product's environmental impacts, it is important to sketch the stakeholder-network for the product. Sketching the stakeholder-network gives an insight into which stakeholders influence certain environmental impacts. To clarify the relationship between stakeholders and the impacts that occur, one can outline information exchanges, material flows and the resulting environmental impacts.</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Title 26"/>
          <p:cNvSpPr>
            <a:spLocks noGrp="1"/>
          </p:cNvSpPr>
          <p:nvPr>
            <p:ph type="title"/>
          </p:nvPr>
        </p:nvSpPr>
        <p:spPr/>
        <p:txBody>
          <a:bodyPr/>
          <a:lstStyle/>
          <a:p>
            <a:pPr eaLnBrk="1" hangingPunct="1"/>
            <a:r>
              <a:rPr lang="en-US" dirty="0" smtClean="0"/>
              <a:t>Step 4: Sketch the stakeholder-network</a:t>
            </a:r>
            <a:endParaRPr lang="en-GB" dirty="0" smtClean="0"/>
          </a:p>
        </p:txBody>
      </p:sp>
      <p:sp>
        <p:nvSpPr>
          <p:cNvPr id="29" name="Rectangle 3"/>
          <p:cNvSpPr txBox="1">
            <a:spLocks noChangeArrowheads="1"/>
          </p:cNvSpPr>
          <p:nvPr/>
        </p:nvSpPr>
        <p:spPr bwMode="auto">
          <a:xfrm>
            <a:off x="142845" y="1314472"/>
            <a:ext cx="8848755" cy="32857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defRPr/>
            </a:pPr>
            <a:r>
              <a:rPr lang="en-GB" sz="1600" b="1" kern="0" dirty="0" smtClean="0">
                <a:solidFill>
                  <a:srgbClr val="00B050"/>
                </a:solidFill>
                <a:latin typeface="+mn-lt"/>
              </a:rPr>
              <a:t>STEP-BY-STEP APPROACH</a:t>
            </a:r>
          </a:p>
        </p:txBody>
      </p:sp>
      <p:sp>
        <p:nvSpPr>
          <p:cNvPr id="197" name="Rectangle 3"/>
          <p:cNvSpPr txBox="1">
            <a:spLocks noChangeArrowheads="1"/>
          </p:cNvSpPr>
          <p:nvPr/>
        </p:nvSpPr>
        <p:spPr bwMode="auto">
          <a:xfrm>
            <a:off x="142844" y="3314736"/>
            <a:ext cx="8848755" cy="318609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defRPr/>
            </a:pPr>
            <a:endParaRPr lang="en-US" sz="1600" kern="0" dirty="0" smtClean="0">
              <a:latin typeface="+mn-lt"/>
            </a:endParaRPr>
          </a:p>
        </p:txBody>
      </p:sp>
      <p:pic>
        <p:nvPicPr>
          <p:cNvPr id="431106" name="Picture 2"/>
          <p:cNvPicPr>
            <a:picLocks noChangeAspect="1" noChangeArrowheads="1"/>
          </p:cNvPicPr>
          <p:nvPr/>
        </p:nvPicPr>
        <p:blipFill>
          <a:blip r:embed="rId3"/>
          <a:srcRect l="15000" t="17500" r="27091" b="47812"/>
          <a:stretch>
            <a:fillRect/>
          </a:stretch>
        </p:blipFill>
        <p:spPr bwMode="auto">
          <a:xfrm>
            <a:off x="190469" y="1866876"/>
            <a:ext cx="8624897" cy="322899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Title 26"/>
          <p:cNvSpPr>
            <a:spLocks noGrp="1"/>
          </p:cNvSpPr>
          <p:nvPr>
            <p:ph type="title"/>
          </p:nvPr>
        </p:nvSpPr>
        <p:spPr/>
        <p:txBody>
          <a:bodyPr/>
          <a:lstStyle/>
          <a:p>
            <a:pPr eaLnBrk="1" hangingPunct="1"/>
            <a:r>
              <a:rPr lang="en-US" dirty="0" smtClean="0"/>
              <a:t>Step 4: Sketch the stakeholder-network</a:t>
            </a:r>
            <a:endParaRPr lang="en-GB" dirty="0" smtClean="0"/>
          </a:p>
        </p:txBody>
      </p:sp>
      <p:sp>
        <p:nvSpPr>
          <p:cNvPr id="29" name="Rectangle 3"/>
          <p:cNvSpPr txBox="1">
            <a:spLocks noChangeArrowheads="1"/>
          </p:cNvSpPr>
          <p:nvPr/>
        </p:nvSpPr>
        <p:spPr bwMode="auto">
          <a:xfrm>
            <a:off x="142845" y="1314472"/>
            <a:ext cx="8848755" cy="32857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defRPr/>
            </a:pPr>
            <a:r>
              <a:rPr lang="en-GB" sz="1600" b="1" kern="0" dirty="0" smtClean="0">
                <a:solidFill>
                  <a:srgbClr val="00B050"/>
                </a:solidFill>
                <a:latin typeface="+mn-lt"/>
              </a:rPr>
              <a:t>STEP-BY-STEP APPROACH</a:t>
            </a:r>
          </a:p>
        </p:txBody>
      </p:sp>
      <p:sp>
        <p:nvSpPr>
          <p:cNvPr id="197" name="Rectangle 3"/>
          <p:cNvSpPr txBox="1">
            <a:spLocks noChangeArrowheads="1"/>
          </p:cNvSpPr>
          <p:nvPr/>
        </p:nvSpPr>
        <p:spPr bwMode="auto">
          <a:xfrm>
            <a:off x="142844" y="3314736"/>
            <a:ext cx="8848755" cy="318609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defRPr/>
            </a:pPr>
            <a:endParaRPr lang="en-US" sz="1600" kern="0" dirty="0" smtClean="0">
              <a:latin typeface="+mn-lt"/>
            </a:endParaRPr>
          </a:p>
        </p:txBody>
      </p:sp>
      <p:pic>
        <p:nvPicPr>
          <p:cNvPr id="7" name="Picture 2"/>
          <p:cNvPicPr>
            <a:picLocks noChangeAspect="1" noChangeArrowheads="1"/>
          </p:cNvPicPr>
          <p:nvPr/>
        </p:nvPicPr>
        <p:blipFill>
          <a:blip r:embed="rId3"/>
          <a:srcRect l="15000" t="51688" r="28082" b="8000"/>
          <a:stretch>
            <a:fillRect/>
          </a:stretch>
        </p:blipFill>
        <p:spPr bwMode="auto">
          <a:xfrm>
            <a:off x="214282" y="1857364"/>
            <a:ext cx="8596326" cy="3805254"/>
          </a:xfrm>
          <a:prstGeom prst="rect">
            <a:avLst/>
          </a:prstGeom>
          <a:noFill/>
          <a:ln w="9525">
            <a:noFill/>
            <a:miter lim="800000"/>
            <a:headEnd/>
            <a:tailEnd/>
          </a:ln>
          <a:effectLst/>
        </p:spPr>
      </p:pic>
      <p:sp>
        <p:nvSpPr>
          <p:cNvPr id="199" name="Rectangle 76"/>
          <p:cNvSpPr>
            <a:spLocks noChangeArrowheads="1"/>
          </p:cNvSpPr>
          <p:nvPr/>
        </p:nvSpPr>
        <p:spPr bwMode="auto">
          <a:xfrm rot="-1570339">
            <a:off x="1175567" y="3558899"/>
            <a:ext cx="7189212" cy="523220"/>
          </a:xfrm>
          <a:prstGeom prst="rect">
            <a:avLst/>
          </a:prstGeom>
          <a:solidFill>
            <a:srgbClr val="FFFFFF">
              <a:alpha val="63922"/>
            </a:srgbClr>
          </a:solidFill>
          <a:ln w="9525">
            <a:noFill/>
            <a:miter lim="800000"/>
            <a:headEnd/>
            <a:tailEnd/>
          </a:ln>
        </p:spPr>
        <p:txBody>
          <a:bodyPr wrap="none">
            <a:spAutoFit/>
          </a:bodyPr>
          <a:lstStyle/>
          <a:p>
            <a:pPr marL="647700" lvl="1" indent="-190500" algn="l">
              <a:buFont typeface="Arial" pitchFamily="34" charset="0"/>
              <a:buChar char="•"/>
            </a:pPr>
            <a:r>
              <a:rPr lang="en-GB" sz="2800" b="1" dirty="0" smtClean="0">
                <a:solidFill>
                  <a:srgbClr val="FF0000"/>
                </a:solidFill>
              </a:rPr>
              <a:t>Choose 5 environmental </a:t>
            </a:r>
            <a:r>
              <a:rPr lang="en-GB" sz="2800" b="1" dirty="0" smtClean="0"/>
              <a:t>‘</a:t>
            </a:r>
            <a:r>
              <a:rPr lang="en-GB" sz="2800" b="1" dirty="0" smtClean="0">
                <a:solidFill>
                  <a:srgbClr val="FF0000"/>
                </a:solidFill>
              </a:rPr>
              <a:t>*</a:t>
            </a:r>
            <a:r>
              <a:rPr lang="en-GB" sz="2800" b="1" dirty="0" smtClean="0"/>
              <a:t>’</a:t>
            </a:r>
            <a:r>
              <a:rPr lang="en-GB" sz="2800" b="1" dirty="0" smtClean="0">
                <a:solidFill>
                  <a:srgbClr val="FF0000"/>
                </a:solidFill>
              </a:rPr>
              <a:t> priorities!</a:t>
            </a:r>
            <a:endParaRPr lang="en-GB" sz="28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9"/>
                                        </p:tgtEl>
                                        <p:attrNameLst>
                                          <p:attrName>style.visibility</p:attrName>
                                        </p:attrNameLst>
                                      </p:cBhvr>
                                      <p:to>
                                        <p:strVal val="visible"/>
                                      </p:to>
                                    </p:set>
                                    <p:animEffect transition="in" filter="fade">
                                      <p:cBhvr>
                                        <p:cTn id="7" dur="2000"/>
                                        <p:tgtEl>
                                          <p:spTgt spid="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Title 26"/>
          <p:cNvSpPr>
            <a:spLocks noGrp="1"/>
          </p:cNvSpPr>
          <p:nvPr>
            <p:ph type="title"/>
          </p:nvPr>
        </p:nvSpPr>
        <p:spPr/>
        <p:txBody>
          <a:bodyPr/>
          <a:lstStyle/>
          <a:p>
            <a:pPr eaLnBrk="1" hangingPunct="1"/>
            <a:r>
              <a:rPr lang="en-GB" dirty="0" smtClean="0"/>
              <a:t>Accepting the environmental challenge</a:t>
            </a:r>
          </a:p>
        </p:txBody>
      </p:sp>
      <p:sp>
        <p:nvSpPr>
          <p:cNvPr id="29" name="Rectangle 3"/>
          <p:cNvSpPr txBox="1">
            <a:spLocks noChangeArrowheads="1"/>
          </p:cNvSpPr>
          <p:nvPr/>
        </p:nvSpPr>
        <p:spPr bwMode="auto">
          <a:xfrm>
            <a:off x="142844" y="1385910"/>
            <a:ext cx="8893175" cy="53292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buBlip>
                <a:blip r:embed="rId3"/>
              </a:buBlip>
              <a:defRPr/>
            </a:pPr>
            <a:r>
              <a:rPr lang="en-US" sz="1600" kern="0" dirty="0" smtClean="0">
                <a:latin typeface="+mn-lt"/>
              </a:rPr>
              <a:t>Taking a systematic approach to understanding where and why a product has environmental impacts in its lifetime also leads to competitive advantages for the company as processes and relations become transparent. </a:t>
            </a:r>
          </a:p>
          <a:p>
            <a:pPr marL="342900" lvl="0" indent="-342900" algn="l" eaLnBrk="0" hangingPunct="0">
              <a:lnSpc>
                <a:spcPct val="90000"/>
              </a:lnSpc>
              <a:spcBef>
                <a:spcPct val="20000"/>
              </a:spcBef>
              <a:buBlip>
                <a:blip r:embed="rId3"/>
              </a:buBlip>
              <a:defRPr/>
            </a:pPr>
            <a:endParaRPr lang="en-US" sz="1600" kern="0" dirty="0" smtClean="0">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For instance, around 90% of the waste that can be attributed to many of the products that we meet in our daily lives, has been created before the end-user even gets their hands on the products.</a:t>
            </a:r>
          </a:p>
          <a:p>
            <a:pPr marL="342900" lvl="0" indent="-342900" algn="l" eaLnBrk="0" hangingPunct="0">
              <a:lnSpc>
                <a:spcPct val="90000"/>
              </a:lnSpc>
              <a:spcBef>
                <a:spcPct val="20000"/>
              </a:spcBef>
              <a:buBlip>
                <a:blip r:embed="rId3"/>
              </a:buBlip>
              <a:defRPr/>
            </a:pPr>
            <a:endParaRPr lang="en-US" sz="1600" kern="0" dirty="0" smtClean="0">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There is therefore a need to create environmentally improved alternatives to existing technologies, materials and procedures. </a:t>
            </a:r>
          </a:p>
          <a:p>
            <a:pPr marL="342900" lvl="0" indent="-342900" algn="l" eaLnBrk="0" hangingPunct="0">
              <a:lnSpc>
                <a:spcPct val="90000"/>
              </a:lnSpc>
              <a:spcBef>
                <a:spcPct val="20000"/>
              </a:spcBef>
              <a:buBlip>
                <a:blip r:embed="rId3"/>
              </a:buBlip>
              <a:defRPr/>
            </a:pPr>
            <a:endParaRPr lang="en-US" sz="1600" kern="0" dirty="0" smtClean="0">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The company, its customers and its suppliers should all be made aware of the fact, that sustainable development is a collective responsibility, which has consequences for all parties. </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Title 26"/>
          <p:cNvSpPr>
            <a:spLocks noGrp="1"/>
          </p:cNvSpPr>
          <p:nvPr>
            <p:ph type="title"/>
          </p:nvPr>
        </p:nvSpPr>
        <p:spPr/>
        <p:txBody>
          <a:bodyPr/>
          <a:lstStyle/>
          <a:p>
            <a:pPr eaLnBrk="1" hangingPunct="1"/>
            <a:r>
              <a:rPr lang="en-GB" dirty="0" smtClean="0"/>
              <a:t>Case example</a:t>
            </a:r>
            <a:br>
              <a:rPr lang="en-GB" dirty="0" smtClean="0"/>
            </a:br>
            <a:r>
              <a:rPr lang="en-US" sz="2000" dirty="0" smtClean="0"/>
              <a:t>Identification of environmental impacts through the stakeholder-network exercise at Coloplast A/S</a:t>
            </a:r>
            <a:endParaRPr lang="en-GB" dirty="0" smtClean="0"/>
          </a:p>
        </p:txBody>
      </p:sp>
      <p:sp>
        <p:nvSpPr>
          <p:cNvPr id="29" name="Rectangle 3"/>
          <p:cNvSpPr txBox="1">
            <a:spLocks noChangeArrowheads="1"/>
          </p:cNvSpPr>
          <p:nvPr/>
        </p:nvSpPr>
        <p:spPr bwMode="auto">
          <a:xfrm>
            <a:off x="142845" y="1385910"/>
            <a:ext cx="4500593" cy="447198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buBlip>
                <a:blip r:embed="rId3"/>
              </a:buBlip>
              <a:defRPr/>
            </a:pPr>
            <a:r>
              <a:rPr lang="en-GB" sz="1600" kern="0" smtClean="0">
                <a:latin typeface="+mn-lt"/>
              </a:rPr>
              <a:t>Coloplast places a large emphasis on the environment throughout the product life cycle.</a:t>
            </a:r>
            <a:br>
              <a:rPr lang="en-GB" sz="1600" kern="0" smtClean="0">
                <a:latin typeface="+mn-lt"/>
              </a:rPr>
            </a:br>
            <a:r>
              <a:rPr lang="en-GB" sz="1600" kern="0" smtClean="0">
                <a:latin typeface="+mn-lt"/>
              </a:rPr>
              <a:t/>
            </a:r>
            <a:br>
              <a:rPr lang="en-GB" sz="1600" kern="0" smtClean="0">
                <a:latin typeface="+mn-lt"/>
              </a:rPr>
            </a:br>
            <a:r>
              <a:rPr lang="en-GB" sz="1600" kern="0" smtClean="0">
                <a:latin typeface="+mn-lt"/>
              </a:rPr>
              <a:t>Since Coloplast’s products are medical devices, environmental considerations must share first place with safety and hygiene.</a:t>
            </a:r>
            <a:br>
              <a:rPr lang="en-GB" sz="1600" kern="0" smtClean="0">
                <a:latin typeface="+mn-lt"/>
              </a:rPr>
            </a:br>
            <a:r>
              <a:rPr lang="en-GB" sz="1600" kern="0" smtClean="0">
                <a:latin typeface="+mn-lt"/>
              </a:rPr>
              <a:t/>
            </a:r>
            <a:br>
              <a:rPr lang="en-GB" sz="1600" kern="0" smtClean="0">
                <a:latin typeface="+mn-lt"/>
              </a:rPr>
            </a:br>
            <a:r>
              <a:rPr lang="en-GB" sz="1600" kern="0" smtClean="0">
                <a:latin typeface="+mn-lt"/>
              </a:rPr>
              <a:t>Furthermore Coloplast’s products are not very environmentally burdening in the actual use stage, seen in relation to the rest of the product life cycle.</a:t>
            </a:r>
          </a:p>
          <a:p>
            <a:pPr marL="342900" lvl="0" indent="-342900" algn="l" eaLnBrk="0" hangingPunct="0">
              <a:lnSpc>
                <a:spcPct val="90000"/>
              </a:lnSpc>
              <a:spcBef>
                <a:spcPct val="20000"/>
              </a:spcBef>
              <a:defRPr/>
            </a:pPr>
            <a:r>
              <a:rPr lang="en-GB" sz="1600" kern="0" smtClean="0">
                <a:latin typeface="+mn-lt"/>
              </a:rPr>
              <a:t/>
            </a:r>
            <a:br>
              <a:rPr lang="en-GB" sz="1600" kern="0" smtClean="0">
                <a:latin typeface="+mn-lt"/>
              </a:rPr>
            </a:br>
            <a:r>
              <a:rPr lang="en-GB" sz="1600" kern="0" smtClean="0">
                <a:latin typeface="+mn-lt"/>
              </a:rPr>
              <a:t>Coloplast benefitted greatly from the stakeholder-network game, gaining new insights into environmental prioritisation during the development, use and disposal of an ostomy bag. 	</a:t>
            </a:r>
            <a:br>
              <a:rPr lang="en-GB" sz="1600" kern="0" smtClean="0">
                <a:latin typeface="+mn-lt"/>
              </a:rPr>
            </a:br>
            <a:endParaRPr lang="en-GB" sz="1600" kern="0" smtClean="0">
              <a:latin typeface="+mn-lt"/>
            </a:endParaRPr>
          </a:p>
        </p:txBody>
      </p:sp>
      <p:pic>
        <p:nvPicPr>
          <p:cNvPr id="6" name="Picture 5" descr="P6030050.JPG"/>
          <p:cNvPicPr>
            <a:picLocks noChangeAspect="1"/>
          </p:cNvPicPr>
          <p:nvPr/>
        </p:nvPicPr>
        <p:blipFill>
          <a:blip r:embed="rId4" cstate="print">
            <a:lum bright="20000"/>
          </a:blip>
          <a:stretch>
            <a:fillRect/>
          </a:stretch>
        </p:blipFill>
        <p:spPr>
          <a:xfrm>
            <a:off x="5214942" y="1571612"/>
            <a:ext cx="3321849" cy="442913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Rectangle 6"/>
          <p:cNvSpPr/>
          <p:nvPr/>
        </p:nvSpPr>
        <p:spPr>
          <a:xfrm>
            <a:off x="5035356" y="6172162"/>
            <a:ext cx="4180114" cy="400110"/>
          </a:xfrm>
          <a:prstGeom prst="rect">
            <a:avLst/>
          </a:prstGeom>
        </p:spPr>
        <p:txBody>
          <a:bodyPr wrap="square">
            <a:spAutoFit/>
          </a:bodyPr>
          <a:lstStyle/>
          <a:p>
            <a:pPr algn="l"/>
            <a:r>
              <a:rPr lang="en-GB" b="1" i="1" dirty="0" smtClean="0">
                <a:latin typeface="+mn-lt"/>
              </a:rPr>
              <a:t>Example of stakeholder-network at Coloplast, where important environmental impacts have been prioritised, using ‘</a:t>
            </a:r>
            <a:r>
              <a:rPr lang="en-GB" b="1" i="1" dirty="0" smtClean="0">
                <a:solidFill>
                  <a:srgbClr val="FF0000"/>
                </a:solidFill>
                <a:latin typeface="+mn-lt"/>
              </a:rPr>
              <a:t>*</a:t>
            </a:r>
            <a:r>
              <a:rPr lang="en-GB" b="1" i="1" dirty="0" smtClean="0">
                <a:latin typeface="+mn-lt"/>
              </a:rPr>
              <a:t>’.</a:t>
            </a:r>
            <a:endParaRPr lang="en-GB" b="1" i="1" dirty="0">
              <a:latin typeface="+mn-lt"/>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6100174.JPG"/>
          <p:cNvPicPr>
            <a:picLocks noChangeAspect="1"/>
          </p:cNvPicPr>
          <p:nvPr/>
        </p:nvPicPr>
        <p:blipFill>
          <a:blip r:embed="rId3" cstate="print">
            <a:lum bright="10000" contrast="10000"/>
          </a:blip>
          <a:stretch>
            <a:fillRect/>
          </a:stretch>
        </p:blipFill>
        <p:spPr>
          <a:xfrm>
            <a:off x="0" y="0"/>
            <a:ext cx="9144000" cy="6858000"/>
          </a:xfrm>
          <a:prstGeom prst="rect">
            <a:avLst/>
          </a:prstGeom>
        </p:spPr>
      </p:pic>
      <p:sp>
        <p:nvSpPr>
          <p:cNvPr id="4" name="Title 26"/>
          <p:cNvSpPr>
            <a:spLocks noGrp="1"/>
          </p:cNvSpPr>
          <p:nvPr>
            <p:ph type="title"/>
          </p:nvPr>
        </p:nvSpPr>
        <p:spPr>
          <a:xfrm>
            <a:off x="1476375" y="333375"/>
            <a:ext cx="7510463" cy="792163"/>
          </a:xfrm>
        </p:spPr>
        <p:txBody>
          <a:bodyPr/>
          <a:lstStyle/>
          <a:p>
            <a:pPr eaLnBrk="1" hangingPunct="1"/>
            <a:r>
              <a:rPr lang="en-US" b="1" dirty="0" smtClean="0">
                <a:effectLst>
                  <a:outerShdw blurRad="50800" dist="38100" dir="5400000" algn="t" rotWithShape="0">
                    <a:prstClr val="black">
                      <a:alpha val="40000"/>
                    </a:prstClr>
                  </a:outerShdw>
                </a:effectLst>
              </a:rPr>
              <a:t>Step 4: Sketch the stakeholder-network</a:t>
            </a:r>
            <a:endParaRPr lang="en-GB" b="1" dirty="0" smtClean="0">
              <a:effectLst>
                <a:outerShdw blurRad="50800" dist="38100" dir="5400000" algn="t" rotWithShape="0">
                  <a:prstClr val="black">
                    <a:alpha val="40000"/>
                  </a:prstClr>
                </a:outerShdw>
              </a:effectLst>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Title 26"/>
          <p:cNvSpPr>
            <a:spLocks noGrp="1"/>
          </p:cNvSpPr>
          <p:nvPr>
            <p:ph type="title"/>
          </p:nvPr>
        </p:nvSpPr>
        <p:spPr/>
        <p:txBody>
          <a:bodyPr/>
          <a:lstStyle/>
          <a:p>
            <a:pPr eaLnBrk="1" hangingPunct="1"/>
            <a:r>
              <a:rPr lang="en-US" dirty="0" smtClean="0"/>
              <a:t>Step 4: Sketch the stakeholder-network</a:t>
            </a:r>
            <a:endParaRPr lang="en-GB" dirty="0" smtClean="0"/>
          </a:p>
        </p:txBody>
      </p:sp>
      <p:sp>
        <p:nvSpPr>
          <p:cNvPr id="29" name="Rectangle 3"/>
          <p:cNvSpPr txBox="1">
            <a:spLocks noChangeArrowheads="1"/>
          </p:cNvSpPr>
          <p:nvPr/>
        </p:nvSpPr>
        <p:spPr bwMode="auto">
          <a:xfrm>
            <a:off x="142845" y="1385910"/>
            <a:ext cx="8829705" cy="461485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defRPr/>
            </a:pPr>
            <a:r>
              <a:rPr lang="en-US" sz="1600" b="1" kern="0" dirty="0" smtClean="0">
                <a:solidFill>
                  <a:srgbClr val="00B050"/>
                </a:solidFill>
                <a:latin typeface="+mn-lt"/>
              </a:rPr>
              <a:t>WHY CARRY OUT THIS EXERCISE?</a:t>
            </a:r>
          </a:p>
          <a:p>
            <a:pPr marL="342900" lvl="0" indent="-342900" algn="l" eaLnBrk="0" hangingPunct="0">
              <a:lnSpc>
                <a:spcPct val="90000"/>
              </a:lnSpc>
              <a:spcBef>
                <a:spcPct val="20000"/>
              </a:spcBef>
              <a:defRPr/>
            </a:pPr>
            <a:endParaRPr lang="en-US" sz="1600" b="1" kern="0" dirty="0" smtClean="0">
              <a:solidFill>
                <a:srgbClr val="00B050"/>
              </a:solidFill>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The point of the stakeholder-network exercise is to create an overview of environmental problems’ root causes and improvement potentials.</a:t>
            </a:r>
          </a:p>
          <a:p>
            <a:pPr marL="342900" lvl="0" indent="-342900" algn="l" eaLnBrk="0" hangingPunct="0">
              <a:lnSpc>
                <a:spcPct val="90000"/>
              </a:lnSpc>
              <a:spcBef>
                <a:spcPct val="20000"/>
              </a:spcBef>
              <a:buBlip>
                <a:blip r:embed="rId3"/>
              </a:buBlip>
              <a:defRPr/>
            </a:pPr>
            <a:endParaRPr lang="en-US" sz="1600" kern="0" dirty="0" smtClean="0">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By creating an overview of which stakeholders are connected to the product throughout its life cycle it becomes apparent, which stakeholders should be considered in connection with environmental improvements – or alternatively, which stakeholders should by no means be involved in the environmental task, thus ensuring relevant and likely environmental improvements.</a:t>
            </a:r>
          </a:p>
        </p:txBody>
      </p:sp>
      <p:sp>
        <p:nvSpPr>
          <p:cNvPr id="8" name="Rectangle 7"/>
          <p:cNvSpPr/>
          <p:nvPr/>
        </p:nvSpPr>
        <p:spPr>
          <a:xfrm>
            <a:off x="4214842" y="4418966"/>
            <a:ext cx="4572000" cy="1938992"/>
          </a:xfrm>
          <a:prstGeom prst="rect">
            <a:avLst/>
          </a:prstGeom>
          <a:solidFill>
            <a:srgbClr val="006600"/>
          </a:solidFill>
        </p:spPr>
        <p:txBody>
          <a:bodyPr>
            <a:spAutoFit/>
          </a:bodyPr>
          <a:lstStyle/>
          <a:p>
            <a:pPr algn="l"/>
            <a:r>
              <a:rPr lang="en-US" sz="1200" i="1" dirty="0" smtClean="0">
                <a:solidFill>
                  <a:schemeClr val="bg1"/>
                </a:solidFill>
                <a:latin typeface="+mn-lt"/>
              </a:rPr>
              <a:t>“The stakeholder-network exercise gave a good overview of the many stakeholders that we are dealing with. The graphical exercise was good for us to identify not only environmental impacts, but also their initiators. The exercise could not, however, have been carried out in isolation; it was a natural consequence of the previous exercises, which were necessary for us to create an overview of the product's actual environmental impacts.”</a:t>
            </a:r>
          </a:p>
          <a:p>
            <a:pPr algn="l"/>
            <a:endParaRPr lang="en-US" sz="1200" dirty="0" smtClean="0">
              <a:solidFill>
                <a:schemeClr val="bg1"/>
              </a:solidFill>
              <a:latin typeface="+mn-lt"/>
            </a:endParaRPr>
          </a:p>
          <a:p>
            <a:pPr algn="l"/>
            <a:r>
              <a:rPr lang="en-US" sz="1200" dirty="0" smtClean="0">
                <a:solidFill>
                  <a:schemeClr val="bg1"/>
                </a:solidFill>
                <a:latin typeface="+mn-lt"/>
              </a:rPr>
              <a:t>[Helle Nystrup, Grundfos Management A/S]</a:t>
            </a:r>
            <a:endParaRPr lang="en-US" sz="1200" dirty="0">
              <a:solidFill>
                <a:schemeClr val="bg1"/>
              </a:solidFill>
              <a:latin typeface="+mn-lt"/>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Environmental improvement through</a:t>
            </a:r>
            <a:br>
              <a:rPr lang="en-GB" dirty="0" smtClean="0"/>
            </a:br>
            <a:r>
              <a:rPr lang="en-GB" dirty="0" smtClean="0"/>
              <a:t>product development</a:t>
            </a:r>
            <a:r>
              <a:rPr lang="en-GB" sz="2000" b="1" dirty="0" smtClean="0"/>
              <a:t/>
            </a:r>
            <a:br>
              <a:rPr lang="en-GB" sz="2000" b="1" dirty="0" smtClean="0"/>
            </a:br>
            <a:r>
              <a:rPr lang="en-GB" b="1" dirty="0" smtClean="0"/>
              <a:t/>
            </a:r>
            <a:br>
              <a:rPr lang="en-GB" b="1" dirty="0" smtClean="0"/>
            </a:br>
            <a:r>
              <a:rPr lang="en-US" sz="1600" i="1" dirty="0" smtClean="0"/>
              <a:t>Step 5: Quantify the environmental impacts</a:t>
            </a:r>
            <a:endParaRPr lang="da-DK"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Title 26"/>
          <p:cNvSpPr>
            <a:spLocks noGrp="1"/>
          </p:cNvSpPr>
          <p:nvPr>
            <p:ph type="title"/>
          </p:nvPr>
        </p:nvSpPr>
        <p:spPr/>
        <p:txBody>
          <a:bodyPr/>
          <a:lstStyle/>
          <a:p>
            <a:pPr eaLnBrk="1" hangingPunct="1"/>
            <a:r>
              <a:rPr lang="en-GB" smtClean="0"/>
              <a:t>Step 5: Quantify the environmental impacts</a:t>
            </a:r>
          </a:p>
        </p:txBody>
      </p:sp>
      <p:sp>
        <p:nvSpPr>
          <p:cNvPr id="29" name="Rectangle 3"/>
          <p:cNvSpPr txBox="1">
            <a:spLocks noChangeArrowheads="1"/>
          </p:cNvSpPr>
          <p:nvPr/>
        </p:nvSpPr>
        <p:spPr bwMode="auto">
          <a:xfrm>
            <a:off x="142845" y="1385910"/>
            <a:ext cx="8848755" cy="51863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defRPr/>
            </a:pPr>
            <a:r>
              <a:rPr lang="en-GB" sz="1600" b="1" kern="0" dirty="0" smtClean="0">
                <a:solidFill>
                  <a:srgbClr val="00B050"/>
                </a:solidFill>
                <a:latin typeface="+mn-lt"/>
              </a:rPr>
              <a:t>BACKGROUND</a:t>
            </a:r>
          </a:p>
          <a:p>
            <a:pPr marL="342900" lvl="0" indent="-342900" algn="l" eaLnBrk="0" hangingPunct="0">
              <a:lnSpc>
                <a:spcPct val="90000"/>
              </a:lnSpc>
              <a:spcBef>
                <a:spcPct val="20000"/>
              </a:spcBef>
              <a:defRPr/>
            </a:pPr>
            <a:endParaRPr lang="en-GB" sz="1600" b="1" kern="0" dirty="0" smtClean="0">
              <a:solidFill>
                <a:srgbClr val="00B050"/>
              </a:solidFill>
              <a:latin typeface="+mn-lt"/>
            </a:endParaRPr>
          </a:p>
          <a:p>
            <a:pPr marL="342900" lvl="0" indent="-342900" algn="l" eaLnBrk="0" hangingPunct="0">
              <a:lnSpc>
                <a:spcPct val="90000"/>
              </a:lnSpc>
              <a:spcBef>
                <a:spcPct val="20000"/>
              </a:spcBef>
              <a:buBlip>
                <a:blip r:embed="rId3"/>
              </a:buBlip>
              <a:defRPr/>
            </a:pPr>
            <a:r>
              <a:rPr lang="en-GB" sz="1600" kern="0" dirty="0" smtClean="0">
                <a:latin typeface="+mn-lt"/>
              </a:rPr>
              <a:t>Many decisions about the product’s environmental profile can be taken on the basis of experience, dialogue and scenario-building. But it is inevitable that some judgments and choices in product development must be based on hard numbers and quantitative assessments. </a:t>
            </a:r>
          </a:p>
          <a:p>
            <a:pPr marL="342900" lvl="0" indent="-342900" algn="l" eaLnBrk="0" hangingPunct="0">
              <a:lnSpc>
                <a:spcPct val="90000"/>
              </a:lnSpc>
              <a:spcBef>
                <a:spcPct val="20000"/>
              </a:spcBef>
              <a:buBlip>
                <a:blip r:embed="rId3"/>
              </a:buBlip>
              <a:defRPr/>
            </a:pPr>
            <a:endParaRPr lang="en-GB" sz="1600" kern="0" dirty="0" smtClean="0">
              <a:latin typeface="+mn-lt"/>
            </a:endParaRPr>
          </a:p>
          <a:p>
            <a:pPr marL="342900" lvl="0" indent="-342900" algn="l" eaLnBrk="0" hangingPunct="0">
              <a:lnSpc>
                <a:spcPct val="90000"/>
              </a:lnSpc>
              <a:spcBef>
                <a:spcPct val="20000"/>
              </a:spcBef>
              <a:buBlip>
                <a:blip r:embed="rId3"/>
              </a:buBlip>
              <a:defRPr/>
            </a:pPr>
            <a:r>
              <a:rPr lang="en-GB" sz="1600" kern="0" dirty="0" smtClean="0">
                <a:latin typeface="+mn-lt"/>
              </a:rPr>
              <a:t>The fifth step in the 7-step approach is to quantify the environmental impacts, with the help of a quantitative life cycle assessment technique. The figures created in this exercise will be used to carry out an internal comparison of product alternatives and visualisation of the orders of magnitude between the impacts of the product manufacturing processes and materials, activities in the product life cycle stages and alternative life cycles. </a:t>
            </a:r>
          </a:p>
          <a:p>
            <a:pPr marL="342900" lvl="0" indent="-342900" algn="l" eaLnBrk="0" hangingPunct="0">
              <a:lnSpc>
                <a:spcPct val="90000"/>
              </a:lnSpc>
              <a:spcBef>
                <a:spcPct val="20000"/>
              </a:spcBef>
              <a:buBlip>
                <a:blip r:embed="rId3"/>
              </a:buBlip>
              <a:defRPr/>
            </a:pPr>
            <a:endParaRPr lang="en-GB" sz="1600" kern="0" dirty="0" smtClean="0">
              <a:latin typeface="+mn-lt"/>
            </a:endParaRPr>
          </a:p>
          <a:p>
            <a:pPr marL="342900" lvl="0" indent="-342900" algn="l" eaLnBrk="0" hangingPunct="0">
              <a:lnSpc>
                <a:spcPct val="90000"/>
              </a:lnSpc>
              <a:spcBef>
                <a:spcPct val="20000"/>
              </a:spcBef>
              <a:defRPr/>
            </a:pPr>
            <a:r>
              <a:rPr lang="en-GB" sz="1600" b="1" kern="0" dirty="0" smtClean="0">
                <a:solidFill>
                  <a:srgbClr val="00B050"/>
                </a:solidFill>
              </a:rPr>
              <a:t>SIMPLIFIED METHODS </a:t>
            </a:r>
          </a:p>
          <a:p>
            <a:pPr marL="342900" lvl="0" indent="-342900" algn="l" eaLnBrk="0" hangingPunct="0">
              <a:lnSpc>
                <a:spcPct val="90000"/>
              </a:lnSpc>
              <a:spcBef>
                <a:spcPct val="20000"/>
              </a:spcBef>
              <a:defRPr/>
            </a:pPr>
            <a:endParaRPr lang="en-GB" sz="1600" b="1" kern="0" dirty="0" smtClean="0">
              <a:solidFill>
                <a:srgbClr val="00B050"/>
              </a:solidFill>
            </a:endParaRPr>
          </a:p>
          <a:p>
            <a:pPr marL="342900" lvl="0" indent="-342900" algn="l" eaLnBrk="0" hangingPunct="0">
              <a:lnSpc>
                <a:spcPct val="90000"/>
              </a:lnSpc>
              <a:spcBef>
                <a:spcPct val="20000"/>
              </a:spcBef>
              <a:buBlip>
                <a:blip r:embed="rId3"/>
              </a:buBlip>
              <a:defRPr/>
            </a:pPr>
            <a:r>
              <a:rPr lang="en-GB" sz="1600" kern="0" dirty="0" smtClean="0"/>
              <a:t>Life cycle assessment tools are used to quantify the environmental impacts of products and systems. For the busy product developer, there are a number of simplified life cycle tools, such as: “Life Cycle Check” and “</a:t>
            </a:r>
            <a:r>
              <a:rPr lang="en-GB" sz="1600" kern="0" dirty="0" err="1" smtClean="0"/>
              <a:t>Ecodesignguide</a:t>
            </a:r>
            <a:r>
              <a:rPr lang="en-GB" sz="1600" kern="0" dirty="0" smtClean="0"/>
              <a:t>” from Denmark; the Austrian “Ecodesign PILOT”; the Dutch “Eco-Indicator 99” and “ECO-it”; or the Swedish “EPS”.</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Title 26"/>
          <p:cNvSpPr>
            <a:spLocks noGrp="1"/>
          </p:cNvSpPr>
          <p:nvPr>
            <p:ph type="title"/>
          </p:nvPr>
        </p:nvSpPr>
        <p:spPr/>
        <p:txBody>
          <a:bodyPr/>
          <a:lstStyle/>
          <a:p>
            <a:pPr eaLnBrk="1" hangingPunct="1"/>
            <a:r>
              <a:rPr lang="en-GB" smtClean="0"/>
              <a:t>Step 5: Quantify the environmental impacts</a:t>
            </a:r>
          </a:p>
        </p:txBody>
      </p:sp>
      <p:sp>
        <p:nvSpPr>
          <p:cNvPr id="29" name="Rectangle 3"/>
          <p:cNvSpPr txBox="1">
            <a:spLocks noChangeArrowheads="1"/>
          </p:cNvSpPr>
          <p:nvPr/>
        </p:nvSpPr>
        <p:spPr bwMode="auto">
          <a:xfrm>
            <a:off x="142845" y="1385910"/>
            <a:ext cx="8848755" cy="51863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lgn="l" eaLnBrk="0" hangingPunct="0">
              <a:lnSpc>
                <a:spcPct val="90000"/>
              </a:lnSpc>
              <a:spcBef>
                <a:spcPct val="20000"/>
              </a:spcBef>
              <a:defRPr/>
            </a:pPr>
            <a:r>
              <a:rPr lang="en-GB" sz="1600" b="1" kern="0" dirty="0" smtClean="0">
                <a:solidFill>
                  <a:srgbClr val="00B050"/>
                </a:solidFill>
              </a:rPr>
              <a:t>BACKGROUND</a:t>
            </a:r>
          </a:p>
          <a:p>
            <a:pPr marL="342900" lvl="0" indent="-342900" algn="l" eaLnBrk="0" hangingPunct="0">
              <a:lnSpc>
                <a:spcPct val="90000"/>
              </a:lnSpc>
              <a:spcBef>
                <a:spcPct val="20000"/>
              </a:spcBef>
              <a:buBlip>
                <a:blip r:embed="rId3"/>
              </a:buBlip>
              <a:defRPr/>
            </a:pPr>
            <a:endParaRPr lang="en-GB" sz="1600" kern="0" dirty="0" smtClean="0">
              <a:latin typeface="+mn-lt"/>
            </a:endParaRPr>
          </a:p>
          <a:p>
            <a:pPr marL="342900" lvl="0" indent="-342900" algn="l" eaLnBrk="0" hangingPunct="0">
              <a:lnSpc>
                <a:spcPct val="90000"/>
              </a:lnSpc>
              <a:spcBef>
                <a:spcPct val="20000"/>
              </a:spcBef>
              <a:buBlip>
                <a:blip r:embed="rId3"/>
              </a:buBlip>
              <a:defRPr/>
            </a:pPr>
            <a:r>
              <a:rPr lang="en-GB" sz="1600" kern="0" dirty="0" smtClean="0">
                <a:latin typeface="+mn-lt"/>
              </a:rPr>
              <a:t>Choice of method depends on: </a:t>
            </a:r>
          </a:p>
          <a:p>
            <a:pPr marL="800100" lvl="1" indent="-342900" algn="l" eaLnBrk="0" hangingPunct="0">
              <a:lnSpc>
                <a:spcPct val="90000"/>
              </a:lnSpc>
              <a:spcBef>
                <a:spcPct val="20000"/>
              </a:spcBef>
              <a:buBlip>
                <a:blip r:embed="rId3"/>
              </a:buBlip>
              <a:defRPr/>
            </a:pPr>
            <a:r>
              <a:rPr lang="en-GB" sz="1600" kern="0" dirty="0" smtClean="0">
                <a:latin typeface="+mn-lt"/>
              </a:rPr>
              <a:t>who will apply the method (a product developer, an industrial designer or an environmental specialist?)</a:t>
            </a:r>
          </a:p>
          <a:p>
            <a:pPr marL="800100" lvl="1" indent="-342900" algn="l" eaLnBrk="0" hangingPunct="0">
              <a:lnSpc>
                <a:spcPct val="90000"/>
              </a:lnSpc>
              <a:spcBef>
                <a:spcPct val="20000"/>
              </a:spcBef>
              <a:buBlip>
                <a:blip r:embed="rId3"/>
              </a:buBlip>
              <a:defRPr/>
            </a:pPr>
            <a:r>
              <a:rPr lang="en-GB" sz="1600" kern="0" dirty="0" smtClean="0">
                <a:latin typeface="+mn-lt"/>
              </a:rPr>
              <a:t>how much one knows about the product  at the time of the use of the method, and </a:t>
            </a:r>
          </a:p>
          <a:p>
            <a:pPr marL="800100" lvl="1" indent="-342900" algn="l" eaLnBrk="0" hangingPunct="0">
              <a:lnSpc>
                <a:spcPct val="90000"/>
              </a:lnSpc>
              <a:spcBef>
                <a:spcPct val="20000"/>
              </a:spcBef>
              <a:buBlip>
                <a:blip r:embed="rId3"/>
              </a:buBlip>
              <a:defRPr/>
            </a:pPr>
            <a:r>
              <a:rPr lang="en-GB" sz="1600" kern="0" dirty="0" smtClean="0">
                <a:latin typeface="+mn-lt"/>
              </a:rPr>
              <a:t>whether one wishes to use a computer tool, or whether a pocket calculator would suffice, and so on. </a:t>
            </a:r>
          </a:p>
          <a:p>
            <a:pPr marL="342900" lvl="0" indent="-342900" algn="l" eaLnBrk="0" hangingPunct="0">
              <a:lnSpc>
                <a:spcPct val="90000"/>
              </a:lnSpc>
              <a:spcBef>
                <a:spcPct val="20000"/>
              </a:spcBef>
              <a:buBlip>
                <a:blip r:embed="rId3"/>
              </a:buBlip>
              <a:defRPr/>
            </a:pPr>
            <a:endParaRPr lang="en-GB" sz="1600" kern="0" dirty="0" smtClean="0">
              <a:latin typeface="+mn-lt"/>
            </a:endParaRPr>
          </a:p>
          <a:p>
            <a:pPr marL="342900" lvl="0" indent="-342900" algn="l" eaLnBrk="0" hangingPunct="0">
              <a:lnSpc>
                <a:spcPct val="90000"/>
              </a:lnSpc>
              <a:spcBef>
                <a:spcPct val="20000"/>
              </a:spcBef>
              <a:buBlip>
                <a:blip r:embed="rId3"/>
              </a:buBlip>
              <a:defRPr/>
            </a:pPr>
            <a:r>
              <a:rPr lang="en-GB" sz="1600" kern="0" dirty="0" smtClean="0">
                <a:latin typeface="+mn-lt"/>
              </a:rPr>
              <a:t>The outcome always depends on three factors: </a:t>
            </a:r>
          </a:p>
          <a:p>
            <a:pPr marL="800100" lvl="1" indent="-342900" algn="l" eaLnBrk="0" hangingPunct="0">
              <a:lnSpc>
                <a:spcPct val="90000"/>
              </a:lnSpc>
              <a:spcBef>
                <a:spcPct val="20000"/>
              </a:spcBef>
              <a:buBlip>
                <a:blip r:embed="rId3"/>
              </a:buBlip>
              <a:defRPr/>
            </a:pPr>
            <a:r>
              <a:rPr lang="en-GB" sz="1600" kern="0" dirty="0" smtClean="0">
                <a:latin typeface="+mn-lt"/>
              </a:rPr>
              <a:t>the model one uses (for example, the processes one chooses to include in a life cycle phase, and possibly their presentation in a computer tool) </a:t>
            </a:r>
          </a:p>
          <a:p>
            <a:pPr marL="800100" lvl="1" indent="-342900" algn="l" eaLnBrk="0" hangingPunct="0">
              <a:lnSpc>
                <a:spcPct val="90000"/>
              </a:lnSpc>
              <a:spcBef>
                <a:spcPct val="20000"/>
              </a:spcBef>
              <a:buBlip>
                <a:blip r:embed="rId3"/>
              </a:buBlip>
              <a:defRPr/>
            </a:pPr>
            <a:r>
              <a:rPr lang="en-GB" sz="1600" kern="0" dirty="0" smtClean="0">
                <a:latin typeface="+mn-lt"/>
              </a:rPr>
              <a:t>the data one bases the calculations on (general or specific data, self-collected data or data from literature, older or newer data, etc.)</a:t>
            </a:r>
          </a:p>
          <a:p>
            <a:pPr marL="800100" lvl="1" indent="-342900" algn="l" eaLnBrk="0" hangingPunct="0">
              <a:lnSpc>
                <a:spcPct val="90000"/>
              </a:lnSpc>
              <a:spcBef>
                <a:spcPct val="20000"/>
              </a:spcBef>
              <a:buBlip>
                <a:blip r:embed="rId3"/>
              </a:buBlip>
              <a:defRPr/>
            </a:pPr>
            <a:r>
              <a:rPr lang="en-GB" sz="1600" kern="0" dirty="0" smtClean="0">
                <a:latin typeface="+mn-lt"/>
              </a:rPr>
              <a:t>the method itself (for example, inherent decisions connected to the procedure).</a:t>
            </a:r>
          </a:p>
          <a:p>
            <a:pPr marL="342900" lvl="0" indent="-342900" algn="l" eaLnBrk="0" hangingPunct="0">
              <a:lnSpc>
                <a:spcPct val="90000"/>
              </a:lnSpc>
              <a:spcBef>
                <a:spcPct val="20000"/>
              </a:spcBef>
              <a:buBlip>
                <a:blip r:embed="rId3"/>
              </a:buBlip>
              <a:defRPr/>
            </a:pPr>
            <a:endParaRPr lang="en-GB" sz="1600" kern="0" dirty="0" smtClean="0">
              <a:latin typeface="+mn-lt"/>
            </a:endParaRPr>
          </a:p>
          <a:p>
            <a:pPr marL="342900" lvl="0" indent="-342900" algn="l" eaLnBrk="0" hangingPunct="0">
              <a:lnSpc>
                <a:spcPct val="90000"/>
              </a:lnSpc>
              <a:spcBef>
                <a:spcPct val="20000"/>
              </a:spcBef>
              <a:buBlip>
                <a:blip r:embed="rId3"/>
              </a:buBlip>
              <a:defRPr/>
            </a:pPr>
            <a:r>
              <a:rPr lang="en-GB" sz="1600" kern="0" dirty="0" smtClean="0">
                <a:latin typeface="+mn-lt"/>
              </a:rPr>
              <a:t>Common for all methods is that one must define the product life résumé and model this within the framework of the method. Some methods include data on materials and processes, which ease the quantification task, especially if the method is software-based.</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Title 26"/>
          <p:cNvSpPr>
            <a:spLocks noGrp="1"/>
          </p:cNvSpPr>
          <p:nvPr>
            <p:ph type="title"/>
          </p:nvPr>
        </p:nvSpPr>
        <p:spPr/>
        <p:txBody>
          <a:bodyPr/>
          <a:lstStyle/>
          <a:p>
            <a:pPr eaLnBrk="1" hangingPunct="1"/>
            <a:r>
              <a:rPr lang="en-US" dirty="0" smtClean="0"/>
              <a:t>Step 5: Quantify the environmental impacts</a:t>
            </a:r>
            <a:endParaRPr lang="en-GB" dirty="0" smtClean="0"/>
          </a:p>
        </p:txBody>
      </p:sp>
      <p:sp>
        <p:nvSpPr>
          <p:cNvPr id="29" name="Rectangle 3"/>
          <p:cNvSpPr txBox="1">
            <a:spLocks noChangeArrowheads="1"/>
          </p:cNvSpPr>
          <p:nvPr/>
        </p:nvSpPr>
        <p:spPr bwMode="auto">
          <a:xfrm>
            <a:off x="142845" y="1385910"/>
            <a:ext cx="8572559" cy="51863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defRPr/>
            </a:pPr>
            <a:r>
              <a:rPr lang="en-US" sz="1600" b="1" kern="0" dirty="0" smtClean="0">
                <a:solidFill>
                  <a:srgbClr val="FF0000"/>
                </a:solidFill>
                <a:latin typeface="+mn-lt"/>
              </a:rPr>
              <a:t>FOR INTERNAL USE ONLY!</a:t>
            </a:r>
          </a:p>
          <a:p>
            <a:pPr marL="342900" lvl="0" indent="-342900" algn="l" eaLnBrk="0" hangingPunct="0">
              <a:lnSpc>
                <a:spcPct val="90000"/>
              </a:lnSpc>
              <a:spcBef>
                <a:spcPct val="20000"/>
              </a:spcBef>
              <a:defRPr/>
            </a:pPr>
            <a:endParaRPr lang="en-US" sz="1600" b="1" kern="0" dirty="0" smtClean="0">
              <a:solidFill>
                <a:srgbClr val="FF0000"/>
              </a:solidFill>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Be aware that results can vary depending on the combination and content of the three factors: model, data and methodology. And you should not take the result for more than it is – merely a quick and general estimation.</a:t>
            </a:r>
          </a:p>
          <a:p>
            <a:pPr marL="342900" lvl="0" indent="-342900" algn="l" eaLnBrk="0" hangingPunct="0">
              <a:lnSpc>
                <a:spcPct val="90000"/>
              </a:lnSpc>
              <a:spcBef>
                <a:spcPct val="20000"/>
              </a:spcBef>
              <a:buBlip>
                <a:blip r:embed="rId3"/>
              </a:buBlip>
              <a:defRPr/>
            </a:pPr>
            <a:endParaRPr lang="en-US" sz="1600" kern="0" dirty="0" smtClean="0">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If you wish to use quantified environmental figures in connection with external communication to customers and suppliers (for example, in environmental reporting), you must make full life cycle calculations according to ISO standards and have these reviewed by a third party. Simplified methods are not sufficient for external communication.</a:t>
            </a:r>
          </a:p>
        </p:txBody>
      </p:sp>
      <p:pic>
        <p:nvPicPr>
          <p:cNvPr id="7" name="Picture 5"/>
          <p:cNvPicPr>
            <a:picLocks noChangeAspect="1" noChangeArrowheads="1"/>
          </p:cNvPicPr>
          <p:nvPr/>
        </p:nvPicPr>
        <p:blipFill>
          <a:blip r:embed="rId4"/>
          <a:srcRect/>
          <a:stretch>
            <a:fillRect/>
          </a:stretch>
        </p:blipFill>
        <p:spPr bwMode="auto">
          <a:xfrm>
            <a:off x="6000760" y="4171915"/>
            <a:ext cx="2520770" cy="140022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9" name="Rectangle 3"/>
          <p:cNvSpPr txBox="1">
            <a:spLocks noChangeArrowheads="1"/>
          </p:cNvSpPr>
          <p:nvPr/>
        </p:nvSpPr>
        <p:spPr bwMode="auto">
          <a:xfrm>
            <a:off x="142845" y="4314868"/>
            <a:ext cx="5715040" cy="197165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buBlip>
                <a:blip r:embed="rId3"/>
              </a:buBlip>
              <a:defRPr/>
            </a:pPr>
            <a:r>
              <a:rPr lang="en-US" sz="1600" kern="0" dirty="0" smtClean="0">
                <a:latin typeface="+mn-lt"/>
              </a:rPr>
              <a:t>However, simplified methods are often both sufficient and the most useful choice for daily product development work – especially after they have been used a few times in the company, to both learn the technique and to tailor the databases and the model.</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Title 26"/>
          <p:cNvSpPr>
            <a:spLocks noGrp="1"/>
          </p:cNvSpPr>
          <p:nvPr>
            <p:ph type="title"/>
          </p:nvPr>
        </p:nvSpPr>
        <p:spPr/>
        <p:txBody>
          <a:bodyPr/>
          <a:lstStyle/>
          <a:p>
            <a:pPr eaLnBrk="1" hangingPunct="1"/>
            <a:r>
              <a:rPr lang="en-US" dirty="0" smtClean="0"/>
              <a:t>Step 5: Quantify the environmental impacts</a:t>
            </a:r>
            <a:endParaRPr lang="en-GB" dirty="0" smtClean="0"/>
          </a:p>
        </p:txBody>
      </p:sp>
      <p:sp>
        <p:nvSpPr>
          <p:cNvPr id="197" name="Rectangle 3"/>
          <p:cNvSpPr txBox="1">
            <a:spLocks noChangeArrowheads="1"/>
          </p:cNvSpPr>
          <p:nvPr/>
        </p:nvSpPr>
        <p:spPr bwMode="auto">
          <a:xfrm>
            <a:off x="142844" y="3314736"/>
            <a:ext cx="8848755" cy="318609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defRPr/>
            </a:pPr>
            <a:endParaRPr lang="en-US" sz="1600" kern="0" dirty="0" smtClean="0">
              <a:latin typeface="+mn-lt"/>
            </a:endParaRPr>
          </a:p>
        </p:txBody>
      </p:sp>
      <p:sp>
        <p:nvSpPr>
          <p:cNvPr id="7" name="Rectangle 3"/>
          <p:cNvSpPr txBox="1">
            <a:spLocks noChangeArrowheads="1"/>
          </p:cNvSpPr>
          <p:nvPr/>
        </p:nvSpPr>
        <p:spPr bwMode="auto">
          <a:xfrm>
            <a:off x="142845" y="2600356"/>
            <a:ext cx="4643469" cy="318609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buBlip>
                <a:blip r:embed="rId3"/>
              </a:buBlip>
              <a:defRPr/>
            </a:pPr>
            <a:r>
              <a:rPr lang="en-GB" sz="1600" kern="0" dirty="0" smtClean="0">
                <a:latin typeface="+mn-lt"/>
              </a:rPr>
              <a:t>Work step-by-step through the method and record underway the different assumptions, you have to make. The method typically requires data on product name, functional unit, materials, manufacturing processes, transport, use scenarios and disposal scenarios. </a:t>
            </a:r>
          </a:p>
          <a:p>
            <a:pPr marL="342900" lvl="0" indent="-342900" algn="l" eaLnBrk="0" hangingPunct="0">
              <a:lnSpc>
                <a:spcPct val="90000"/>
              </a:lnSpc>
              <a:spcBef>
                <a:spcPct val="20000"/>
              </a:spcBef>
              <a:buBlip>
                <a:blip r:embed="rId3"/>
              </a:buBlip>
              <a:defRPr/>
            </a:pPr>
            <a:endParaRPr lang="en-GB" sz="1600" kern="0" dirty="0" smtClean="0">
              <a:latin typeface="+mn-lt"/>
            </a:endParaRPr>
          </a:p>
          <a:p>
            <a:pPr marL="342900" lvl="0" indent="-342900" algn="l" eaLnBrk="0" hangingPunct="0">
              <a:lnSpc>
                <a:spcPct val="90000"/>
              </a:lnSpc>
              <a:spcBef>
                <a:spcPct val="20000"/>
              </a:spcBef>
              <a:buBlip>
                <a:blip r:embed="rId3"/>
              </a:buBlip>
              <a:defRPr/>
            </a:pPr>
            <a:r>
              <a:rPr lang="en-GB" sz="1600" kern="0" dirty="0" smtClean="0">
                <a:latin typeface="+mn-lt"/>
              </a:rPr>
              <a:t>The exercise is complete when the product's life cycle can be modelled in relation to its environmental impacts, and some environmental focus areas can be identified, which the method has helped to reveal. </a:t>
            </a:r>
          </a:p>
          <a:p>
            <a:pPr marL="342900" lvl="0" indent="-342900" algn="l" eaLnBrk="0" hangingPunct="0">
              <a:lnSpc>
                <a:spcPct val="90000"/>
              </a:lnSpc>
              <a:spcBef>
                <a:spcPct val="20000"/>
              </a:spcBef>
              <a:buBlip>
                <a:blip r:embed="rId3"/>
              </a:buBlip>
              <a:defRPr/>
            </a:pPr>
            <a:endParaRPr lang="en-GB" sz="1600" kern="0" dirty="0" smtClean="0">
              <a:latin typeface="+mn-lt"/>
            </a:endParaRPr>
          </a:p>
          <a:p>
            <a:pPr marL="342900" lvl="0" indent="-342900" algn="l" eaLnBrk="0" hangingPunct="0">
              <a:lnSpc>
                <a:spcPct val="90000"/>
              </a:lnSpc>
              <a:spcBef>
                <a:spcPct val="20000"/>
              </a:spcBef>
              <a:buBlip>
                <a:blip r:embed="rId3"/>
              </a:buBlip>
              <a:defRPr/>
            </a:pPr>
            <a:r>
              <a:rPr lang="en-GB" sz="1600" kern="0" dirty="0" smtClean="0">
                <a:latin typeface="+mn-lt"/>
              </a:rPr>
              <a:t>Prepare a presentation of the results from the exercise and then identify five environmental focus areas ('</a:t>
            </a:r>
            <a:r>
              <a:rPr lang="en-GB" sz="1600" b="1" kern="0" dirty="0" smtClean="0">
                <a:solidFill>
                  <a:srgbClr val="FF0000"/>
                </a:solidFill>
                <a:latin typeface="+mn-lt"/>
              </a:rPr>
              <a:t>*</a:t>
            </a:r>
            <a:r>
              <a:rPr lang="en-GB" sz="1600" kern="0" dirty="0" smtClean="0">
                <a:latin typeface="+mn-lt"/>
              </a:rPr>
              <a:t>').</a:t>
            </a:r>
          </a:p>
        </p:txBody>
      </p:sp>
      <p:pic>
        <p:nvPicPr>
          <p:cNvPr id="8" name="Picture 7" descr="P6030035.JPG"/>
          <p:cNvPicPr>
            <a:picLocks noChangeAspect="1"/>
          </p:cNvPicPr>
          <p:nvPr/>
        </p:nvPicPr>
        <p:blipFill>
          <a:blip r:embed="rId4" cstate="print">
            <a:lum bright="20000" contrast="10000"/>
          </a:blip>
          <a:srcRect l="10156" r="9375"/>
          <a:stretch>
            <a:fillRect/>
          </a:stretch>
        </p:blipFill>
        <p:spPr>
          <a:xfrm>
            <a:off x="4944071" y="2643182"/>
            <a:ext cx="3985647" cy="371475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9" name="Rectangle 3"/>
          <p:cNvSpPr txBox="1">
            <a:spLocks noChangeArrowheads="1"/>
          </p:cNvSpPr>
          <p:nvPr/>
        </p:nvSpPr>
        <p:spPr bwMode="auto">
          <a:xfrm>
            <a:off x="142844" y="1385910"/>
            <a:ext cx="8870527" cy="318609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defRPr/>
            </a:pPr>
            <a:r>
              <a:rPr lang="en-GB" sz="1600" b="1" kern="0" dirty="0" smtClean="0">
                <a:solidFill>
                  <a:srgbClr val="00B050"/>
                </a:solidFill>
                <a:latin typeface="+mn-lt"/>
              </a:rPr>
              <a:t>STEP-BY-STEP APPROACH</a:t>
            </a:r>
          </a:p>
          <a:p>
            <a:pPr marL="342900" lvl="0" indent="-342900" algn="l" eaLnBrk="0" hangingPunct="0">
              <a:lnSpc>
                <a:spcPct val="90000"/>
              </a:lnSpc>
              <a:spcBef>
                <a:spcPct val="20000"/>
              </a:spcBef>
              <a:buBlip>
                <a:blip r:embed="rId3"/>
              </a:buBlip>
              <a:defRPr/>
            </a:pPr>
            <a:endParaRPr lang="en-GB" sz="1600" kern="0" dirty="0" smtClean="0">
              <a:latin typeface="+mn-lt"/>
            </a:endParaRPr>
          </a:p>
          <a:p>
            <a:pPr marL="342900" lvl="0" indent="-342900" algn="l" eaLnBrk="0" hangingPunct="0">
              <a:lnSpc>
                <a:spcPct val="90000"/>
              </a:lnSpc>
              <a:spcBef>
                <a:spcPct val="20000"/>
              </a:spcBef>
              <a:buBlip>
                <a:blip r:embed="rId3"/>
              </a:buBlip>
              <a:defRPr/>
            </a:pPr>
            <a:r>
              <a:rPr lang="en-GB" sz="1600" kern="0" dirty="0" smtClean="0">
                <a:latin typeface="+mn-lt"/>
              </a:rPr>
              <a:t>Choose a method for assessing the environmental impacts of your product. Use the results from Step 1 to 4 to describe the product and its life cycle.</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GB" dirty="0" smtClean="0"/>
              <a:t>Step 5: Quantify the environmental impacts</a:t>
            </a:r>
            <a:br>
              <a:rPr lang="en-GB" dirty="0" smtClean="0"/>
            </a:br>
            <a:r>
              <a:rPr lang="en-GB" sz="2000" dirty="0" smtClean="0"/>
              <a:t>LCA results are usually complex</a:t>
            </a:r>
          </a:p>
        </p:txBody>
      </p:sp>
      <p:pic>
        <p:nvPicPr>
          <p:cNvPr id="32773" name="Picture 22"/>
          <p:cNvPicPr>
            <a:picLocks noChangeAspect="1" noChangeArrowheads="1"/>
          </p:cNvPicPr>
          <p:nvPr/>
        </p:nvPicPr>
        <p:blipFill>
          <a:blip r:embed="rId3"/>
          <a:srcRect/>
          <a:stretch>
            <a:fillRect/>
          </a:stretch>
        </p:blipFill>
        <p:spPr bwMode="auto">
          <a:xfrm>
            <a:off x="611188" y="1268413"/>
            <a:ext cx="8642350" cy="5310187"/>
          </a:xfrm>
          <a:prstGeom prst="rect">
            <a:avLst/>
          </a:prstGeom>
          <a:noFill/>
          <a:ln w="9525">
            <a:noFill/>
            <a:miter lim="800000"/>
            <a:headEnd/>
            <a:tailEnd/>
          </a:ln>
        </p:spPr>
      </p:pic>
      <p:sp>
        <p:nvSpPr>
          <p:cNvPr id="32771" name="TextBox 5"/>
          <p:cNvSpPr txBox="1">
            <a:spLocks noChangeArrowheads="1"/>
          </p:cNvSpPr>
          <p:nvPr/>
        </p:nvSpPr>
        <p:spPr bwMode="auto">
          <a:xfrm>
            <a:off x="533400" y="1274763"/>
            <a:ext cx="8286750" cy="641350"/>
          </a:xfrm>
          <a:prstGeom prst="rect">
            <a:avLst/>
          </a:prstGeom>
          <a:noFill/>
          <a:ln w="9525">
            <a:noFill/>
            <a:miter lim="800000"/>
            <a:headEnd/>
            <a:tailEnd/>
          </a:ln>
        </p:spPr>
        <p:txBody>
          <a:bodyPr>
            <a:spAutoFit/>
          </a:bodyPr>
          <a:lstStyle/>
          <a:p>
            <a:pPr algn="l"/>
            <a:r>
              <a:rPr lang="da-DK" sz="1800" b="1"/>
              <a:t>Example of an LCA result – </a:t>
            </a:r>
            <a:br>
              <a:rPr lang="da-DK" sz="1800" b="1"/>
            </a:br>
            <a:r>
              <a:rPr lang="da-DK" sz="1800" b="1"/>
              <a:t>Four product alternatives compared in 5 impact categories</a:t>
            </a:r>
            <a:endParaRPr lang="en-GB" sz="180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GB" smtClean="0"/>
              <a:t>Step 5: Quantify the environmental impacts</a:t>
            </a:r>
            <a:br>
              <a:rPr lang="en-GB" smtClean="0"/>
            </a:br>
            <a:r>
              <a:rPr lang="en-GB" sz="2000" smtClean="0"/>
              <a:t>Tools for simplified LCAs: e.g. ECO-it</a:t>
            </a:r>
          </a:p>
        </p:txBody>
      </p:sp>
      <p:pic>
        <p:nvPicPr>
          <p:cNvPr id="46085" name="Picture 5"/>
          <p:cNvPicPr>
            <a:picLocks noChangeAspect="1" noChangeArrowheads="1"/>
          </p:cNvPicPr>
          <p:nvPr/>
        </p:nvPicPr>
        <p:blipFill>
          <a:blip r:embed="rId3"/>
          <a:srcRect/>
          <a:stretch>
            <a:fillRect/>
          </a:stretch>
        </p:blipFill>
        <p:spPr bwMode="auto">
          <a:xfrm>
            <a:off x="642938" y="1747838"/>
            <a:ext cx="7127875" cy="4824412"/>
          </a:xfrm>
          <a:prstGeom prst="rect">
            <a:avLst/>
          </a:prstGeom>
          <a:noFill/>
          <a:ln w="9525">
            <a:noFill/>
            <a:miter lim="800000"/>
            <a:headEnd/>
            <a:tailEnd/>
          </a:ln>
        </p:spPr>
      </p:pic>
      <p:pic>
        <p:nvPicPr>
          <p:cNvPr id="46086" name="Picture 11" descr="ecoitxl">
            <a:hlinkClick r:id="rId4" action="ppaction://program"/>
          </p:cNvPr>
          <p:cNvPicPr>
            <a:picLocks noChangeAspect="1" noChangeArrowheads="1"/>
          </p:cNvPicPr>
          <p:nvPr/>
        </p:nvPicPr>
        <p:blipFill>
          <a:blip r:embed="rId5"/>
          <a:srcRect/>
          <a:stretch>
            <a:fillRect/>
          </a:stretch>
        </p:blipFill>
        <p:spPr bwMode="auto">
          <a:xfrm>
            <a:off x="611188" y="4941888"/>
            <a:ext cx="1143000" cy="1143000"/>
          </a:xfrm>
          <a:prstGeom prst="rect">
            <a:avLst/>
          </a:prstGeom>
          <a:noFill/>
          <a:ln w="9525">
            <a:noFill/>
            <a:miter lim="800000"/>
            <a:headEnd/>
            <a:tailEnd/>
          </a:ln>
        </p:spPr>
      </p:pic>
      <p:sp>
        <p:nvSpPr>
          <p:cNvPr id="46087" name="Text Box 12"/>
          <p:cNvSpPr txBox="1">
            <a:spLocks noChangeArrowheads="1"/>
          </p:cNvSpPr>
          <p:nvPr/>
        </p:nvSpPr>
        <p:spPr bwMode="auto">
          <a:xfrm>
            <a:off x="611188" y="6308725"/>
            <a:ext cx="2554287" cy="336550"/>
          </a:xfrm>
          <a:prstGeom prst="rect">
            <a:avLst/>
          </a:prstGeom>
          <a:noFill/>
          <a:ln w="9525">
            <a:noFill/>
            <a:miter lim="800000"/>
            <a:headEnd/>
            <a:tailEnd/>
          </a:ln>
        </p:spPr>
        <p:txBody>
          <a:bodyPr wrap="none">
            <a:spAutoFit/>
          </a:bodyPr>
          <a:lstStyle/>
          <a:p>
            <a:pPr>
              <a:buFont typeface="Wingdings" pitchFamily="2" charset="2"/>
              <a:buNone/>
            </a:pPr>
            <a:r>
              <a:rPr lang="da-DK"/>
              <a:t>[Download fra www.pre.nl]</a:t>
            </a:r>
            <a:endParaRPr lang="en-US"/>
          </a:p>
        </p:txBody>
      </p:sp>
      <p:sp>
        <p:nvSpPr>
          <p:cNvPr id="46104" name="TextBox 5"/>
          <p:cNvSpPr txBox="1">
            <a:spLocks noChangeArrowheads="1"/>
          </p:cNvSpPr>
          <p:nvPr/>
        </p:nvSpPr>
        <p:spPr bwMode="auto">
          <a:xfrm>
            <a:off x="285750" y="1428750"/>
            <a:ext cx="8286750" cy="366713"/>
          </a:xfrm>
          <a:prstGeom prst="rect">
            <a:avLst/>
          </a:prstGeom>
          <a:noFill/>
          <a:ln w="9525">
            <a:noFill/>
            <a:miter lim="800000"/>
            <a:headEnd/>
            <a:tailEnd/>
          </a:ln>
        </p:spPr>
        <p:txBody>
          <a:bodyPr>
            <a:spAutoFit/>
          </a:bodyPr>
          <a:lstStyle/>
          <a:p>
            <a:pPr algn="l"/>
            <a:r>
              <a:rPr lang="da-DK" sz="1800" b="1"/>
              <a:t>Eco-indicator &amp; ECO-it</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Title 26"/>
          <p:cNvSpPr>
            <a:spLocks noGrp="1"/>
          </p:cNvSpPr>
          <p:nvPr>
            <p:ph type="title"/>
          </p:nvPr>
        </p:nvSpPr>
        <p:spPr/>
        <p:txBody>
          <a:bodyPr/>
          <a:lstStyle/>
          <a:p>
            <a:pPr eaLnBrk="1" hangingPunct="1"/>
            <a:r>
              <a:rPr lang="en-GB" dirty="0" smtClean="0"/>
              <a:t>Why think </a:t>
            </a:r>
            <a:r>
              <a:rPr lang="en-GB" i="1" dirty="0" smtClean="0"/>
              <a:t>environment</a:t>
            </a:r>
            <a:r>
              <a:rPr lang="en-GB" dirty="0" smtClean="0"/>
              <a:t> into product development?</a:t>
            </a:r>
          </a:p>
        </p:txBody>
      </p:sp>
      <p:sp>
        <p:nvSpPr>
          <p:cNvPr id="29" name="Rectangle 3"/>
          <p:cNvSpPr txBox="1">
            <a:spLocks noChangeArrowheads="1"/>
          </p:cNvSpPr>
          <p:nvPr/>
        </p:nvSpPr>
        <p:spPr bwMode="auto">
          <a:xfrm>
            <a:off x="142845" y="1385910"/>
            <a:ext cx="8858311" cy="53292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buBlip>
                <a:blip r:embed="rId3"/>
              </a:buBlip>
              <a:defRPr/>
            </a:pPr>
            <a:r>
              <a:rPr lang="en-US" sz="1600" kern="0" dirty="0" smtClean="0">
                <a:latin typeface="+mn-lt"/>
              </a:rPr>
              <a:t>There are benefits to be reaped from environmental stewardship.</a:t>
            </a:r>
            <a:br>
              <a:rPr lang="en-US" sz="1600" kern="0" dirty="0" smtClean="0">
                <a:latin typeface="+mn-lt"/>
              </a:rPr>
            </a:br>
            <a:r>
              <a:rPr lang="en-US" sz="1600" kern="0" dirty="0" smtClean="0">
                <a:latin typeface="+mn-lt"/>
              </a:rPr>
              <a:t/>
            </a:r>
            <a:br>
              <a:rPr lang="en-US" sz="1600" kern="0" dirty="0" smtClean="0">
                <a:latin typeface="+mn-lt"/>
              </a:rPr>
            </a:br>
            <a:r>
              <a:rPr lang="en-US" sz="1600" kern="0" dirty="0" smtClean="0">
                <a:latin typeface="+mn-lt"/>
              </a:rPr>
              <a:t>It has been demonstrated, for instance, that environmental thinking in product development leads to efficient products, which are both economically viable to produce, cheaper to operate and maintain, and more robust over their lifetimes. </a:t>
            </a:r>
          </a:p>
        </p:txBody>
      </p:sp>
      <p:pic>
        <p:nvPicPr>
          <p:cNvPr id="4" name="Picture 3" descr="RIMG0400.JPG"/>
          <p:cNvPicPr>
            <a:picLocks noChangeAspect="1"/>
          </p:cNvPicPr>
          <p:nvPr/>
        </p:nvPicPr>
        <p:blipFill>
          <a:blip r:embed="rId4" cstate="print"/>
          <a:srcRect l="5468" t="17708" r="26562" b="30209"/>
          <a:stretch>
            <a:fillRect/>
          </a:stretch>
        </p:blipFill>
        <p:spPr>
          <a:xfrm>
            <a:off x="3984780" y="2786058"/>
            <a:ext cx="4847782" cy="278608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Rectangle 3"/>
          <p:cNvSpPr txBox="1">
            <a:spLocks noChangeArrowheads="1"/>
          </p:cNvSpPr>
          <p:nvPr/>
        </p:nvSpPr>
        <p:spPr bwMode="auto">
          <a:xfrm>
            <a:off x="142845" y="2714620"/>
            <a:ext cx="3714775" cy="32147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buBlip>
                <a:blip r:embed="rId3"/>
              </a:buBlip>
              <a:defRPr/>
            </a:pPr>
            <a:r>
              <a:rPr lang="en-US" sz="1600" kern="0" dirty="0" smtClean="0">
                <a:latin typeface="+mn-lt"/>
              </a:rPr>
              <a:t>Systematic environmental thinking in product development leads to products that live up to the demands of legislation and standards, and which customers are increasingly demanding. </a:t>
            </a:r>
          </a:p>
          <a:p>
            <a:pPr marL="342900" lvl="0" indent="-342900" algn="l" eaLnBrk="0" hangingPunct="0">
              <a:lnSpc>
                <a:spcPct val="90000"/>
              </a:lnSpc>
              <a:spcBef>
                <a:spcPct val="20000"/>
              </a:spcBef>
              <a:buBlip>
                <a:blip r:embed="rId3"/>
              </a:buBlip>
              <a:defRPr/>
            </a:pPr>
            <a:endParaRPr lang="en-US" sz="1600" kern="0" dirty="0" smtClean="0">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By taking a systematic approach to the environmental design task, environmental product improve-</a:t>
            </a:r>
            <a:r>
              <a:rPr lang="en-US" sz="1600" kern="0" dirty="0" err="1" smtClean="0">
                <a:latin typeface="+mn-lt"/>
              </a:rPr>
              <a:t>ments</a:t>
            </a:r>
            <a:r>
              <a:rPr lang="en-US" sz="1600" kern="0" dirty="0" smtClean="0">
                <a:latin typeface="+mn-lt"/>
              </a:rPr>
              <a:t> can often be equated to increased product quality.</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itle 1"/>
          <p:cNvSpPr>
            <a:spLocks noGrp="1"/>
          </p:cNvSpPr>
          <p:nvPr>
            <p:ph type="title"/>
          </p:nvPr>
        </p:nvSpPr>
        <p:spPr/>
        <p:txBody>
          <a:bodyPr/>
          <a:lstStyle/>
          <a:p>
            <a:r>
              <a:rPr lang="en-GB" smtClean="0"/>
              <a:t>Step 5: Quantify the environmental impacts</a:t>
            </a:r>
            <a:br>
              <a:rPr lang="en-GB" smtClean="0"/>
            </a:br>
            <a:r>
              <a:rPr lang="en-GB" sz="2000" smtClean="0"/>
              <a:t>Environmental impact reduced to a single indicator  </a:t>
            </a:r>
          </a:p>
        </p:txBody>
      </p:sp>
      <p:sp>
        <p:nvSpPr>
          <p:cNvPr id="2052" name="TextBox 5"/>
          <p:cNvSpPr txBox="1">
            <a:spLocks noChangeArrowheads="1"/>
          </p:cNvSpPr>
          <p:nvPr/>
        </p:nvSpPr>
        <p:spPr bwMode="auto">
          <a:xfrm>
            <a:off x="285750" y="1428750"/>
            <a:ext cx="8286750" cy="366713"/>
          </a:xfrm>
          <a:prstGeom prst="rect">
            <a:avLst/>
          </a:prstGeom>
          <a:noFill/>
          <a:ln w="9525">
            <a:noFill/>
            <a:miter lim="800000"/>
            <a:headEnd/>
            <a:tailEnd/>
          </a:ln>
        </p:spPr>
        <p:txBody>
          <a:bodyPr>
            <a:spAutoFit/>
          </a:bodyPr>
          <a:lstStyle/>
          <a:p>
            <a:pPr algn="l"/>
            <a:r>
              <a:rPr lang="da-DK" sz="1800" b="1">
                <a:solidFill>
                  <a:schemeClr val="bg1"/>
                </a:solidFill>
              </a:rPr>
              <a:t>Eco-indicator &amp; ECO-it</a:t>
            </a:r>
          </a:p>
        </p:txBody>
      </p:sp>
      <p:sp>
        <p:nvSpPr>
          <p:cNvPr id="2054" name="Text Box 12"/>
          <p:cNvSpPr txBox="1">
            <a:spLocks noChangeArrowheads="1"/>
          </p:cNvSpPr>
          <p:nvPr/>
        </p:nvSpPr>
        <p:spPr bwMode="auto">
          <a:xfrm>
            <a:off x="6948488" y="5519738"/>
            <a:ext cx="1001712" cy="214312"/>
          </a:xfrm>
          <a:prstGeom prst="rect">
            <a:avLst/>
          </a:prstGeom>
          <a:noFill/>
          <a:ln w="9525">
            <a:noFill/>
            <a:miter lim="800000"/>
            <a:headEnd/>
            <a:tailEnd/>
          </a:ln>
        </p:spPr>
        <p:txBody>
          <a:bodyPr wrap="none">
            <a:spAutoFit/>
          </a:bodyPr>
          <a:lstStyle/>
          <a:p>
            <a:pPr>
              <a:buFont typeface="Wingdings" pitchFamily="2" charset="2"/>
              <a:buNone/>
            </a:pPr>
            <a:r>
              <a:rPr lang="da-DK" sz="800"/>
              <a:t>[http://www.pre.nl]</a:t>
            </a:r>
            <a:endParaRPr lang="en-US" sz="800"/>
          </a:p>
        </p:txBody>
      </p:sp>
      <p:graphicFrame>
        <p:nvGraphicFramePr>
          <p:cNvPr id="2050" name="Object 21"/>
          <p:cNvGraphicFramePr>
            <a:graphicFrameLocks noChangeAspect="1"/>
          </p:cNvGraphicFramePr>
          <p:nvPr/>
        </p:nvGraphicFramePr>
        <p:xfrm>
          <a:off x="971550" y="2033588"/>
          <a:ext cx="7029450" cy="3727450"/>
        </p:xfrm>
        <a:graphic>
          <a:graphicData uri="http://schemas.openxmlformats.org/presentationml/2006/ole">
            <p:oleObj spid="_x0000_s432130" r:id="rId4" imgW="5876925" imgH="3113088" progId="MSDraw">
              <p:embed/>
            </p:oleObj>
          </a:graphicData>
        </a:graphic>
      </p:graphicFrame>
      <p:sp>
        <p:nvSpPr>
          <p:cNvPr id="2071" name="Rectangle 23"/>
          <p:cNvSpPr>
            <a:spLocks noChangeArrowheads="1"/>
          </p:cNvSpPr>
          <p:nvPr/>
        </p:nvSpPr>
        <p:spPr bwMode="auto">
          <a:xfrm>
            <a:off x="1762125" y="1844675"/>
            <a:ext cx="6265863" cy="4248150"/>
          </a:xfrm>
          <a:prstGeom prst="rect">
            <a:avLst/>
          </a:prstGeom>
          <a:solidFill>
            <a:schemeClr val="bg1"/>
          </a:solidFill>
          <a:ln w="9525" algn="ctr">
            <a:noFill/>
            <a:miter lim="800000"/>
            <a:headEnd/>
            <a:tailEnd/>
          </a:ln>
          <a:effectLst/>
        </p:spPr>
        <p:txBody>
          <a:bodyPr wrap="none" anchor="ctr"/>
          <a:lstStyle/>
          <a:p>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3.05556E-6 -4.68208E-6 L 0.21684 -0.00508 " pathEditMode="relative" rAng="0" ptsTypes="AA">
                                      <p:cBhvr>
                                        <p:cTn id="6" dur="2000" fill="hold"/>
                                        <p:tgtEl>
                                          <p:spTgt spid="2071"/>
                                        </p:tgtEl>
                                        <p:attrNameLst>
                                          <p:attrName>ppt_x</p:attrName>
                                          <p:attrName>ppt_y</p:attrName>
                                        </p:attrNameLst>
                                      </p:cBhvr>
                                      <p:rCtr x="108" y="-3"/>
                                    </p:animMotion>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grpId="1" nodeType="clickEffect">
                                  <p:stCondLst>
                                    <p:cond delay="0"/>
                                  </p:stCondLst>
                                  <p:childTnLst>
                                    <p:animMotion origin="layout" path="M 0.21684 -0.00508 L 0.37431 0.00532 " pathEditMode="relative" rAng="0" ptsTypes="AA">
                                      <p:cBhvr>
                                        <p:cTn id="10" dur="2000" fill="hold"/>
                                        <p:tgtEl>
                                          <p:spTgt spid="2071"/>
                                        </p:tgtEl>
                                        <p:attrNameLst>
                                          <p:attrName>ppt_x</p:attrName>
                                          <p:attrName>ppt_y</p:attrName>
                                        </p:attrNameLst>
                                      </p:cBhvr>
                                      <p:rCtr x="79" y="5"/>
                                    </p:animMotion>
                                  </p:childTnLst>
                                </p:cTn>
                              </p:par>
                            </p:childTnLst>
                          </p:cTn>
                        </p:par>
                      </p:childTnLst>
                    </p:cTn>
                  </p:par>
                  <p:par>
                    <p:cTn id="11" fill="hold">
                      <p:stCondLst>
                        <p:cond delay="indefinite"/>
                      </p:stCondLst>
                      <p:childTnLst>
                        <p:par>
                          <p:cTn id="12" fill="hold">
                            <p:stCondLst>
                              <p:cond delay="0"/>
                            </p:stCondLst>
                            <p:childTnLst>
                              <p:par>
                                <p:cTn id="13" presetID="63" presetClass="path" presetSubtype="0" accel="50000" decel="50000" fill="hold" grpId="2" nodeType="clickEffect">
                                  <p:stCondLst>
                                    <p:cond delay="0"/>
                                  </p:stCondLst>
                                  <p:childTnLst>
                                    <p:animMotion origin="layout" path="M 0.37431 0.00532 L 0.52396 0.00532 " pathEditMode="relative" rAng="0" ptsTypes="AA">
                                      <p:cBhvr>
                                        <p:cTn id="14" dur="2000" fill="hold"/>
                                        <p:tgtEl>
                                          <p:spTgt spid="2071"/>
                                        </p:tgtEl>
                                        <p:attrNameLst>
                                          <p:attrName>ppt_x</p:attrName>
                                          <p:attrName>ppt_y</p:attrName>
                                        </p:attrNameLst>
                                      </p:cBhvr>
                                      <p:rCtr x="75" y="0"/>
                                    </p:animMotion>
                                  </p:childTnLst>
                                </p:cTn>
                              </p:par>
                            </p:childTnLst>
                          </p:cTn>
                        </p:par>
                      </p:childTnLst>
                    </p:cTn>
                  </p:par>
                  <p:par>
                    <p:cTn id="15" fill="hold">
                      <p:stCondLst>
                        <p:cond delay="indefinite"/>
                      </p:stCondLst>
                      <p:childTnLst>
                        <p:par>
                          <p:cTn id="16" fill="hold">
                            <p:stCondLst>
                              <p:cond delay="0"/>
                            </p:stCondLst>
                            <p:childTnLst>
                              <p:par>
                                <p:cTn id="17" presetID="63" presetClass="path" presetSubtype="0" accel="50000" decel="50000" fill="hold" grpId="3" nodeType="clickEffect">
                                  <p:stCondLst>
                                    <p:cond delay="0"/>
                                  </p:stCondLst>
                                  <p:childTnLst>
                                    <p:animMotion origin="layout" path="M 0.52587 -4.68208E-6 L 0.77587 -4.68208E-6 " pathEditMode="relative" rAng="0" ptsTypes="AA">
                                      <p:cBhvr>
                                        <p:cTn id="18" dur="2000" fill="hold"/>
                                        <p:tgtEl>
                                          <p:spTgt spid="2071"/>
                                        </p:tgtEl>
                                        <p:attrNameLst>
                                          <p:attrName>ppt_x</p:attrName>
                                          <p:attrName>ppt_y</p:attrName>
                                        </p:attrNameLst>
                                      </p:cBhvr>
                                      <p:rCtr x="12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1" grpId="0" animBg="1"/>
      <p:bldP spid="2071" grpId="1" animBg="1"/>
      <p:bldP spid="2071" grpId="2" animBg="1"/>
      <p:bldP spid="2071" grpId="3"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pPr marL="87313" indent="-87313"/>
            <a:r>
              <a:rPr lang="en-GB" smtClean="0"/>
              <a:t>Step 5: Quantify the environmental impacts</a:t>
            </a:r>
            <a:br>
              <a:rPr lang="en-GB" smtClean="0"/>
            </a:br>
            <a:r>
              <a:rPr lang="en-GB" sz="2000" smtClean="0"/>
              <a:t>Example of using ECO-it</a:t>
            </a:r>
            <a:endParaRPr lang="en-GB" smtClean="0"/>
          </a:p>
        </p:txBody>
      </p:sp>
      <p:sp>
        <p:nvSpPr>
          <p:cNvPr id="47107" name="TextBox 5"/>
          <p:cNvSpPr txBox="1">
            <a:spLocks noChangeArrowheads="1"/>
          </p:cNvSpPr>
          <p:nvPr/>
        </p:nvSpPr>
        <p:spPr bwMode="auto">
          <a:xfrm>
            <a:off x="285750" y="1428750"/>
            <a:ext cx="8286750" cy="366713"/>
          </a:xfrm>
          <a:prstGeom prst="rect">
            <a:avLst/>
          </a:prstGeom>
          <a:noFill/>
          <a:ln w="9525">
            <a:noFill/>
            <a:miter lim="800000"/>
            <a:headEnd/>
            <a:tailEnd/>
          </a:ln>
        </p:spPr>
        <p:txBody>
          <a:bodyPr>
            <a:spAutoFit/>
          </a:bodyPr>
          <a:lstStyle/>
          <a:p>
            <a:pPr algn="l"/>
            <a:r>
              <a:rPr lang="da-DK" sz="1800" b="1"/>
              <a:t>Abridged LCA of a citrus press, using ECO-it</a:t>
            </a:r>
            <a:endParaRPr lang="en-GB" sz="1800"/>
          </a:p>
        </p:txBody>
      </p:sp>
      <p:pic>
        <p:nvPicPr>
          <p:cNvPr id="47109" name="Picture 4"/>
          <p:cNvPicPr>
            <a:picLocks noChangeAspect="1" noChangeArrowheads="1"/>
          </p:cNvPicPr>
          <p:nvPr/>
        </p:nvPicPr>
        <p:blipFill>
          <a:blip r:embed="rId3"/>
          <a:srcRect/>
          <a:stretch>
            <a:fillRect/>
          </a:stretch>
        </p:blipFill>
        <p:spPr bwMode="auto">
          <a:xfrm>
            <a:off x="500063" y="2428875"/>
            <a:ext cx="3130550" cy="34559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GB" smtClean="0"/>
              <a:t>Step 5: Quantify the environmental impacts</a:t>
            </a:r>
            <a:br>
              <a:rPr lang="en-GB" smtClean="0"/>
            </a:br>
            <a:r>
              <a:rPr lang="en-GB" sz="2000" smtClean="0"/>
              <a:t>Assumptions during the assessment</a:t>
            </a:r>
            <a:endParaRPr lang="en-GB" smtClean="0"/>
          </a:p>
        </p:txBody>
      </p:sp>
      <p:sp>
        <p:nvSpPr>
          <p:cNvPr id="49155" name="Rectangle 3"/>
          <p:cNvSpPr>
            <a:spLocks noGrp="1" noChangeArrowheads="1"/>
          </p:cNvSpPr>
          <p:nvPr>
            <p:ph type="body" idx="1"/>
          </p:nvPr>
        </p:nvSpPr>
        <p:spPr>
          <a:xfrm>
            <a:off x="431800" y="1412875"/>
            <a:ext cx="8243888" cy="4895850"/>
          </a:xfrm>
        </p:spPr>
        <p:txBody>
          <a:bodyPr/>
          <a:lstStyle/>
          <a:p>
            <a:pPr>
              <a:lnSpc>
                <a:spcPct val="80000"/>
              </a:lnSpc>
            </a:pPr>
            <a:r>
              <a:rPr lang="da-DK" sz="1900" smtClean="0"/>
              <a:t>Materials stage</a:t>
            </a:r>
          </a:p>
          <a:p>
            <a:pPr lvl="1">
              <a:lnSpc>
                <a:spcPct val="80000"/>
              </a:lnSpc>
            </a:pPr>
            <a:r>
              <a:rPr lang="da-DK" sz="1800" smtClean="0"/>
              <a:t>What product version is chosen representative?</a:t>
            </a:r>
          </a:p>
          <a:p>
            <a:pPr lvl="1">
              <a:lnSpc>
                <a:spcPct val="80000"/>
              </a:lnSpc>
            </a:pPr>
            <a:r>
              <a:rPr lang="da-DK" sz="1800" smtClean="0"/>
              <a:t>Which parts does it consist of? (incl. motor) </a:t>
            </a:r>
          </a:p>
          <a:p>
            <a:pPr lvl="1">
              <a:lnSpc>
                <a:spcPct val="80000"/>
              </a:lnSpc>
            </a:pPr>
            <a:r>
              <a:rPr lang="da-DK" sz="1800" smtClean="0"/>
              <a:t>Which types &amp; weights of materials? (gross/net)</a:t>
            </a:r>
          </a:p>
          <a:p>
            <a:pPr lvl="1">
              <a:lnSpc>
                <a:spcPct val="80000"/>
              </a:lnSpc>
            </a:pPr>
            <a:endParaRPr lang="da-DK" sz="1800" smtClean="0"/>
          </a:p>
          <a:p>
            <a:pPr>
              <a:lnSpc>
                <a:spcPct val="80000"/>
              </a:lnSpc>
            </a:pPr>
            <a:r>
              <a:rPr lang="da-DK" sz="1900" smtClean="0"/>
              <a:t>Production</a:t>
            </a:r>
          </a:p>
          <a:p>
            <a:pPr lvl="1">
              <a:lnSpc>
                <a:spcPct val="80000"/>
              </a:lnSpc>
            </a:pPr>
            <a:r>
              <a:rPr lang="da-DK" sz="1800" smtClean="0"/>
              <a:t>Which processes are involved? (incl. overheads) </a:t>
            </a:r>
          </a:p>
          <a:p>
            <a:pPr lvl="1">
              <a:lnSpc>
                <a:spcPct val="80000"/>
              </a:lnSpc>
            </a:pPr>
            <a:endParaRPr lang="da-DK" sz="1800" smtClean="0"/>
          </a:p>
          <a:p>
            <a:pPr>
              <a:lnSpc>
                <a:spcPct val="80000"/>
              </a:lnSpc>
            </a:pPr>
            <a:r>
              <a:rPr lang="da-DK" sz="1900" smtClean="0"/>
              <a:t>Transport stage</a:t>
            </a:r>
          </a:p>
          <a:p>
            <a:pPr lvl="1">
              <a:lnSpc>
                <a:spcPct val="80000"/>
              </a:lnSpc>
            </a:pPr>
            <a:r>
              <a:rPr lang="da-DK" sz="1800" smtClean="0"/>
              <a:t>Which distances will be covered?</a:t>
            </a:r>
          </a:p>
          <a:p>
            <a:pPr lvl="1">
              <a:lnSpc>
                <a:spcPct val="80000"/>
              </a:lnSpc>
            </a:pPr>
            <a:r>
              <a:rPr lang="da-DK" sz="1800" smtClean="0"/>
              <a:t>With which means of transport? </a:t>
            </a:r>
          </a:p>
          <a:p>
            <a:pPr>
              <a:lnSpc>
                <a:spcPct val="80000"/>
              </a:lnSpc>
            </a:pPr>
            <a:endParaRPr lang="da-DK" sz="1900" smtClean="0"/>
          </a:p>
          <a:p>
            <a:pPr>
              <a:lnSpc>
                <a:spcPct val="80000"/>
              </a:lnSpc>
            </a:pPr>
            <a:r>
              <a:rPr lang="da-DK" sz="1900" smtClean="0"/>
              <a:t>Use stage</a:t>
            </a:r>
            <a:endParaRPr lang="da-DK" sz="1500" smtClean="0"/>
          </a:p>
          <a:p>
            <a:pPr lvl="1">
              <a:lnSpc>
                <a:spcPct val="80000"/>
              </a:lnSpc>
            </a:pPr>
            <a:r>
              <a:rPr lang="da-DK" sz="1800" smtClean="0"/>
              <a:t>How often will the citrus press be used (and cleaned)? and where?</a:t>
            </a:r>
          </a:p>
          <a:p>
            <a:pPr lvl="1">
              <a:lnSpc>
                <a:spcPct val="80000"/>
              </a:lnSpc>
            </a:pPr>
            <a:endParaRPr lang="da-DK" sz="1800" smtClean="0"/>
          </a:p>
          <a:p>
            <a:pPr>
              <a:lnSpc>
                <a:spcPct val="80000"/>
              </a:lnSpc>
            </a:pPr>
            <a:r>
              <a:rPr lang="da-DK" sz="1900" smtClean="0"/>
              <a:t>End-of-Life/Disposal stage</a:t>
            </a:r>
          </a:p>
          <a:p>
            <a:pPr lvl="1">
              <a:lnSpc>
                <a:spcPct val="80000"/>
              </a:lnSpc>
            </a:pPr>
            <a:r>
              <a:rPr lang="da-DK" sz="1800" smtClean="0"/>
              <a:t>What is/are the most likely disposal way/s?</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GB" smtClean="0"/>
              <a:t>Step 5: Quantify the environmental impacts</a:t>
            </a:r>
            <a:br>
              <a:rPr lang="en-GB" smtClean="0"/>
            </a:br>
            <a:r>
              <a:rPr lang="en-GB" sz="2000" smtClean="0"/>
              <a:t>Results</a:t>
            </a:r>
            <a:endParaRPr lang="en-GB" smtClean="0"/>
          </a:p>
        </p:txBody>
      </p:sp>
      <p:sp>
        <p:nvSpPr>
          <p:cNvPr id="48131" name="AutoShape 3"/>
          <p:cNvSpPr>
            <a:spLocks noGrp="1" noChangeAspect="1" noChangeArrowheads="1"/>
          </p:cNvSpPr>
          <p:nvPr>
            <p:ph type="body" idx="1"/>
          </p:nvPr>
        </p:nvSpPr>
        <p:spPr/>
        <p:txBody>
          <a:bodyPr/>
          <a:lstStyle/>
          <a:p>
            <a:r>
              <a:rPr lang="da-DK" smtClean="0"/>
              <a:t>ECO-it results in the different life cycle stages</a:t>
            </a:r>
          </a:p>
          <a:p>
            <a:endParaRPr lang="da-DK" smtClean="0"/>
          </a:p>
          <a:p>
            <a:endParaRPr lang="en-US" smtClean="0"/>
          </a:p>
        </p:txBody>
      </p:sp>
      <p:pic>
        <p:nvPicPr>
          <p:cNvPr id="48132" name="Picture 4"/>
          <p:cNvPicPr>
            <a:picLocks noChangeAspect="1" noChangeArrowheads="1"/>
          </p:cNvPicPr>
          <p:nvPr/>
        </p:nvPicPr>
        <p:blipFill>
          <a:blip r:embed="rId3"/>
          <a:srcRect/>
          <a:stretch>
            <a:fillRect/>
          </a:stretch>
        </p:blipFill>
        <p:spPr bwMode="auto">
          <a:xfrm>
            <a:off x="252413" y="2492375"/>
            <a:ext cx="6048375" cy="3360738"/>
          </a:xfrm>
          <a:prstGeom prst="rect">
            <a:avLst/>
          </a:prstGeom>
          <a:noFill/>
          <a:ln w="9525">
            <a:noFill/>
            <a:miter lim="800000"/>
            <a:headEnd/>
            <a:tailEnd/>
          </a:ln>
        </p:spPr>
      </p:pic>
      <p:grpSp>
        <p:nvGrpSpPr>
          <p:cNvPr id="2" name="Group 9"/>
          <p:cNvGrpSpPr>
            <a:grpSpLocks/>
          </p:cNvGrpSpPr>
          <p:nvPr/>
        </p:nvGrpSpPr>
        <p:grpSpPr bwMode="auto">
          <a:xfrm>
            <a:off x="2484438" y="1274765"/>
            <a:ext cx="5832475" cy="2439987"/>
            <a:chOff x="1610" y="935"/>
            <a:chExt cx="3674" cy="1537"/>
          </a:xfrm>
        </p:grpSpPr>
        <p:pic>
          <p:nvPicPr>
            <p:cNvPr id="48133" name="Picture 5"/>
            <p:cNvPicPr>
              <a:picLocks noChangeAspect="1" noChangeArrowheads="1"/>
            </p:cNvPicPr>
            <p:nvPr/>
          </p:nvPicPr>
          <p:blipFill>
            <a:blip r:embed="rId4"/>
            <a:srcRect/>
            <a:stretch>
              <a:fillRect/>
            </a:stretch>
          </p:blipFill>
          <p:spPr bwMode="auto">
            <a:xfrm>
              <a:off x="2517" y="935"/>
              <a:ext cx="2767" cy="1537"/>
            </a:xfrm>
            <a:prstGeom prst="rect">
              <a:avLst/>
            </a:prstGeom>
            <a:noFill/>
            <a:ln w="9525">
              <a:noFill/>
              <a:miter lim="800000"/>
              <a:headEnd/>
              <a:tailEnd/>
            </a:ln>
          </p:spPr>
        </p:pic>
        <p:sp>
          <p:nvSpPr>
            <p:cNvPr id="48136" name="Line 8"/>
            <p:cNvSpPr>
              <a:spLocks noChangeShapeType="1"/>
            </p:cNvSpPr>
            <p:nvPr/>
          </p:nvSpPr>
          <p:spPr bwMode="auto">
            <a:xfrm flipV="1">
              <a:off x="1610" y="1706"/>
              <a:ext cx="952" cy="182"/>
            </a:xfrm>
            <a:prstGeom prst="line">
              <a:avLst/>
            </a:prstGeom>
            <a:noFill/>
            <a:ln w="38100">
              <a:solidFill>
                <a:srgbClr val="008000"/>
              </a:solidFill>
              <a:round/>
              <a:headEnd/>
              <a:tailEnd type="triangle" w="lg" len="lg"/>
            </a:ln>
            <a:effectLst/>
          </p:spPr>
          <p:txBody>
            <a:bodyPr/>
            <a:lstStyle/>
            <a:p>
              <a:endParaRPr lang="en-GB"/>
            </a:p>
          </p:txBody>
        </p:sp>
      </p:grpSp>
      <p:grpSp>
        <p:nvGrpSpPr>
          <p:cNvPr id="3" name="Group 11"/>
          <p:cNvGrpSpPr>
            <a:grpSpLocks/>
          </p:cNvGrpSpPr>
          <p:nvPr/>
        </p:nvGrpSpPr>
        <p:grpSpPr bwMode="auto">
          <a:xfrm>
            <a:off x="2987675" y="3933825"/>
            <a:ext cx="5040313" cy="2160588"/>
            <a:chOff x="1882" y="2478"/>
            <a:chExt cx="3175" cy="1361"/>
          </a:xfrm>
        </p:grpSpPr>
        <p:pic>
          <p:nvPicPr>
            <p:cNvPr id="48134" name="Picture 6"/>
            <p:cNvPicPr>
              <a:picLocks noChangeAspect="1" noChangeArrowheads="1"/>
            </p:cNvPicPr>
            <p:nvPr/>
          </p:nvPicPr>
          <p:blipFill>
            <a:blip r:embed="rId5"/>
            <a:srcRect/>
            <a:stretch>
              <a:fillRect/>
            </a:stretch>
          </p:blipFill>
          <p:spPr bwMode="auto">
            <a:xfrm>
              <a:off x="2608" y="2478"/>
              <a:ext cx="2449" cy="1361"/>
            </a:xfrm>
            <a:prstGeom prst="rect">
              <a:avLst/>
            </a:prstGeom>
            <a:noFill/>
            <a:ln w="9525">
              <a:noFill/>
              <a:miter lim="800000"/>
              <a:headEnd/>
              <a:tailEnd/>
            </a:ln>
          </p:spPr>
        </p:pic>
        <p:sp>
          <p:nvSpPr>
            <p:cNvPr id="48138" name="Line 10"/>
            <p:cNvSpPr>
              <a:spLocks noChangeShapeType="1"/>
            </p:cNvSpPr>
            <p:nvPr/>
          </p:nvSpPr>
          <p:spPr bwMode="auto">
            <a:xfrm>
              <a:off x="1882" y="2750"/>
              <a:ext cx="726" cy="272"/>
            </a:xfrm>
            <a:prstGeom prst="line">
              <a:avLst/>
            </a:prstGeom>
            <a:noFill/>
            <a:ln w="38100">
              <a:solidFill>
                <a:srgbClr val="0000FF"/>
              </a:solidFill>
              <a:round/>
              <a:headEnd/>
              <a:tailEnd type="triangle" w="lg" len="lg"/>
            </a:ln>
            <a:effectLst/>
          </p:spPr>
          <p:txBody>
            <a:bodyPr/>
            <a:lstStyle/>
            <a:p>
              <a:endParaRPr lang="en-GB"/>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5"/>
          <p:cNvPicPr>
            <a:picLocks noChangeAspect="1" noChangeArrowheads="1"/>
          </p:cNvPicPr>
          <p:nvPr/>
        </p:nvPicPr>
        <p:blipFill>
          <a:blip r:embed="rId3"/>
          <a:srcRect/>
          <a:stretch>
            <a:fillRect/>
          </a:stretch>
        </p:blipFill>
        <p:spPr bwMode="auto">
          <a:xfrm>
            <a:off x="714375" y="3000375"/>
            <a:ext cx="4643438" cy="3143250"/>
          </a:xfrm>
          <a:prstGeom prst="rect">
            <a:avLst/>
          </a:prstGeom>
          <a:noFill/>
          <a:ln w="9525">
            <a:noFill/>
            <a:miter lim="800000"/>
            <a:headEnd/>
            <a:tailEnd/>
          </a:ln>
        </p:spPr>
      </p:pic>
      <p:sp>
        <p:nvSpPr>
          <p:cNvPr id="22531" name="Title 1"/>
          <p:cNvSpPr>
            <a:spLocks noGrp="1"/>
          </p:cNvSpPr>
          <p:nvPr>
            <p:ph type="title"/>
          </p:nvPr>
        </p:nvSpPr>
        <p:spPr/>
        <p:txBody>
          <a:bodyPr/>
          <a:lstStyle/>
          <a:p>
            <a:r>
              <a:rPr lang="en-US" dirty="0" smtClean="0"/>
              <a:t>Step 5: Quantify the environmental impacts</a:t>
            </a:r>
            <a:br>
              <a:rPr lang="en-US" dirty="0" smtClean="0"/>
            </a:br>
            <a:r>
              <a:rPr lang="en-GB" sz="2000" dirty="0" smtClean="0"/>
              <a:t>Quantify the environmental effects</a:t>
            </a:r>
            <a:endParaRPr lang="en-GB" dirty="0" smtClean="0"/>
          </a:p>
        </p:txBody>
      </p:sp>
      <p:sp>
        <p:nvSpPr>
          <p:cNvPr id="9219" name="TextBox 5"/>
          <p:cNvSpPr txBox="1">
            <a:spLocks noChangeArrowheads="1"/>
          </p:cNvSpPr>
          <p:nvPr/>
        </p:nvSpPr>
        <p:spPr bwMode="auto">
          <a:xfrm>
            <a:off x="285750" y="1428750"/>
            <a:ext cx="8286750" cy="1200329"/>
          </a:xfrm>
          <a:prstGeom prst="rect">
            <a:avLst/>
          </a:prstGeom>
          <a:noFill/>
          <a:ln w="9525">
            <a:noFill/>
            <a:miter lim="800000"/>
            <a:headEnd/>
            <a:tailEnd/>
          </a:ln>
        </p:spPr>
        <p:txBody>
          <a:bodyPr>
            <a:spAutoFit/>
          </a:bodyPr>
          <a:lstStyle/>
          <a:p>
            <a:pPr marL="647700" lvl="1" indent="-190500" algn="l">
              <a:buFont typeface="Arial" pitchFamily="34" charset="0"/>
              <a:buChar char="•"/>
              <a:defRPr/>
            </a:pPr>
            <a:endParaRPr lang="en-GB" sz="1800" dirty="0" smtClean="0"/>
          </a:p>
          <a:p>
            <a:pPr marL="647700" lvl="1" indent="-190500" algn="l">
              <a:buFont typeface="Arial" pitchFamily="34" charset="0"/>
              <a:buChar char="•"/>
              <a:defRPr/>
            </a:pPr>
            <a:r>
              <a:rPr lang="en-GB" sz="1800" dirty="0" smtClean="0"/>
              <a:t>Use an abridged LCA tool, such as </a:t>
            </a:r>
            <a:r>
              <a:rPr lang="en-GB" sz="1800" b="1" i="1" dirty="0" smtClean="0">
                <a:solidFill>
                  <a:srgbClr val="00B050"/>
                </a:solidFill>
              </a:rPr>
              <a:t>ECO-it</a:t>
            </a:r>
            <a:r>
              <a:rPr lang="en-GB" sz="1800" dirty="0" smtClean="0"/>
              <a:t>,</a:t>
            </a:r>
            <a:r>
              <a:rPr lang="en-GB" sz="1800" b="1" i="1" dirty="0" smtClean="0">
                <a:solidFill>
                  <a:srgbClr val="00B050"/>
                </a:solidFill>
              </a:rPr>
              <a:t> </a:t>
            </a:r>
            <a:r>
              <a:rPr lang="en-GB" sz="1800" dirty="0" smtClean="0"/>
              <a:t>to model your product’s life cycle</a:t>
            </a:r>
          </a:p>
          <a:p>
            <a:pPr marL="647700" lvl="1" indent="-190500" algn="l">
              <a:buFont typeface="Arial" pitchFamily="34" charset="0"/>
              <a:buChar char="•"/>
              <a:defRPr/>
            </a:pPr>
            <a:endParaRPr lang="en-GB" sz="1800" dirty="0" smtClean="0"/>
          </a:p>
        </p:txBody>
      </p:sp>
      <p:pic>
        <p:nvPicPr>
          <p:cNvPr id="22533" name="Picture 11" descr="ecoitxl">
            <a:hlinkClick r:id="rId4" action="ppaction://program"/>
          </p:cNvPr>
          <p:cNvPicPr>
            <a:picLocks noChangeAspect="1" noChangeArrowheads="1"/>
          </p:cNvPicPr>
          <p:nvPr/>
        </p:nvPicPr>
        <p:blipFill>
          <a:blip r:embed="rId5"/>
          <a:srcRect/>
          <a:stretch>
            <a:fillRect/>
          </a:stretch>
        </p:blipFill>
        <p:spPr bwMode="auto">
          <a:xfrm>
            <a:off x="682625" y="4625975"/>
            <a:ext cx="744538" cy="744538"/>
          </a:xfrm>
          <a:prstGeom prst="rect">
            <a:avLst/>
          </a:prstGeom>
          <a:noFill/>
          <a:ln w="9525">
            <a:noFill/>
            <a:miter lim="800000"/>
            <a:headEnd/>
            <a:tailEnd/>
          </a:ln>
        </p:spPr>
      </p:pic>
      <p:sp>
        <p:nvSpPr>
          <p:cNvPr id="6" name="Rectangle 76"/>
          <p:cNvSpPr>
            <a:spLocks noChangeArrowheads="1"/>
          </p:cNvSpPr>
          <p:nvPr/>
        </p:nvSpPr>
        <p:spPr bwMode="auto">
          <a:xfrm rot="-1570339">
            <a:off x="1175567" y="3558899"/>
            <a:ext cx="7189212" cy="523220"/>
          </a:xfrm>
          <a:prstGeom prst="rect">
            <a:avLst/>
          </a:prstGeom>
          <a:solidFill>
            <a:srgbClr val="FFFFFF">
              <a:alpha val="63922"/>
            </a:srgbClr>
          </a:solidFill>
          <a:ln w="9525">
            <a:noFill/>
            <a:miter lim="800000"/>
            <a:headEnd/>
            <a:tailEnd/>
          </a:ln>
        </p:spPr>
        <p:txBody>
          <a:bodyPr wrap="none">
            <a:spAutoFit/>
          </a:bodyPr>
          <a:lstStyle/>
          <a:p>
            <a:pPr marL="647700" lvl="1" indent="-190500" algn="l">
              <a:buFont typeface="Arial" pitchFamily="34" charset="0"/>
              <a:buChar char="•"/>
            </a:pPr>
            <a:r>
              <a:rPr lang="en-GB" sz="2800" b="1" dirty="0" smtClean="0">
                <a:solidFill>
                  <a:srgbClr val="FF0000"/>
                </a:solidFill>
              </a:rPr>
              <a:t>Choose 5 environmental </a:t>
            </a:r>
            <a:r>
              <a:rPr lang="en-GB" sz="2800" b="1" dirty="0" smtClean="0"/>
              <a:t>‘</a:t>
            </a:r>
            <a:r>
              <a:rPr lang="en-GB" sz="2800" b="1" dirty="0" smtClean="0">
                <a:solidFill>
                  <a:srgbClr val="FF0000"/>
                </a:solidFill>
              </a:rPr>
              <a:t>*</a:t>
            </a:r>
            <a:r>
              <a:rPr lang="en-GB" sz="2800" b="1" dirty="0" smtClean="0"/>
              <a:t>’</a:t>
            </a:r>
            <a:r>
              <a:rPr lang="en-GB" sz="2800" b="1" dirty="0" smtClean="0">
                <a:solidFill>
                  <a:srgbClr val="FF0000"/>
                </a:solidFill>
              </a:rPr>
              <a:t> priorities!</a:t>
            </a:r>
            <a:endParaRPr lang="en-GB" sz="28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0" y="0"/>
            <a:ext cx="9144000" cy="6858000"/>
            <a:chOff x="0" y="0"/>
            <a:chExt cx="9144000" cy="6858000"/>
          </a:xfrm>
        </p:grpSpPr>
        <p:sp>
          <p:nvSpPr>
            <p:cNvPr id="13" name="Rectangle 12"/>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4" name="Group 7"/>
            <p:cNvGrpSpPr>
              <a:grpSpLocks/>
            </p:cNvGrpSpPr>
            <p:nvPr/>
          </p:nvGrpSpPr>
          <p:grpSpPr bwMode="auto">
            <a:xfrm>
              <a:off x="714348" y="1114407"/>
              <a:ext cx="7286643" cy="5743593"/>
              <a:chOff x="214282" y="0"/>
              <a:chExt cx="8929718" cy="6600827"/>
            </a:xfrm>
          </p:grpSpPr>
          <p:pic>
            <p:nvPicPr>
              <p:cNvPr id="15" name="Picture 2"/>
              <p:cNvPicPr>
                <a:picLocks noChangeAspect="1" noChangeArrowheads="1"/>
              </p:cNvPicPr>
              <p:nvPr/>
            </p:nvPicPr>
            <p:blipFill>
              <a:blip r:embed="rId3"/>
              <a:srcRect l="68684" t="28125" r="5273" b="18437"/>
              <a:stretch>
                <a:fillRect/>
              </a:stretch>
            </p:blipFill>
            <p:spPr bwMode="auto">
              <a:xfrm>
                <a:off x="500034" y="0"/>
                <a:ext cx="5214974" cy="3715669"/>
              </a:xfrm>
              <a:prstGeom prst="rect">
                <a:avLst/>
              </a:prstGeom>
              <a:noFill/>
              <a:ln w="9525">
                <a:noFill/>
                <a:miter lim="800000"/>
                <a:headEnd/>
                <a:tailEnd/>
              </a:ln>
            </p:spPr>
          </p:pic>
          <p:pic>
            <p:nvPicPr>
              <p:cNvPr id="16" name="Picture 2"/>
              <p:cNvPicPr>
                <a:picLocks noChangeAspect="1" noChangeArrowheads="1"/>
              </p:cNvPicPr>
              <p:nvPr/>
            </p:nvPicPr>
            <p:blipFill>
              <a:blip r:embed="rId4"/>
              <a:srcRect/>
              <a:stretch>
                <a:fillRect/>
              </a:stretch>
            </p:blipFill>
            <p:spPr bwMode="auto">
              <a:xfrm>
                <a:off x="4391025" y="2571744"/>
                <a:ext cx="4752975" cy="3781425"/>
              </a:xfrm>
              <a:prstGeom prst="rect">
                <a:avLst/>
              </a:prstGeom>
              <a:noFill/>
              <a:ln w="9525">
                <a:noFill/>
                <a:miter lim="800000"/>
                <a:headEnd/>
                <a:tailEnd/>
              </a:ln>
            </p:spPr>
          </p:pic>
          <p:pic>
            <p:nvPicPr>
              <p:cNvPr id="17" name="Picture 3"/>
              <p:cNvPicPr>
                <a:picLocks noChangeAspect="1" noChangeArrowheads="1"/>
              </p:cNvPicPr>
              <p:nvPr/>
            </p:nvPicPr>
            <p:blipFill>
              <a:blip r:embed="rId5"/>
              <a:srcRect l="69966" t="29688" r="8333" b="32439"/>
              <a:stretch>
                <a:fillRect/>
              </a:stretch>
            </p:blipFill>
            <p:spPr bwMode="auto">
              <a:xfrm>
                <a:off x="214282" y="3714752"/>
                <a:ext cx="4762500" cy="2886075"/>
              </a:xfrm>
              <a:prstGeom prst="rect">
                <a:avLst/>
              </a:prstGeom>
              <a:noFill/>
              <a:ln w="9525">
                <a:noFill/>
                <a:miter lim="800000"/>
                <a:headEnd/>
                <a:tailEnd/>
              </a:ln>
            </p:spPr>
          </p:pic>
        </p:grpSp>
      </p:grpSp>
      <p:sp>
        <p:nvSpPr>
          <p:cNvPr id="20" name="Title 26"/>
          <p:cNvSpPr>
            <a:spLocks noGrp="1"/>
          </p:cNvSpPr>
          <p:nvPr>
            <p:ph type="title"/>
          </p:nvPr>
        </p:nvSpPr>
        <p:spPr>
          <a:xfrm>
            <a:off x="1476375" y="333375"/>
            <a:ext cx="7510463" cy="792163"/>
          </a:xfrm>
        </p:spPr>
        <p:txBody>
          <a:bodyPr/>
          <a:lstStyle/>
          <a:p>
            <a:pPr eaLnBrk="1" hangingPunct="1"/>
            <a:r>
              <a:rPr lang="en-US" dirty="0" smtClean="0">
                <a:solidFill>
                  <a:schemeClr val="tx1"/>
                </a:solidFill>
              </a:rPr>
              <a:t>Step 5: Quantify the environmental impacts</a:t>
            </a:r>
            <a:endParaRPr lang="en-GB" dirty="0" smtClean="0">
              <a:solidFill>
                <a:schemeClr val="tx1"/>
              </a:solidFil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Title 26"/>
          <p:cNvSpPr>
            <a:spLocks noGrp="1"/>
          </p:cNvSpPr>
          <p:nvPr>
            <p:ph type="title"/>
          </p:nvPr>
        </p:nvSpPr>
        <p:spPr/>
        <p:txBody>
          <a:bodyPr/>
          <a:lstStyle/>
          <a:p>
            <a:pPr eaLnBrk="1" hangingPunct="1"/>
            <a:r>
              <a:rPr lang="en-US" dirty="0" smtClean="0"/>
              <a:t>Step 5: Quantify the environmental impacts</a:t>
            </a:r>
            <a:endParaRPr lang="en-GB" dirty="0" smtClean="0"/>
          </a:p>
        </p:txBody>
      </p:sp>
      <p:sp>
        <p:nvSpPr>
          <p:cNvPr id="29" name="Rectangle 3"/>
          <p:cNvSpPr txBox="1">
            <a:spLocks noChangeArrowheads="1"/>
          </p:cNvSpPr>
          <p:nvPr/>
        </p:nvSpPr>
        <p:spPr bwMode="auto">
          <a:xfrm>
            <a:off x="142845" y="1385910"/>
            <a:ext cx="8829705" cy="461485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defRPr/>
            </a:pPr>
            <a:r>
              <a:rPr lang="en-US" sz="1600" b="1" kern="0" dirty="0" smtClean="0">
                <a:solidFill>
                  <a:srgbClr val="00B050"/>
                </a:solidFill>
                <a:latin typeface="+mn-lt"/>
              </a:rPr>
              <a:t>WHY CARRY OUT THIS EXERCISE?</a:t>
            </a:r>
          </a:p>
          <a:p>
            <a:pPr marL="342900" lvl="0" indent="-342900" algn="l" eaLnBrk="0" hangingPunct="0">
              <a:lnSpc>
                <a:spcPct val="90000"/>
              </a:lnSpc>
              <a:spcBef>
                <a:spcPct val="20000"/>
              </a:spcBef>
              <a:defRPr/>
            </a:pPr>
            <a:endParaRPr lang="en-US" sz="1600" b="1" kern="0" dirty="0" smtClean="0">
              <a:solidFill>
                <a:srgbClr val="00B050"/>
              </a:solidFill>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The quantitative environmental exercise provides another entry point to the environmental improvement task, based on highly simplified assessment methods.</a:t>
            </a:r>
            <a:br>
              <a:rPr lang="en-US" sz="1600" kern="0" dirty="0" smtClean="0">
                <a:latin typeface="+mn-lt"/>
              </a:rPr>
            </a:br>
            <a:endParaRPr lang="en-US" sz="1600" kern="0" dirty="0" smtClean="0">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The limitations of these tools are clear; many assumptions must be made and the results are only as reliable as the data and model underlying the calculations. But even with these limitations, these simplified methods give a quick overview of a product's environmental profile.</a:t>
            </a:r>
          </a:p>
          <a:p>
            <a:pPr marL="342900" lvl="0" indent="-342900" algn="l" eaLnBrk="0" hangingPunct="0">
              <a:lnSpc>
                <a:spcPct val="90000"/>
              </a:lnSpc>
              <a:spcBef>
                <a:spcPct val="20000"/>
              </a:spcBef>
              <a:buBlip>
                <a:blip r:embed="rId3"/>
              </a:buBlip>
              <a:defRPr/>
            </a:pPr>
            <a:endParaRPr lang="en-US" sz="1600" kern="0" dirty="0" smtClean="0">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In addition, you can use the tools to create scenarios where, for example, alternative processes or materials are compared. </a:t>
            </a:r>
          </a:p>
          <a:p>
            <a:pPr marL="342900" lvl="0" indent="-342900" algn="l" eaLnBrk="0" hangingPunct="0">
              <a:lnSpc>
                <a:spcPct val="90000"/>
              </a:lnSpc>
              <a:spcBef>
                <a:spcPct val="20000"/>
              </a:spcBef>
              <a:buBlip>
                <a:blip r:embed="rId3"/>
              </a:buBlip>
              <a:defRPr/>
            </a:pPr>
            <a:endParaRPr lang="en-US" sz="1600" kern="0" dirty="0" smtClean="0">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The figure shows results from the “ECO-it” tool, which in this example shows that the product’s environmental impact in the use stage is 20 times larger than the manufacturing stage, and even higher than in the disposal stage.</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Environmental improvement through</a:t>
            </a:r>
            <a:br>
              <a:rPr lang="en-GB" dirty="0" smtClean="0"/>
            </a:br>
            <a:r>
              <a:rPr lang="en-GB" dirty="0" smtClean="0"/>
              <a:t>product development</a:t>
            </a:r>
            <a:r>
              <a:rPr lang="en-GB" sz="2000" b="1" dirty="0" smtClean="0"/>
              <a:t/>
            </a:r>
            <a:br>
              <a:rPr lang="en-GB" sz="2000" b="1" dirty="0" smtClean="0"/>
            </a:br>
            <a:r>
              <a:rPr lang="en-GB" b="1" dirty="0" smtClean="0"/>
              <a:t/>
            </a:r>
            <a:br>
              <a:rPr lang="en-GB" b="1" dirty="0" smtClean="0"/>
            </a:br>
            <a:r>
              <a:rPr lang="en-US" sz="1600" i="1" dirty="0" smtClean="0"/>
              <a:t>Step 6: Create environmental concepts</a:t>
            </a:r>
            <a:endParaRPr lang="da-DK"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Title 26"/>
          <p:cNvSpPr>
            <a:spLocks noGrp="1"/>
          </p:cNvSpPr>
          <p:nvPr>
            <p:ph type="title"/>
          </p:nvPr>
        </p:nvSpPr>
        <p:spPr/>
        <p:txBody>
          <a:bodyPr/>
          <a:lstStyle/>
          <a:p>
            <a:pPr eaLnBrk="1" hangingPunct="1"/>
            <a:r>
              <a:rPr lang="en-US" dirty="0" smtClean="0"/>
              <a:t>Step 6: Create environmental concepts</a:t>
            </a:r>
            <a:endParaRPr lang="en-GB" dirty="0" smtClean="0"/>
          </a:p>
        </p:txBody>
      </p:sp>
      <p:sp>
        <p:nvSpPr>
          <p:cNvPr id="29" name="Rectangle 3"/>
          <p:cNvSpPr txBox="1">
            <a:spLocks noChangeArrowheads="1"/>
          </p:cNvSpPr>
          <p:nvPr/>
        </p:nvSpPr>
        <p:spPr bwMode="auto">
          <a:xfrm>
            <a:off x="142845" y="1385910"/>
            <a:ext cx="8848755" cy="51863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defRPr/>
            </a:pPr>
            <a:r>
              <a:rPr lang="en-GB" sz="1600" b="1" kern="0" dirty="0" smtClean="0">
                <a:solidFill>
                  <a:srgbClr val="00B050"/>
                </a:solidFill>
                <a:latin typeface="+mn-lt"/>
              </a:rPr>
              <a:t>BACKGROUND</a:t>
            </a:r>
          </a:p>
          <a:p>
            <a:pPr marL="342900" lvl="0" indent="-342900" algn="l" eaLnBrk="0" hangingPunct="0">
              <a:lnSpc>
                <a:spcPct val="90000"/>
              </a:lnSpc>
              <a:spcBef>
                <a:spcPct val="20000"/>
              </a:spcBef>
              <a:defRPr/>
            </a:pPr>
            <a:endParaRPr lang="en-GB" sz="1600" b="1" kern="0" dirty="0" smtClean="0">
              <a:solidFill>
                <a:srgbClr val="00B050"/>
              </a:solidFill>
              <a:latin typeface="+mn-lt"/>
            </a:endParaRPr>
          </a:p>
          <a:p>
            <a:pPr marL="342900" lvl="0" indent="-342900" algn="l" eaLnBrk="0" hangingPunct="0">
              <a:lnSpc>
                <a:spcPct val="90000"/>
              </a:lnSpc>
              <a:spcBef>
                <a:spcPct val="20000"/>
              </a:spcBef>
              <a:buBlip>
                <a:blip r:embed="rId3"/>
              </a:buBlip>
              <a:defRPr/>
            </a:pPr>
            <a:r>
              <a:rPr lang="en-GB" sz="1600" kern="0" dirty="0" smtClean="0">
                <a:latin typeface="+mn-lt"/>
              </a:rPr>
              <a:t>In this task you will create solutions for the product and the product's life cycle, which can lead to environmental improvements. Based on the series of environmental insights that you have gained during the previous five steps, it is now time to start creating environmental concepts for the product. </a:t>
            </a:r>
          </a:p>
          <a:p>
            <a:pPr marL="342900" lvl="0" indent="-342900" algn="l" eaLnBrk="0" hangingPunct="0">
              <a:lnSpc>
                <a:spcPct val="90000"/>
              </a:lnSpc>
              <a:spcBef>
                <a:spcPct val="20000"/>
              </a:spcBef>
              <a:buBlip>
                <a:blip r:embed="rId3"/>
              </a:buBlip>
              <a:defRPr/>
            </a:pPr>
            <a:endParaRPr lang="en-GB" sz="1600" kern="0" dirty="0" smtClean="0">
              <a:latin typeface="+mn-lt"/>
            </a:endParaRPr>
          </a:p>
          <a:p>
            <a:pPr marL="342900" lvl="0" indent="-342900" algn="l" eaLnBrk="0" hangingPunct="0">
              <a:lnSpc>
                <a:spcPct val="90000"/>
              </a:lnSpc>
              <a:spcBef>
                <a:spcPct val="20000"/>
              </a:spcBef>
              <a:buBlip>
                <a:blip r:embed="rId3"/>
              </a:buBlip>
              <a:defRPr/>
            </a:pPr>
            <a:r>
              <a:rPr lang="en-GB" sz="1600" kern="0" dirty="0" smtClean="0">
                <a:latin typeface="+mn-lt"/>
              </a:rPr>
              <a:t>There are various tools available to aid this task: </a:t>
            </a:r>
          </a:p>
          <a:p>
            <a:pPr marL="342900" lvl="0" indent="-342900" algn="l" eaLnBrk="0" hangingPunct="0">
              <a:lnSpc>
                <a:spcPct val="90000"/>
              </a:lnSpc>
              <a:spcBef>
                <a:spcPct val="20000"/>
              </a:spcBef>
              <a:buBlip>
                <a:blip r:embed="rId3"/>
              </a:buBlip>
              <a:defRPr/>
            </a:pPr>
            <a:endParaRPr lang="en-GB" sz="1600" kern="0" dirty="0" smtClean="0">
              <a:latin typeface="+mn-lt"/>
            </a:endParaRPr>
          </a:p>
          <a:p>
            <a:pPr marL="800100" lvl="1" indent="-342900" algn="l" eaLnBrk="0" hangingPunct="0">
              <a:lnSpc>
                <a:spcPct val="90000"/>
              </a:lnSpc>
              <a:spcBef>
                <a:spcPct val="20000"/>
              </a:spcBef>
              <a:buBlip>
                <a:blip r:embed="rId3"/>
              </a:buBlip>
              <a:defRPr/>
            </a:pPr>
            <a:r>
              <a:rPr lang="en-GB" sz="1600" kern="0" dirty="0" smtClean="0">
                <a:latin typeface="+mn-lt"/>
              </a:rPr>
              <a:t>Those, which you have always used in product development - </a:t>
            </a:r>
            <a:r>
              <a:rPr lang="en-GB" sz="1600" b="1" i="1" kern="0" dirty="0" smtClean="0">
                <a:solidFill>
                  <a:srgbClr val="00B050"/>
                </a:solidFill>
                <a:latin typeface="+mn-lt"/>
              </a:rPr>
              <a:t>brainstorming</a:t>
            </a:r>
            <a:r>
              <a:rPr lang="en-GB" sz="1600" kern="0" dirty="0" smtClean="0">
                <a:latin typeface="+mn-lt"/>
              </a:rPr>
              <a:t>, </a:t>
            </a:r>
            <a:r>
              <a:rPr lang="en-GB" sz="1600" b="1" i="1" kern="0" dirty="0" smtClean="0">
                <a:solidFill>
                  <a:srgbClr val="00B050"/>
                </a:solidFill>
                <a:latin typeface="+mn-lt"/>
              </a:rPr>
              <a:t>brainwriting</a:t>
            </a:r>
            <a:r>
              <a:rPr lang="en-GB" sz="1600" kern="0" dirty="0" smtClean="0">
                <a:latin typeface="+mn-lt"/>
              </a:rPr>
              <a:t>, </a:t>
            </a:r>
            <a:r>
              <a:rPr lang="en-GB" sz="1600" b="1" i="1" kern="0" dirty="0" smtClean="0">
                <a:solidFill>
                  <a:srgbClr val="00B050"/>
                </a:solidFill>
                <a:latin typeface="+mn-lt"/>
              </a:rPr>
              <a:t>sketching</a:t>
            </a:r>
            <a:r>
              <a:rPr lang="en-GB" sz="1600" kern="0" dirty="0" smtClean="0">
                <a:latin typeface="+mn-lt"/>
              </a:rPr>
              <a:t>, etc. </a:t>
            </a:r>
          </a:p>
          <a:p>
            <a:pPr marL="342900" lvl="0" indent="-342900" algn="l" eaLnBrk="0" hangingPunct="0">
              <a:lnSpc>
                <a:spcPct val="90000"/>
              </a:lnSpc>
              <a:spcBef>
                <a:spcPct val="20000"/>
              </a:spcBef>
              <a:buBlip>
                <a:blip r:embed="rId3"/>
              </a:buBlip>
              <a:defRPr/>
            </a:pPr>
            <a:endParaRPr lang="en-GB" sz="1600" kern="0" dirty="0" smtClean="0">
              <a:latin typeface="+mn-lt"/>
            </a:endParaRPr>
          </a:p>
          <a:p>
            <a:pPr marL="800100" lvl="1" indent="-342900" algn="l" eaLnBrk="0" hangingPunct="0">
              <a:lnSpc>
                <a:spcPct val="90000"/>
              </a:lnSpc>
              <a:spcBef>
                <a:spcPct val="20000"/>
              </a:spcBef>
              <a:buBlip>
                <a:blip r:embed="rId3"/>
              </a:buBlip>
              <a:defRPr/>
            </a:pPr>
            <a:r>
              <a:rPr lang="en-GB" sz="1600" kern="0" dirty="0" smtClean="0">
                <a:latin typeface="+mn-lt"/>
              </a:rPr>
              <a:t>There are </a:t>
            </a:r>
            <a:r>
              <a:rPr lang="en-GB" sz="1600" b="1" i="1" kern="0" dirty="0" smtClean="0">
                <a:solidFill>
                  <a:srgbClr val="00B050"/>
                </a:solidFill>
                <a:latin typeface="+mn-lt"/>
              </a:rPr>
              <a:t>checklists</a:t>
            </a:r>
            <a:r>
              <a:rPr lang="en-GB" sz="1600" kern="0" dirty="0" smtClean="0">
                <a:latin typeface="+mn-lt"/>
              </a:rPr>
              <a:t> and </a:t>
            </a:r>
            <a:r>
              <a:rPr lang="en-GB" sz="1600" b="1" i="1" kern="0" dirty="0" smtClean="0">
                <a:solidFill>
                  <a:srgbClr val="00B050"/>
                </a:solidFill>
                <a:latin typeface="+mn-lt"/>
              </a:rPr>
              <a:t>negative checklists</a:t>
            </a:r>
            <a:r>
              <a:rPr lang="en-GB" sz="1600" kern="0" dirty="0" smtClean="0">
                <a:latin typeface="+mn-lt"/>
              </a:rPr>
              <a:t>, which prompt environmental thinking. </a:t>
            </a:r>
          </a:p>
          <a:p>
            <a:pPr marL="342900" lvl="0" indent="-342900" algn="l" eaLnBrk="0" hangingPunct="0">
              <a:lnSpc>
                <a:spcPct val="90000"/>
              </a:lnSpc>
              <a:spcBef>
                <a:spcPct val="20000"/>
              </a:spcBef>
              <a:buBlip>
                <a:blip r:embed="rId3"/>
              </a:buBlip>
              <a:defRPr/>
            </a:pPr>
            <a:endParaRPr lang="en-GB" sz="1600" kern="0" dirty="0" smtClean="0">
              <a:latin typeface="+mn-lt"/>
            </a:endParaRPr>
          </a:p>
          <a:p>
            <a:pPr marL="800100" lvl="1" indent="-342900" algn="l" eaLnBrk="0" hangingPunct="0">
              <a:lnSpc>
                <a:spcPct val="90000"/>
              </a:lnSpc>
              <a:spcBef>
                <a:spcPct val="20000"/>
              </a:spcBef>
              <a:buBlip>
                <a:blip r:embed="rId3"/>
              </a:buBlip>
              <a:defRPr/>
            </a:pPr>
            <a:r>
              <a:rPr lang="en-GB" sz="1600" kern="0" dirty="0" smtClean="0">
                <a:latin typeface="+mn-lt"/>
              </a:rPr>
              <a:t>You can create </a:t>
            </a:r>
            <a:r>
              <a:rPr lang="en-GB" sz="1600" b="1" i="1" kern="0" dirty="0" smtClean="0">
                <a:solidFill>
                  <a:srgbClr val="00B050"/>
                </a:solidFill>
                <a:latin typeface="+mn-lt"/>
              </a:rPr>
              <a:t>future scenarios </a:t>
            </a:r>
            <a:r>
              <a:rPr lang="en-GB" sz="1600" kern="0" dirty="0" smtClean="0">
                <a:latin typeface="+mn-lt"/>
              </a:rPr>
              <a:t>(e.g. “Outline the world's least energy-consuming house, which can be realised in the year 2020”) in order to make a leap forward and perhaps find radical environmental concepts.</a:t>
            </a:r>
          </a:p>
          <a:p>
            <a:pPr marL="342900" lvl="0" indent="-342900" algn="l" eaLnBrk="0" hangingPunct="0">
              <a:lnSpc>
                <a:spcPct val="90000"/>
              </a:lnSpc>
              <a:spcBef>
                <a:spcPct val="20000"/>
              </a:spcBef>
              <a:buBlip>
                <a:blip r:embed="rId3"/>
              </a:buBlip>
              <a:defRPr/>
            </a:pPr>
            <a:endParaRPr lang="en-GB" sz="1600" kern="0" dirty="0" smtClean="0">
              <a:latin typeface="+mn-lt"/>
            </a:endParaRPr>
          </a:p>
          <a:p>
            <a:pPr marL="800100" lvl="1" indent="-342900" algn="l" eaLnBrk="0" hangingPunct="0">
              <a:lnSpc>
                <a:spcPct val="90000"/>
              </a:lnSpc>
              <a:spcBef>
                <a:spcPct val="20000"/>
              </a:spcBef>
              <a:buBlip>
                <a:blip r:embed="rId3"/>
              </a:buBlip>
              <a:defRPr/>
            </a:pPr>
            <a:r>
              <a:rPr lang="en-GB" sz="1600" kern="0" dirty="0" smtClean="0">
                <a:latin typeface="+mn-lt"/>
              </a:rPr>
              <a:t>The largest help is most likely to be gained by identifying relevant </a:t>
            </a:r>
            <a:r>
              <a:rPr lang="en-GB" sz="1600" b="1" i="1" kern="0" dirty="0" smtClean="0">
                <a:solidFill>
                  <a:srgbClr val="00B050"/>
                </a:solidFill>
                <a:latin typeface="+mn-lt"/>
              </a:rPr>
              <a:t>ecodesign principles </a:t>
            </a:r>
            <a:r>
              <a:rPr lang="en-GB" sz="1600" kern="0" dirty="0" smtClean="0">
                <a:latin typeface="+mn-lt"/>
              </a:rPr>
              <a:t>that can inspire and guide the environmental conceptualisation process.</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Title 26"/>
          <p:cNvSpPr>
            <a:spLocks noGrp="1"/>
          </p:cNvSpPr>
          <p:nvPr>
            <p:ph type="title"/>
          </p:nvPr>
        </p:nvSpPr>
        <p:spPr/>
        <p:txBody>
          <a:bodyPr/>
          <a:lstStyle/>
          <a:p>
            <a:pPr eaLnBrk="1" hangingPunct="1"/>
            <a:r>
              <a:rPr lang="en-US" dirty="0" smtClean="0"/>
              <a:t>Step 6: Create environmental concepts</a:t>
            </a:r>
            <a:endParaRPr lang="en-GB" dirty="0" smtClean="0"/>
          </a:p>
        </p:txBody>
      </p:sp>
      <p:sp>
        <p:nvSpPr>
          <p:cNvPr id="29" name="Rectangle 3"/>
          <p:cNvSpPr txBox="1">
            <a:spLocks noChangeArrowheads="1"/>
          </p:cNvSpPr>
          <p:nvPr/>
        </p:nvSpPr>
        <p:spPr bwMode="auto">
          <a:xfrm>
            <a:off x="142845" y="1385910"/>
            <a:ext cx="8848755" cy="51863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defRPr/>
            </a:pPr>
            <a:r>
              <a:rPr lang="en-GB" sz="1600" b="1" kern="0" dirty="0" smtClean="0">
                <a:solidFill>
                  <a:srgbClr val="00B050"/>
                </a:solidFill>
                <a:latin typeface="+mn-lt"/>
              </a:rPr>
              <a:t>ECODESIGN PRINCIPLES</a:t>
            </a:r>
          </a:p>
          <a:p>
            <a:pPr marL="342900" lvl="0" indent="-342900" algn="l" eaLnBrk="0" hangingPunct="0">
              <a:lnSpc>
                <a:spcPct val="90000"/>
              </a:lnSpc>
              <a:spcBef>
                <a:spcPct val="20000"/>
              </a:spcBef>
              <a:defRPr/>
            </a:pPr>
            <a:endParaRPr lang="en-GB" sz="1600" b="1" kern="0" dirty="0" smtClean="0">
              <a:solidFill>
                <a:srgbClr val="00B050"/>
              </a:solidFill>
              <a:latin typeface="+mn-lt"/>
            </a:endParaRPr>
          </a:p>
          <a:p>
            <a:pPr marL="536575" lvl="1" indent="-536575" algn="l">
              <a:buFont typeface="+mj-lt"/>
              <a:buAutoNum type="arabicPeriod"/>
            </a:pPr>
            <a:r>
              <a:rPr lang="en-GB" sz="1600" dirty="0" smtClean="0">
                <a:latin typeface="+mn-lt"/>
              </a:rPr>
              <a:t>Reduce the </a:t>
            </a:r>
            <a:r>
              <a:rPr lang="en-GB" sz="1600" b="1" i="1" dirty="0" smtClean="0">
                <a:solidFill>
                  <a:srgbClr val="00B050"/>
                </a:solidFill>
                <a:latin typeface="+mn-lt"/>
              </a:rPr>
              <a:t>material intensity </a:t>
            </a:r>
            <a:r>
              <a:rPr lang="en-GB" sz="1600" dirty="0" smtClean="0">
                <a:latin typeface="+mn-lt"/>
              </a:rPr>
              <a:t>of the product or service</a:t>
            </a:r>
          </a:p>
          <a:p>
            <a:pPr marL="536575" lvl="1" indent="-536575" algn="l">
              <a:buFont typeface="+mj-lt"/>
              <a:buAutoNum type="arabicPeriod"/>
            </a:pPr>
            <a:endParaRPr lang="en-GB" sz="1600" dirty="0" smtClean="0">
              <a:latin typeface="+mn-lt"/>
            </a:endParaRPr>
          </a:p>
          <a:p>
            <a:pPr marL="536575" lvl="1" indent="-536575" algn="l">
              <a:buFont typeface="+mj-lt"/>
              <a:buAutoNum type="arabicPeriod"/>
            </a:pPr>
            <a:r>
              <a:rPr lang="en-GB" sz="1600" dirty="0" smtClean="0">
                <a:latin typeface="+mn-lt"/>
              </a:rPr>
              <a:t>Reduce the </a:t>
            </a:r>
            <a:r>
              <a:rPr lang="en-GB" sz="1600" b="1" i="1" dirty="0" smtClean="0">
                <a:solidFill>
                  <a:srgbClr val="00B050"/>
                </a:solidFill>
                <a:latin typeface="+mn-lt"/>
              </a:rPr>
              <a:t>energy intensity </a:t>
            </a:r>
            <a:r>
              <a:rPr lang="en-GB" sz="1600" dirty="0" smtClean="0">
                <a:latin typeface="+mn-lt"/>
              </a:rPr>
              <a:t>of the product or service</a:t>
            </a:r>
          </a:p>
          <a:p>
            <a:pPr marL="536575" lvl="1" indent="-536575" algn="l">
              <a:buFont typeface="+mj-lt"/>
              <a:buAutoNum type="arabicPeriod"/>
            </a:pPr>
            <a:endParaRPr lang="en-GB" sz="1600" dirty="0" smtClean="0">
              <a:latin typeface="+mn-lt"/>
            </a:endParaRPr>
          </a:p>
          <a:p>
            <a:pPr marL="536575" lvl="1" indent="-536575" algn="l">
              <a:buFont typeface="+mj-lt"/>
              <a:buAutoNum type="arabicPeriod"/>
            </a:pPr>
            <a:r>
              <a:rPr lang="en-GB" sz="1600" dirty="0" smtClean="0">
                <a:latin typeface="+mn-lt"/>
              </a:rPr>
              <a:t>Reduce the </a:t>
            </a:r>
            <a:r>
              <a:rPr lang="en-GB" sz="1600" b="1" i="1" dirty="0" smtClean="0">
                <a:solidFill>
                  <a:srgbClr val="00B050"/>
                </a:solidFill>
                <a:latin typeface="+mn-lt"/>
              </a:rPr>
              <a:t>dispersion of harmful substances</a:t>
            </a:r>
            <a:r>
              <a:rPr lang="en-GB" sz="1600" b="1" i="1" dirty="0" smtClean="0">
                <a:solidFill>
                  <a:srgbClr val="006600"/>
                </a:solidFill>
                <a:latin typeface="+mn-lt"/>
              </a:rPr>
              <a:t> </a:t>
            </a:r>
            <a:r>
              <a:rPr lang="en-GB" sz="1600" dirty="0" smtClean="0">
                <a:latin typeface="+mn-lt"/>
              </a:rPr>
              <a:t>through the product</a:t>
            </a:r>
          </a:p>
          <a:p>
            <a:pPr marL="536575" lvl="1" indent="-536575" algn="l">
              <a:buFont typeface="+mj-lt"/>
              <a:buAutoNum type="arabicPeriod"/>
            </a:pPr>
            <a:endParaRPr lang="en-GB" sz="1600" dirty="0" smtClean="0">
              <a:latin typeface="+mn-lt"/>
            </a:endParaRPr>
          </a:p>
          <a:p>
            <a:pPr marL="536575" lvl="1" indent="-536575" algn="l">
              <a:buFont typeface="+mj-lt"/>
              <a:buAutoNum type="arabicPeriod"/>
            </a:pPr>
            <a:r>
              <a:rPr lang="en-GB" sz="1600" dirty="0" smtClean="0">
                <a:latin typeface="+mn-lt"/>
              </a:rPr>
              <a:t>Increase the amount of </a:t>
            </a:r>
            <a:r>
              <a:rPr lang="en-GB" sz="1600" b="1" i="1" dirty="0" smtClean="0">
                <a:solidFill>
                  <a:srgbClr val="00B050"/>
                </a:solidFill>
                <a:latin typeface="+mn-lt"/>
              </a:rPr>
              <a:t>recycled and recyclable materials </a:t>
            </a:r>
            <a:r>
              <a:rPr lang="en-GB" sz="1600" dirty="0" smtClean="0">
                <a:latin typeface="+mn-lt"/>
              </a:rPr>
              <a:t>in the product</a:t>
            </a:r>
          </a:p>
          <a:p>
            <a:pPr marL="536575" lvl="1" indent="-536575" algn="l">
              <a:buFont typeface="+mj-lt"/>
              <a:buAutoNum type="arabicPeriod"/>
            </a:pPr>
            <a:endParaRPr lang="en-GB" sz="1600" dirty="0" smtClean="0">
              <a:latin typeface="+mn-lt"/>
            </a:endParaRPr>
          </a:p>
          <a:p>
            <a:pPr marL="536575" lvl="1" indent="-536575" algn="l">
              <a:buFont typeface="+mj-lt"/>
              <a:buAutoNum type="arabicPeriod"/>
            </a:pPr>
            <a:r>
              <a:rPr lang="en-GB" sz="1600" dirty="0" smtClean="0">
                <a:latin typeface="+mn-lt"/>
              </a:rPr>
              <a:t>Optimise the product’s </a:t>
            </a:r>
            <a:r>
              <a:rPr lang="en-GB" sz="1600" b="1" i="1" dirty="0" smtClean="0">
                <a:solidFill>
                  <a:srgbClr val="00B050"/>
                </a:solidFill>
                <a:latin typeface="+mn-lt"/>
              </a:rPr>
              <a:t>durability</a:t>
            </a:r>
          </a:p>
          <a:p>
            <a:pPr marL="536575" lvl="1" indent="-536575" algn="l">
              <a:buFont typeface="+mj-lt"/>
              <a:buAutoNum type="arabicPeriod"/>
            </a:pPr>
            <a:endParaRPr lang="en-GB" sz="1600" b="1" i="1" dirty="0" smtClean="0">
              <a:solidFill>
                <a:srgbClr val="006600"/>
              </a:solidFill>
              <a:latin typeface="+mn-lt"/>
            </a:endParaRPr>
          </a:p>
          <a:p>
            <a:pPr marL="536575" lvl="1" indent="-536575" algn="l">
              <a:buFont typeface="+mj-lt"/>
              <a:buAutoNum type="arabicPeriod"/>
            </a:pPr>
            <a:r>
              <a:rPr lang="en-GB" sz="1600" dirty="0" smtClean="0">
                <a:latin typeface="+mn-lt"/>
              </a:rPr>
              <a:t>Incorporate </a:t>
            </a:r>
            <a:r>
              <a:rPr lang="en-GB" sz="1600" b="1" i="1" dirty="0" smtClean="0">
                <a:solidFill>
                  <a:srgbClr val="00B050"/>
                </a:solidFill>
                <a:latin typeface="+mn-lt"/>
              </a:rPr>
              <a:t>environmental features </a:t>
            </a:r>
            <a:r>
              <a:rPr lang="en-GB" sz="1600" dirty="0" smtClean="0">
                <a:latin typeface="+mn-lt"/>
              </a:rPr>
              <a:t>into the product</a:t>
            </a:r>
          </a:p>
          <a:p>
            <a:pPr marL="536575" lvl="1" indent="-536575" algn="l">
              <a:buFont typeface="+mj-lt"/>
              <a:buAutoNum type="arabicPeriod"/>
            </a:pPr>
            <a:endParaRPr lang="en-GB" sz="1600" dirty="0" smtClean="0">
              <a:latin typeface="+mn-lt"/>
            </a:endParaRPr>
          </a:p>
          <a:p>
            <a:pPr marL="536575" lvl="1" indent="-536575" algn="l">
              <a:buFont typeface="+mj-lt"/>
              <a:buAutoNum type="arabicPeriod"/>
            </a:pPr>
            <a:r>
              <a:rPr lang="en-GB" sz="1600" b="1" i="1" dirty="0" smtClean="0">
                <a:solidFill>
                  <a:srgbClr val="00B050"/>
                </a:solidFill>
                <a:latin typeface="+mn-lt"/>
              </a:rPr>
              <a:t>Signal the product’s environmental features </a:t>
            </a:r>
            <a:r>
              <a:rPr lang="en-GB" sz="1600" dirty="0" smtClean="0">
                <a:latin typeface="+mn-lt"/>
              </a:rPr>
              <a:t>through the physical design</a:t>
            </a:r>
          </a:p>
          <a:p>
            <a:pPr marL="536575" lvl="1" indent="-536575" algn="l">
              <a:buFont typeface="+mj-lt"/>
              <a:buAutoNum type="arabicPeriod"/>
            </a:pPr>
            <a:endParaRPr lang="en-GB" sz="1600" dirty="0" smtClean="0">
              <a:latin typeface="+mn-lt"/>
            </a:endParaRPr>
          </a:p>
          <a:p>
            <a:pPr marL="536575" lvl="1" indent="-536575" algn="l">
              <a:buFont typeface="+mj-lt"/>
              <a:buAutoNum type="arabicPeriod"/>
            </a:pPr>
            <a:r>
              <a:rPr lang="en-GB" sz="1600" dirty="0" smtClean="0">
                <a:latin typeface="+mn-lt"/>
              </a:rPr>
              <a:t>Maximise the use of </a:t>
            </a:r>
            <a:r>
              <a:rPr lang="en-GB" sz="1600" b="1" i="1" dirty="0" smtClean="0">
                <a:solidFill>
                  <a:srgbClr val="00B050"/>
                </a:solidFill>
                <a:latin typeface="+mn-lt"/>
              </a:rPr>
              <a:t>sustainable resources and supply chains</a:t>
            </a:r>
          </a:p>
          <a:p>
            <a:pPr marL="536575" lvl="1" indent="-536575" algn="l">
              <a:buFont typeface="+mj-lt"/>
              <a:buAutoNum type="arabicPeriod"/>
            </a:pPr>
            <a:endParaRPr lang="en-GB" sz="1600" b="1" i="1" dirty="0" smtClean="0">
              <a:solidFill>
                <a:srgbClr val="006600"/>
              </a:solidFill>
              <a:latin typeface="+mn-lt"/>
            </a:endParaRPr>
          </a:p>
          <a:p>
            <a:pPr marL="536575" lvl="1" indent="-536575" algn="l">
              <a:buFont typeface="+mj-lt"/>
              <a:buAutoNum type="arabicPeriod"/>
            </a:pPr>
            <a:r>
              <a:rPr lang="en-GB" sz="1600" dirty="0" smtClean="0">
                <a:latin typeface="+mn-lt"/>
              </a:rPr>
              <a:t>Optimise the product’s </a:t>
            </a:r>
            <a:r>
              <a:rPr lang="en-GB" sz="1600" b="1" i="1" dirty="0" smtClean="0">
                <a:solidFill>
                  <a:srgbClr val="00B050"/>
                </a:solidFill>
                <a:latin typeface="+mn-lt"/>
              </a:rPr>
              <a:t>service intensity</a:t>
            </a:r>
          </a:p>
          <a:p>
            <a:pPr marL="536575" lvl="1" indent="-536575" algn="l">
              <a:buFont typeface="+mj-lt"/>
              <a:buAutoNum type="arabicPeriod"/>
            </a:pPr>
            <a:endParaRPr lang="en-GB" sz="1600" b="1" i="1" dirty="0" smtClean="0">
              <a:solidFill>
                <a:srgbClr val="006600"/>
              </a:solidFill>
              <a:latin typeface="+mn-lt"/>
            </a:endParaRPr>
          </a:p>
          <a:p>
            <a:pPr marL="536575" lvl="1" indent="-536575" algn="l">
              <a:buFont typeface="+mj-lt"/>
              <a:buAutoNum type="arabicPeriod"/>
            </a:pPr>
            <a:r>
              <a:rPr lang="en-GB" sz="1600" b="1" i="1" dirty="0" smtClean="0">
                <a:solidFill>
                  <a:srgbClr val="00B050"/>
                </a:solidFill>
                <a:latin typeface="+mn-lt"/>
              </a:rPr>
              <a:t>Design the life cycle first </a:t>
            </a:r>
            <a:r>
              <a:rPr lang="en-GB" sz="1600" dirty="0" smtClean="0">
                <a:latin typeface="+mn-lt"/>
              </a:rPr>
              <a:t>and then the product</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Title 26"/>
          <p:cNvSpPr>
            <a:spLocks noGrp="1"/>
          </p:cNvSpPr>
          <p:nvPr>
            <p:ph type="title"/>
          </p:nvPr>
        </p:nvSpPr>
        <p:spPr/>
        <p:txBody>
          <a:bodyPr/>
          <a:lstStyle/>
          <a:p>
            <a:pPr eaLnBrk="1" hangingPunct="1"/>
            <a:r>
              <a:rPr lang="en-GB" dirty="0" smtClean="0"/>
              <a:t>The product developer has the greatest challenge</a:t>
            </a:r>
          </a:p>
        </p:txBody>
      </p:sp>
      <p:sp>
        <p:nvSpPr>
          <p:cNvPr id="29" name="Rectangle 3"/>
          <p:cNvSpPr txBox="1">
            <a:spLocks noChangeArrowheads="1"/>
          </p:cNvSpPr>
          <p:nvPr/>
        </p:nvSpPr>
        <p:spPr bwMode="auto">
          <a:xfrm>
            <a:off x="142845" y="1385910"/>
            <a:ext cx="4429155" cy="53292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buBlip>
                <a:blip r:embed="rId3"/>
              </a:buBlip>
              <a:defRPr/>
            </a:pPr>
            <a:r>
              <a:rPr lang="en-US" sz="1600" kern="0" dirty="0" smtClean="0">
                <a:latin typeface="+mn-lt"/>
              </a:rPr>
              <a:t>Environmental impacts are caused in all stages of a product's life, and different products give rise to different types of environmental profiles.</a:t>
            </a:r>
          </a:p>
          <a:p>
            <a:pPr marL="342900" lvl="0" indent="-342900" algn="l" eaLnBrk="0" hangingPunct="0">
              <a:lnSpc>
                <a:spcPct val="90000"/>
              </a:lnSpc>
              <a:spcBef>
                <a:spcPct val="20000"/>
              </a:spcBef>
              <a:buBlip>
                <a:blip r:embed="rId3"/>
              </a:buBlip>
              <a:defRPr/>
            </a:pPr>
            <a:endParaRPr lang="en-US" sz="1600" kern="0" dirty="0" smtClean="0">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But regardless of the nature, size and time of occurrence of environmental impacts for a product, the vast majority of these have been decided in the early phases of product development. </a:t>
            </a:r>
          </a:p>
          <a:p>
            <a:pPr marL="342900" lvl="0" indent="-342900" algn="l" eaLnBrk="0" hangingPunct="0">
              <a:lnSpc>
                <a:spcPct val="90000"/>
              </a:lnSpc>
              <a:spcBef>
                <a:spcPct val="20000"/>
              </a:spcBef>
              <a:buBlip>
                <a:blip r:embed="rId3"/>
              </a:buBlip>
              <a:defRPr/>
            </a:pPr>
            <a:endParaRPr lang="en-US" sz="1600" kern="0" dirty="0" smtClean="0">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Approx. 80% of a product's environmental profile is fixed under concept creation in product development</a:t>
            </a:r>
          </a:p>
          <a:p>
            <a:pPr marL="342900" lvl="0" indent="-342900" algn="l" eaLnBrk="0" hangingPunct="0">
              <a:lnSpc>
                <a:spcPct val="90000"/>
              </a:lnSpc>
              <a:spcBef>
                <a:spcPct val="20000"/>
              </a:spcBef>
              <a:buBlip>
                <a:blip r:embed="rId3"/>
              </a:buBlip>
              <a:defRPr/>
            </a:pPr>
            <a:endParaRPr lang="en-US" sz="1600" kern="0" dirty="0" smtClean="0">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The product developer has therefore a great influence on the product’s life cycle and also on the subsequently occurring environmental impacts.</a:t>
            </a:r>
            <a:endParaRPr kumimoji="0" lang="en-GB" sz="1600" b="0" i="0" u="none" strike="noStrike" kern="0" cap="none" spc="0" normalizeH="0" baseline="0" noProof="0" dirty="0" smtClean="0">
              <a:ln>
                <a:noFill/>
              </a:ln>
              <a:solidFill>
                <a:schemeClr val="tx1"/>
              </a:solidFill>
              <a:effectLst/>
              <a:uLnTx/>
              <a:uFillTx/>
              <a:latin typeface="+mn-lt"/>
              <a:ea typeface="+mn-ea"/>
              <a:cs typeface="+mn-cs"/>
            </a:endParaRPr>
          </a:p>
        </p:txBody>
      </p:sp>
      <p:pic>
        <p:nvPicPr>
          <p:cNvPr id="4" name="Picture 3" descr="Side 05 - ProjectVsEffects_EN.png"/>
          <p:cNvPicPr>
            <a:picLocks noChangeAspect="1"/>
          </p:cNvPicPr>
          <p:nvPr/>
        </p:nvPicPr>
        <p:blipFill>
          <a:blip r:embed="rId4" cstate="print"/>
          <a:stretch>
            <a:fillRect/>
          </a:stretch>
        </p:blipFill>
        <p:spPr>
          <a:xfrm>
            <a:off x="4929190" y="1857364"/>
            <a:ext cx="3649131" cy="328614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75809" name="Rectangle 1"/>
          <p:cNvSpPr>
            <a:spLocks noChangeArrowheads="1"/>
          </p:cNvSpPr>
          <p:nvPr/>
        </p:nvSpPr>
        <p:spPr bwMode="auto">
          <a:xfrm>
            <a:off x="4786314" y="5357826"/>
            <a:ext cx="3507348"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b="1" i="0" u="none" strike="noStrike" cap="none" normalizeH="0" baseline="0" dirty="0" smtClean="0">
                <a:ln>
                  <a:noFill/>
                </a:ln>
                <a:solidFill>
                  <a:schemeClr val="tx1"/>
                </a:solidFill>
                <a:effectLst/>
                <a:latin typeface="+mn-lt"/>
                <a:ea typeface="Calibri" pitchFamily="34" charset="0"/>
                <a:cs typeface="Times New Roman" pitchFamily="18" charset="0"/>
              </a:rPr>
              <a:t>Approx. 80% of a product's environmental profile is fixed under concept creation in product development</a:t>
            </a:r>
            <a:endParaRPr kumimoji="0" lang="en-GB" sz="2000" b="0" i="0" u="none" strike="noStrike" cap="none" normalizeH="0" baseline="0" dirty="0" smtClean="0">
              <a:ln>
                <a:noFill/>
              </a:ln>
              <a:solidFill>
                <a:schemeClr val="tx1"/>
              </a:solidFill>
              <a:effectLst/>
              <a:latin typeface="+mn-lt"/>
              <a:cs typeface="Arial" pitchFamily="34"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Title 26"/>
          <p:cNvSpPr>
            <a:spLocks noGrp="1"/>
          </p:cNvSpPr>
          <p:nvPr>
            <p:ph type="title"/>
          </p:nvPr>
        </p:nvSpPr>
        <p:spPr/>
        <p:txBody>
          <a:bodyPr/>
          <a:lstStyle/>
          <a:p>
            <a:pPr eaLnBrk="1" hangingPunct="1"/>
            <a:r>
              <a:rPr lang="en-US" dirty="0" smtClean="0"/>
              <a:t>Step 6: Create environmental concepts</a:t>
            </a:r>
            <a:br>
              <a:rPr lang="en-US" dirty="0" smtClean="0"/>
            </a:br>
            <a:r>
              <a:rPr lang="en-GB" sz="2000" dirty="0" smtClean="0"/>
              <a:t> Create ideal concepts</a:t>
            </a:r>
            <a:endParaRPr lang="en-GB" dirty="0" smtClean="0"/>
          </a:p>
        </p:txBody>
      </p:sp>
      <p:sp>
        <p:nvSpPr>
          <p:cNvPr id="4" name="Rectangle 3"/>
          <p:cNvSpPr txBox="1">
            <a:spLocks noChangeArrowheads="1"/>
          </p:cNvSpPr>
          <p:nvPr/>
        </p:nvSpPr>
        <p:spPr bwMode="auto">
          <a:xfrm>
            <a:off x="142845" y="1385910"/>
            <a:ext cx="8848755" cy="51863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defRPr/>
            </a:pPr>
            <a:r>
              <a:rPr lang="en-GB" sz="1600" b="1" kern="0" dirty="0" smtClean="0">
                <a:solidFill>
                  <a:srgbClr val="00B050"/>
                </a:solidFill>
                <a:latin typeface="+mn-lt"/>
              </a:rPr>
              <a:t>CREATE IDEAL CONCEPTS</a:t>
            </a:r>
          </a:p>
          <a:p>
            <a:pPr marL="342900" lvl="0" indent="-342900" algn="l" eaLnBrk="0" hangingPunct="0">
              <a:lnSpc>
                <a:spcPct val="90000"/>
              </a:lnSpc>
              <a:spcBef>
                <a:spcPct val="20000"/>
              </a:spcBef>
              <a:defRPr/>
            </a:pPr>
            <a:endParaRPr lang="en-GB" sz="1600" b="1" kern="0" dirty="0" smtClean="0">
              <a:solidFill>
                <a:srgbClr val="00B050"/>
              </a:solidFill>
              <a:latin typeface="+mn-lt"/>
            </a:endParaRPr>
          </a:p>
          <a:p>
            <a:pPr marL="342900" lvl="0" indent="-342900" algn="l" eaLnBrk="0" hangingPunct="0">
              <a:lnSpc>
                <a:spcPct val="90000"/>
              </a:lnSpc>
              <a:spcBef>
                <a:spcPct val="20000"/>
              </a:spcBef>
              <a:buBlip>
                <a:blip r:embed="rId3"/>
              </a:buBlip>
              <a:defRPr/>
            </a:pPr>
            <a:r>
              <a:rPr lang="en-GB" sz="1600" kern="0" dirty="0" smtClean="0">
                <a:latin typeface="+mn-lt"/>
              </a:rPr>
              <a:t>An ideal concept is a solution proposal, which is exclusively focused on a single optimisation parameter. The aforementioned ecodesign principles can be used to create a number of ideal concepts that, for example, are optimised towards: </a:t>
            </a:r>
          </a:p>
          <a:p>
            <a:pPr marL="342900" lvl="0" indent="-342900" algn="l" eaLnBrk="0" hangingPunct="0">
              <a:lnSpc>
                <a:spcPct val="90000"/>
              </a:lnSpc>
              <a:spcBef>
                <a:spcPct val="20000"/>
              </a:spcBef>
              <a:buBlip>
                <a:blip r:embed="rId3"/>
              </a:buBlip>
              <a:defRPr/>
            </a:pPr>
            <a:endParaRPr lang="en-GB" sz="1600" kern="0" dirty="0" smtClean="0">
              <a:latin typeface="+mn-lt"/>
            </a:endParaRPr>
          </a:p>
          <a:p>
            <a:pPr marL="800100" lvl="1" indent="-342900" algn="l" eaLnBrk="0" hangingPunct="0">
              <a:lnSpc>
                <a:spcPct val="90000"/>
              </a:lnSpc>
              <a:spcBef>
                <a:spcPct val="20000"/>
              </a:spcBef>
              <a:buBlip>
                <a:blip r:embed="rId3"/>
              </a:buBlip>
              <a:defRPr/>
            </a:pPr>
            <a:r>
              <a:rPr lang="en-GB" sz="1600" kern="0" dirty="0" smtClean="0">
                <a:latin typeface="+mn-lt"/>
              </a:rPr>
              <a:t>Minimum material content in the product </a:t>
            </a:r>
          </a:p>
          <a:p>
            <a:pPr marL="800100" lvl="1" indent="-342900" algn="l" eaLnBrk="0" hangingPunct="0">
              <a:lnSpc>
                <a:spcPct val="90000"/>
              </a:lnSpc>
              <a:spcBef>
                <a:spcPct val="20000"/>
              </a:spcBef>
              <a:buBlip>
                <a:blip r:embed="rId3"/>
              </a:buBlip>
              <a:defRPr/>
            </a:pPr>
            <a:r>
              <a:rPr lang="en-GB" sz="1600" kern="0" dirty="0" smtClean="0">
                <a:latin typeface="+mn-lt"/>
              </a:rPr>
              <a:t>Minimum energy use throughout the product's life cycle</a:t>
            </a:r>
          </a:p>
          <a:p>
            <a:pPr marL="800100" lvl="1" indent="-342900" algn="l" eaLnBrk="0" hangingPunct="0">
              <a:lnSpc>
                <a:spcPct val="90000"/>
              </a:lnSpc>
              <a:spcBef>
                <a:spcPct val="20000"/>
              </a:spcBef>
              <a:buBlip>
                <a:blip r:embed="rId3"/>
              </a:buBlip>
              <a:defRPr/>
            </a:pPr>
            <a:r>
              <a:rPr lang="en-GB" sz="1600" kern="0" dirty="0" smtClean="0">
                <a:latin typeface="+mn-lt"/>
              </a:rPr>
              <a:t>Minimum content of toxic substances </a:t>
            </a:r>
          </a:p>
          <a:p>
            <a:pPr marL="800100" lvl="1" indent="-342900" algn="l" eaLnBrk="0" hangingPunct="0">
              <a:lnSpc>
                <a:spcPct val="90000"/>
              </a:lnSpc>
              <a:spcBef>
                <a:spcPct val="20000"/>
              </a:spcBef>
              <a:buBlip>
                <a:blip r:embed="rId3"/>
              </a:buBlip>
              <a:defRPr/>
            </a:pPr>
            <a:r>
              <a:rPr lang="en-GB" sz="1600" kern="0" dirty="0" smtClean="0">
                <a:latin typeface="+mn-lt"/>
              </a:rPr>
              <a:t>Optimal reusability</a:t>
            </a:r>
          </a:p>
          <a:p>
            <a:pPr marL="800100" lvl="1" indent="-342900" algn="l" eaLnBrk="0" hangingPunct="0">
              <a:lnSpc>
                <a:spcPct val="90000"/>
              </a:lnSpc>
              <a:spcBef>
                <a:spcPct val="20000"/>
              </a:spcBef>
              <a:buBlip>
                <a:blip r:embed="rId3"/>
              </a:buBlip>
              <a:defRPr/>
            </a:pPr>
            <a:r>
              <a:rPr lang="en-GB" sz="1600" kern="0" dirty="0" smtClean="0">
                <a:latin typeface="+mn-lt"/>
              </a:rPr>
              <a:t>Optimal durability </a:t>
            </a:r>
          </a:p>
          <a:p>
            <a:pPr marL="800100" lvl="1" indent="-342900" algn="l" eaLnBrk="0" hangingPunct="0">
              <a:lnSpc>
                <a:spcPct val="90000"/>
              </a:lnSpc>
              <a:spcBef>
                <a:spcPct val="20000"/>
              </a:spcBef>
              <a:buBlip>
                <a:blip r:embed="rId3"/>
              </a:buBlip>
              <a:defRPr/>
            </a:pPr>
            <a:r>
              <a:rPr lang="en-GB" sz="1600" kern="0" dirty="0" smtClean="0">
                <a:latin typeface="+mn-lt"/>
              </a:rPr>
              <a:t>Inbuilt environmental functions in the product </a:t>
            </a:r>
          </a:p>
          <a:p>
            <a:pPr marL="800100" lvl="1" indent="-342900" algn="l" eaLnBrk="0" hangingPunct="0">
              <a:lnSpc>
                <a:spcPct val="90000"/>
              </a:lnSpc>
              <a:spcBef>
                <a:spcPct val="20000"/>
              </a:spcBef>
              <a:buBlip>
                <a:blip r:embed="rId3"/>
              </a:buBlip>
              <a:defRPr/>
            </a:pPr>
            <a:r>
              <a:rPr lang="en-GB" sz="1600" kern="0" dirty="0" smtClean="0">
                <a:latin typeface="+mn-lt"/>
              </a:rPr>
              <a:t>Clarification of the environmental characteristics of the product </a:t>
            </a:r>
          </a:p>
          <a:p>
            <a:pPr marL="342900" lvl="0" indent="-342900" algn="l" eaLnBrk="0" hangingPunct="0">
              <a:lnSpc>
                <a:spcPct val="90000"/>
              </a:lnSpc>
              <a:spcBef>
                <a:spcPct val="20000"/>
              </a:spcBef>
              <a:buBlip>
                <a:blip r:embed="rId3"/>
              </a:buBlip>
              <a:defRPr/>
            </a:pPr>
            <a:endParaRPr lang="en-GB" sz="1600" kern="0" dirty="0" smtClean="0">
              <a:latin typeface="+mn-lt"/>
            </a:endParaRPr>
          </a:p>
          <a:p>
            <a:pPr marL="342900" lvl="0" indent="-342900" algn="l" eaLnBrk="0" hangingPunct="0">
              <a:lnSpc>
                <a:spcPct val="90000"/>
              </a:lnSpc>
              <a:spcBef>
                <a:spcPct val="20000"/>
              </a:spcBef>
              <a:buBlip>
                <a:blip r:embed="rId3"/>
              </a:buBlip>
              <a:defRPr/>
            </a:pPr>
            <a:r>
              <a:rPr lang="en-GB" sz="1600" kern="0" dirty="0" smtClean="0">
                <a:latin typeface="+mn-lt"/>
              </a:rPr>
              <a:t>Use an hour on each of the above optimisation proposals (you could also add some of your own) and produce a poster for each concept with brief explanations for specific characteristics, etc. The posters will show how far each ecodesign principle can be stretched for the current product. Good sub-solutions can then be chosen from ideal concepts, in order to construct one or more concrete and realistic environmental product concepts.</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txBox="1">
            <a:spLocks noChangeArrowheads="1"/>
          </p:cNvSpPr>
          <p:nvPr/>
        </p:nvSpPr>
        <p:spPr bwMode="auto">
          <a:xfrm>
            <a:off x="142845" y="1385910"/>
            <a:ext cx="8848755" cy="51863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lgn="l" eaLnBrk="0" hangingPunct="0">
              <a:lnSpc>
                <a:spcPct val="90000"/>
              </a:lnSpc>
              <a:spcBef>
                <a:spcPct val="20000"/>
              </a:spcBef>
              <a:defRPr/>
            </a:pPr>
            <a:r>
              <a:rPr lang="en-GB" sz="1600" b="1" kern="0" dirty="0" smtClean="0">
                <a:solidFill>
                  <a:srgbClr val="00B050"/>
                </a:solidFill>
              </a:rPr>
              <a:t>CREATE IDEAL CONCEPTS</a:t>
            </a:r>
            <a:endParaRPr lang="en-GB" sz="1600" b="1" kern="0" dirty="0" smtClean="0">
              <a:solidFill>
                <a:srgbClr val="00B050"/>
              </a:solidFill>
              <a:latin typeface="+mn-lt"/>
            </a:endParaRPr>
          </a:p>
          <a:p>
            <a:pPr marL="342900" lvl="0" indent="-342900" algn="l" eaLnBrk="0" hangingPunct="0">
              <a:lnSpc>
                <a:spcPct val="90000"/>
              </a:lnSpc>
              <a:spcBef>
                <a:spcPct val="20000"/>
              </a:spcBef>
              <a:defRPr/>
            </a:pPr>
            <a:endParaRPr lang="en-GB" sz="1600" b="1" kern="0" dirty="0" smtClean="0">
              <a:solidFill>
                <a:srgbClr val="00B050"/>
              </a:solidFill>
              <a:latin typeface="+mn-lt"/>
            </a:endParaRPr>
          </a:p>
          <a:p>
            <a:pPr marL="342900" lvl="0" indent="-342900" algn="l" eaLnBrk="0" hangingPunct="0">
              <a:lnSpc>
                <a:spcPct val="90000"/>
              </a:lnSpc>
              <a:spcBef>
                <a:spcPct val="20000"/>
              </a:spcBef>
              <a:buBlip>
                <a:blip r:embed="rId3"/>
              </a:buBlip>
              <a:defRPr/>
            </a:pPr>
            <a:r>
              <a:rPr lang="en-GB" sz="1600" kern="0" dirty="0" smtClean="0">
                <a:latin typeface="+mn-lt"/>
              </a:rPr>
              <a:t>One of the ways in which to proceed with environmental improvements is to create so-called “ideal concepts”. An ideal concept is created with focus on one particular aspect, conceptualised in a ‘vacuum’, with respect to all other constraints.</a:t>
            </a:r>
          </a:p>
        </p:txBody>
      </p:sp>
      <p:sp>
        <p:nvSpPr>
          <p:cNvPr id="11" name="Title 1"/>
          <p:cNvSpPr txBox="1">
            <a:spLocks/>
          </p:cNvSpPr>
          <p:nvPr/>
        </p:nvSpPr>
        <p:spPr bwMode="auto">
          <a:xfrm>
            <a:off x="1476375" y="333375"/>
            <a:ext cx="7510463" cy="792163"/>
          </a:xfrm>
          <a:prstGeom prst="rect">
            <a:avLst/>
          </a:prstGeom>
          <a:noFill/>
          <a:ln w="9525">
            <a:noFill/>
            <a:miter lim="800000"/>
            <a:headEnd/>
            <a:tailEnd/>
          </a:ln>
        </p:spPr>
        <p:txBody>
          <a:bodyPr anchor="ctr"/>
          <a:lstStyle/>
          <a:p>
            <a:pPr eaLnBrk="0" hangingPunct="0">
              <a:defRPr/>
            </a:pPr>
            <a:r>
              <a:rPr lang="en-US" sz="2400" kern="0" dirty="0" smtClean="0">
                <a:solidFill>
                  <a:schemeClr val="bg1"/>
                </a:solidFill>
                <a:latin typeface="+mj-lt"/>
                <a:ea typeface="+mj-ea"/>
                <a:cs typeface="+mj-cs"/>
              </a:rPr>
              <a:t>Step 6: Create environmental concepts</a:t>
            </a:r>
            <a:br>
              <a:rPr lang="en-US" sz="2400" kern="0" dirty="0" smtClean="0">
                <a:solidFill>
                  <a:schemeClr val="bg1"/>
                </a:solidFill>
                <a:latin typeface="+mj-lt"/>
                <a:ea typeface="+mj-ea"/>
                <a:cs typeface="+mj-cs"/>
              </a:rPr>
            </a:br>
            <a:r>
              <a:rPr lang="en-GB" sz="2000" kern="0" dirty="0" smtClean="0">
                <a:solidFill>
                  <a:schemeClr val="bg1"/>
                </a:solidFill>
                <a:latin typeface="+mj-lt"/>
                <a:ea typeface="+mj-ea"/>
                <a:cs typeface="+mj-cs"/>
              </a:rPr>
              <a:t>Create ideal concepts</a:t>
            </a:r>
            <a:endParaRPr lang="en-GB" sz="2000" kern="0" dirty="0">
              <a:solidFill>
                <a:schemeClr val="bg1"/>
              </a:solidFill>
              <a:latin typeface="+mj-lt"/>
              <a:ea typeface="+mj-ea"/>
              <a:cs typeface="+mj-cs"/>
            </a:endParaRPr>
          </a:p>
        </p:txBody>
      </p:sp>
      <p:pic>
        <p:nvPicPr>
          <p:cNvPr id="27659" name="Picture 11"/>
          <p:cNvPicPr>
            <a:picLocks noChangeAspect="1" noChangeArrowheads="1"/>
          </p:cNvPicPr>
          <p:nvPr/>
        </p:nvPicPr>
        <p:blipFill>
          <a:blip r:embed="rId4"/>
          <a:srcRect/>
          <a:stretch>
            <a:fillRect/>
          </a:stretch>
        </p:blipFill>
        <p:spPr bwMode="auto">
          <a:xfrm>
            <a:off x="714348" y="3571876"/>
            <a:ext cx="3643338" cy="2001602"/>
          </a:xfrm>
          <a:prstGeom prst="rect">
            <a:avLst/>
          </a:prstGeom>
          <a:noFill/>
          <a:ln w="9525" cap="flat" cmpd="sng" algn="ctr">
            <a:noFill/>
            <a:prstDash val="solid"/>
            <a:miter lim="800000"/>
            <a:headEnd/>
            <a:tailEnd/>
          </a:ln>
          <a:effectLst/>
        </p:spPr>
      </p:pic>
      <p:pic>
        <p:nvPicPr>
          <p:cNvPr id="27660" name="Picture 12"/>
          <p:cNvPicPr>
            <a:picLocks noChangeAspect="1" noChangeArrowheads="1"/>
          </p:cNvPicPr>
          <p:nvPr/>
        </p:nvPicPr>
        <p:blipFill>
          <a:blip r:embed="rId5"/>
          <a:srcRect/>
          <a:stretch>
            <a:fillRect/>
          </a:stretch>
        </p:blipFill>
        <p:spPr bwMode="auto">
          <a:xfrm>
            <a:off x="4786314" y="3571876"/>
            <a:ext cx="3714776" cy="2001752"/>
          </a:xfrm>
          <a:prstGeom prst="rect">
            <a:avLst/>
          </a:prstGeom>
          <a:noFill/>
          <a:ln w="9525" cap="flat" cmpd="sng" algn="ctr">
            <a:noFill/>
            <a:prstDash val="solid"/>
            <a:miter lim="800000"/>
            <a:headEnd/>
            <a:tailEnd/>
          </a:ln>
          <a:effectLst/>
        </p:spPr>
      </p:pic>
      <p:sp>
        <p:nvSpPr>
          <p:cNvPr id="16" name="Rectangle 15"/>
          <p:cNvSpPr/>
          <p:nvPr/>
        </p:nvSpPr>
        <p:spPr>
          <a:xfrm>
            <a:off x="785786" y="5572140"/>
            <a:ext cx="7643866" cy="553998"/>
          </a:xfrm>
          <a:prstGeom prst="rect">
            <a:avLst/>
          </a:prstGeom>
        </p:spPr>
        <p:txBody>
          <a:bodyPr wrap="square">
            <a:spAutoFit/>
          </a:bodyPr>
          <a:lstStyle/>
          <a:p>
            <a:pPr algn="l">
              <a:tabLst>
                <a:tab pos="4032250" algn="l"/>
              </a:tabLst>
            </a:pPr>
            <a:r>
              <a:rPr lang="en-GB" smtClean="0"/>
              <a:t>Adventure mobile phone	Fun mobile phone</a:t>
            </a:r>
          </a:p>
          <a:p>
            <a:pPr algn="l">
              <a:tabLst>
                <a:tab pos="4032250" algn="l"/>
              </a:tabLst>
            </a:pPr>
            <a:endParaRPr lang="en-GB" smtClean="0"/>
          </a:p>
          <a:p>
            <a:pPr algn="r">
              <a:tabLst>
                <a:tab pos="4032250" algn="l"/>
              </a:tabLst>
            </a:pPr>
            <a:r>
              <a:rPr lang="en-GB" smtClean="0"/>
              <a:t>[Baxter]</a:t>
            </a:r>
            <a:endParaRPr lang="en-GB"/>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9"/>
                                        </p:tgtEl>
                                        <p:attrNameLst>
                                          <p:attrName>style.visibility</p:attrName>
                                        </p:attrNameLst>
                                      </p:cBhvr>
                                      <p:to>
                                        <p:strVal val="visible"/>
                                      </p:to>
                                    </p:set>
                                    <p:animEffect transition="in" filter="fade">
                                      <p:cBhvr>
                                        <p:cTn id="7" dur="2000"/>
                                        <p:tgtEl>
                                          <p:spTgt spid="2765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60"/>
                                        </p:tgtEl>
                                        <p:attrNameLst>
                                          <p:attrName>style.visibility</p:attrName>
                                        </p:attrNameLst>
                                      </p:cBhvr>
                                      <p:to>
                                        <p:strVal val="visible"/>
                                      </p:to>
                                    </p:set>
                                    <p:animEffect transition="in" filter="fade">
                                      <p:cBhvr>
                                        <p:cTn id="12" dur="2000"/>
                                        <p:tgtEl>
                                          <p:spTgt spid="2766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reeform 30"/>
          <p:cNvSpPr/>
          <p:nvPr/>
        </p:nvSpPr>
        <p:spPr bwMode="auto">
          <a:xfrm>
            <a:off x="3143250" y="2686050"/>
            <a:ext cx="3079750" cy="2273300"/>
          </a:xfrm>
          <a:custGeom>
            <a:avLst/>
            <a:gdLst>
              <a:gd name="connsiteX0" fmla="*/ 533400 w 3079750"/>
              <a:gd name="connsiteY0" fmla="*/ 698500 h 2273300"/>
              <a:gd name="connsiteX1" fmla="*/ 1651000 w 3079750"/>
              <a:gd name="connsiteY1" fmla="*/ 0 h 2273300"/>
              <a:gd name="connsiteX2" fmla="*/ 2336800 w 3079750"/>
              <a:gd name="connsiteY2" fmla="*/ 749300 h 2273300"/>
              <a:gd name="connsiteX3" fmla="*/ 3079750 w 3079750"/>
              <a:gd name="connsiteY3" fmla="*/ 1428750 h 2273300"/>
              <a:gd name="connsiteX4" fmla="*/ 2762250 w 3079750"/>
              <a:gd name="connsiteY4" fmla="*/ 2273300 h 2273300"/>
              <a:gd name="connsiteX5" fmla="*/ 1263650 w 3079750"/>
              <a:gd name="connsiteY5" fmla="*/ 2260600 h 2273300"/>
              <a:gd name="connsiteX6" fmla="*/ 0 w 3079750"/>
              <a:gd name="connsiteY6" fmla="*/ 1708150 h 2273300"/>
              <a:gd name="connsiteX7" fmla="*/ 533400 w 3079750"/>
              <a:gd name="connsiteY7" fmla="*/ 698500 h 227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9750" h="2273300">
                <a:moveTo>
                  <a:pt x="533400" y="698500"/>
                </a:moveTo>
                <a:lnTo>
                  <a:pt x="1651000" y="0"/>
                </a:lnTo>
                <a:lnTo>
                  <a:pt x="2336800" y="749300"/>
                </a:lnTo>
                <a:lnTo>
                  <a:pt x="3079750" y="1428750"/>
                </a:lnTo>
                <a:lnTo>
                  <a:pt x="2762250" y="2273300"/>
                </a:lnTo>
                <a:lnTo>
                  <a:pt x="1263650" y="2260600"/>
                </a:lnTo>
                <a:lnTo>
                  <a:pt x="0" y="1708150"/>
                </a:lnTo>
                <a:lnTo>
                  <a:pt x="533400" y="698500"/>
                </a:lnTo>
                <a:close/>
              </a:path>
            </a:pathLst>
          </a:custGeom>
          <a:gradFill flip="none" rotWithShape="1">
            <a:gsLst>
              <a:gs pos="0">
                <a:srgbClr val="DDEBCF">
                  <a:alpha val="76000"/>
                </a:srgbClr>
              </a:gs>
              <a:gs pos="50000">
                <a:srgbClr val="9CB86E"/>
              </a:gs>
              <a:gs pos="100000">
                <a:srgbClr val="156B13"/>
              </a:gs>
            </a:gsLst>
            <a:lin ang="27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000" b="0" i="0" u="none" strike="noStrike" cap="none" normalizeH="0" baseline="0" smtClean="0">
              <a:ln>
                <a:noFill/>
              </a:ln>
              <a:solidFill>
                <a:schemeClr val="tx1"/>
              </a:solidFill>
              <a:effectLst/>
              <a:latin typeface="Arial" charset="0"/>
            </a:endParaRPr>
          </a:p>
        </p:txBody>
      </p:sp>
      <p:sp>
        <p:nvSpPr>
          <p:cNvPr id="14" name="Title 1"/>
          <p:cNvSpPr txBox="1">
            <a:spLocks/>
          </p:cNvSpPr>
          <p:nvPr/>
        </p:nvSpPr>
        <p:spPr bwMode="auto">
          <a:xfrm>
            <a:off x="1476375" y="333375"/>
            <a:ext cx="7510463" cy="792163"/>
          </a:xfrm>
          <a:prstGeom prst="rect">
            <a:avLst/>
          </a:prstGeom>
          <a:noFill/>
          <a:ln w="9525">
            <a:noFill/>
            <a:miter lim="800000"/>
            <a:headEnd/>
            <a:tailEnd/>
          </a:ln>
        </p:spPr>
        <p:txBody>
          <a:bodyPr anchor="ctr"/>
          <a:lstStyle/>
          <a:p>
            <a:pPr eaLnBrk="0" hangingPunct="0">
              <a:defRPr/>
            </a:pPr>
            <a:r>
              <a:rPr lang="en-US" sz="2400" kern="0" dirty="0" smtClean="0">
                <a:solidFill>
                  <a:schemeClr val="bg1"/>
                </a:solidFill>
                <a:latin typeface="+mj-lt"/>
                <a:ea typeface="+mj-ea"/>
                <a:cs typeface="+mj-cs"/>
              </a:rPr>
              <a:t>Step 6: Create environmental concepts</a:t>
            </a:r>
            <a:br>
              <a:rPr lang="en-US" sz="2400" kern="0" dirty="0" smtClean="0">
                <a:solidFill>
                  <a:schemeClr val="bg1"/>
                </a:solidFill>
                <a:latin typeface="+mj-lt"/>
                <a:ea typeface="+mj-ea"/>
                <a:cs typeface="+mj-cs"/>
              </a:rPr>
            </a:br>
            <a:r>
              <a:rPr lang="en-GB" sz="2000" kern="0" dirty="0" smtClean="0">
                <a:solidFill>
                  <a:schemeClr val="bg1"/>
                </a:solidFill>
                <a:latin typeface="+mj-lt"/>
                <a:ea typeface="+mj-ea"/>
                <a:cs typeface="+mj-cs"/>
              </a:rPr>
              <a:t>Ideal concept principle</a:t>
            </a:r>
            <a:endParaRPr lang="en-GB" sz="2000" kern="0" dirty="0">
              <a:solidFill>
                <a:schemeClr val="bg1"/>
              </a:solidFill>
              <a:latin typeface="+mj-lt"/>
              <a:ea typeface="+mj-ea"/>
              <a:cs typeface="+mj-cs"/>
            </a:endParaRPr>
          </a:p>
        </p:txBody>
      </p:sp>
      <p:sp>
        <p:nvSpPr>
          <p:cNvPr id="5" name="Rectangle 4"/>
          <p:cNvSpPr/>
          <p:nvPr/>
        </p:nvSpPr>
        <p:spPr>
          <a:xfrm>
            <a:off x="1714480" y="2714620"/>
            <a:ext cx="2000264" cy="338554"/>
          </a:xfrm>
          <a:prstGeom prst="rect">
            <a:avLst/>
          </a:prstGeom>
        </p:spPr>
        <p:txBody>
          <a:bodyPr wrap="square">
            <a:spAutoFit/>
          </a:bodyPr>
          <a:lstStyle/>
          <a:p>
            <a:pPr marL="536575" lvl="1" indent="-536575" algn="l"/>
            <a:r>
              <a:rPr lang="en-GB" sz="1600" b="1" i="1" smtClean="0">
                <a:solidFill>
                  <a:srgbClr val="006600"/>
                </a:solidFill>
              </a:rPr>
              <a:t>Energy intensity</a:t>
            </a:r>
          </a:p>
        </p:txBody>
      </p:sp>
      <p:cxnSp>
        <p:nvCxnSpPr>
          <p:cNvPr id="7" name="Straight Connector 6"/>
          <p:cNvCxnSpPr/>
          <p:nvPr/>
        </p:nvCxnSpPr>
        <p:spPr bwMode="auto">
          <a:xfrm rot="5400000" flipH="1" flipV="1">
            <a:off x="4714876" y="2928934"/>
            <a:ext cx="1357322" cy="1214446"/>
          </a:xfrm>
          <a:prstGeom prst="line">
            <a:avLst/>
          </a:prstGeom>
          <a:noFill/>
          <a:ln w="28575" cap="flat" cmpd="sng" algn="ctr">
            <a:solidFill>
              <a:srgbClr val="006600"/>
            </a:solidFill>
            <a:prstDash val="solid"/>
            <a:round/>
            <a:headEnd type="none" w="med" len="med"/>
            <a:tailEnd type="none" w="med" len="med"/>
          </a:ln>
          <a:effectLst/>
        </p:spPr>
      </p:cxnSp>
      <p:cxnSp>
        <p:nvCxnSpPr>
          <p:cNvPr id="8" name="Straight Connector 7"/>
          <p:cNvCxnSpPr/>
          <p:nvPr/>
        </p:nvCxnSpPr>
        <p:spPr bwMode="auto">
          <a:xfrm>
            <a:off x="4786314" y="4214818"/>
            <a:ext cx="1714512" cy="1143008"/>
          </a:xfrm>
          <a:prstGeom prst="line">
            <a:avLst/>
          </a:prstGeom>
          <a:noFill/>
          <a:ln w="28575" cap="flat" cmpd="sng" algn="ctr">
            <a:solidFill>
              <a:srgbClr val="006600"/>
            </a:solidFill>
            <a:prstDash val="solid"/>
            <a:round/>
            <a:headEnd type="none" w="med" len="med"/>
            <a:tailEnd type="none" w="med" len="med"/>
          </a:ln>
          <a:effectLst/>
        </p:spPr>
      </p:cxnSp>
      <p:cxnSp>
        <p:nvCxnSpPr>
          <p:cNvPr id="10" name="Straight Connector 9"/>
          <p:cNvCxnSpPr/>
          <p:nvPr/>
        </p:nvCxnSpPr>
        <p:spPr bwMode="auto">
          <a:xfrm rot="5400000">
            <a:off x="3643306" y="4572008"/>
            <a:ext cx="1500198" cy="785818"/>
          </a:xfrm>
          <a:prstGeom prst="line">
            <a:avLst/>
          </a:prstGeom>
          <a:noFill/>
          <a:ln w="28575" cap="flat" cmpd="sng" algn="ctr">
            <a:solidFill>
              <a:srgbClr val="006600"/>
            </a:solidFill>
            <a:prstDash val="solid"/>
            <a:round/>
            <a:headEnd type="none" w="med" len="med"/>
            <a:tailEnd type="none" w="med" len="med"/>
          </a:ln>
          <a:effectLst/>
        </p:spPr>
      </p:cxnSp>
      <p:cxnSp>
        <p:nvCxnSpPr>
          <p:cNvPr id="15" name="Straight Connector 14"/>
          <p:cNvCxnSpPr/>
          <p:nvPr/>
        </p:nvCxnSpPr>
        <p:spPr bwMode="auto">
          <a:xfrm rot="10800000" flipV="1">
            <a:off x="2786050" y="4214818"/>
            <a:ext cx="2000264" cy="214314"/>
          </a:xfrm>
          <a:prstGeom prst="line">
            <a:avLst/>
          </a:prstGeom>
          <a:noFill/>
          <a:ln w="28575" cap="flat" cmpd="sng" algn="ctr">
            <a:solidFill>
              <a:srgbClr val="006600"/>
            </a:solidFill>
            <a:prstDash val="solid"/>
            <a:round/>
            <a:headEnd type="none" w="med" len="med"/>
            <a:tailEnd type="none" w="med" len="med"/>
          </a:ln>
          <a:effectLst/>
        </p:spPr>
      </p:cxnSp>
      <p:cxnSp>
        <p:nvCxnSpPr>
          <p:cNvPr id="17" name="Straight Connector 16"/>
          <p:cNvCxnSpPr/>
          <p:nvPr/>
        </p:nvCxnSpPr>
        <p:spPr bwMode="auto">
          <a:xfrm rot="10800000">
            <a:off x="3357554" y="3143248"/>
            <a:ext cx="1428760" cy="1071570"/>
          </a:xfrm>
          <a:prstGeom prst="line">
            <a:avLst/>
          </a:prstGeom>
          <a:noFill/>
          <a:ln w="28575" cap="flat" cmpd="sng" algn="ctr">
            <a:solidFill>
              <a:srgbClr val="006600"/>
            </a:solidFill>
            <a:prstDash val="solid"/>
            <a:round/>
            <a:headEnd type="none" w="med" len="med"/>
            <a:tailEnd type="none" w="med" len="med"/>
          </a:ln>
          <a:effectLst/>
        </p:spPr>
      </p:cxnSp>
      <p:cxnSp>
        <p:nvCxnSpPr>
          <p:cNvPr id="19" name="Straight Connector 18"/>
          <p:cNvCxnSpPr/>
          <p:nvPr/>
        </p:nvCxnSpPr>
        <p:spPr bwMode="auto">
          <a:xfrm rot="5400000" flipH="1" flipV="1">
            <a:off x="3893339" y="3321843"/>
            <a:ext cx="1785950" cy="1588"/>
          </a:xfrm>
          <a:prstGeom prst="line">
            <a:avLst/>
          </a:prstGeom>
          <a:noFill/>
          <a:ln w="28575" cap="flat" cmpd="sng" algn="ctr">
            <a:solidFill>
              <a:srgbClr val="006600"/>
            </a:solidFill>
            <a:prstDash val="solid"/>
            <a:round/>
            <a:headEnd type="none" w="med" len="med"/>
            <a:tailEnd type="none" w="med" len="med"/>
          </a:ln>
          <a:effectLst/>
        </p:spPr>
      </p:cxnSp>
      <p:cxnSp>
        <p:nvCxnSpPr>
          <p:cNvPr id="22" name="Straight Connector 21"/>
          <p:cNvCxnSpPr/>
          <p:nvPr/>
        </p:nvCxnSpPr>
        <p:spPr bwMode="auto">
          <a:xfrm flipV="1">
            <a:off x="4786314" y="4071942"/>
            <a:ext cx="1928826" cy="142876"/>
          </a:xfrm>
          <a:prstGeom prst="line">
            <a:avLst/>
          </a:prstGeom>
          <a:noFill/>
          <a:ln w="28575" cap="flat" cmpd="sng" algn="ctr">
            <a:solidFill>
              <a:srgbClr val="006600"/>
            </a:solidFill>
            <a:prstDash val="solid"/>
            <a:round/>
            <a:headEnd type="none" w="med" len="med"/>
            <a:tailEnd type="none" w="med" len="med"/>
          </a:ln>
          <a:effectLst/>
        </p:spPr>
      </p:cxnSp>
      <p:sp>
        <p:nvSpPr>
          <p:cNvPr id="24" name="Rectangle 23"/>
          <p:cNvSpPr/>
          <p:nvPr/>
        </p:nvSpPr>
        <p:spPr>
          <a:xfrm>
            <a:off x="3214678" y="2071678"/>
            <a:ext cx="2786082" cy="338554"/>
          </a:xfrm>
          <a:prstGeom prst="rect">
            <a:avLst/>
          </a:prstGeom>
        </p:spPr>
        <p:txBody>
          <a:bodyPr wrap="square">
            <a:spAutoFit/>
          </a:bodyPr>
          <a:lstStyle/>
          <a:p>
            <a:pPr marL="536575" lvl="1" indent="-536575" algn="l"/>
            <a:r>
              <a:rPr lang="en-GB" sz="1600" b="1" i="1" smtClean="0">
                <a:solidFill>
                  <a:srgbClr val="006600"/>
                </a:solidFill>
              </a:rPr>
              <a:t>Recyclable materials</a:t>
            </a:r>
            <a:endParaRPr lang="en-GB" sz="1600" smtClean="0"/>
          </a:p>
        </p:txBody>
      </p:sp>
      <p:sp>
        <p:nvSpPr>
          <p:cNvPr id="25" name="Rectangle 24"/>
          <p:cNvSpPr/>
          <p:nvPr/>
        </p:nvSpPr>
        <p:spPr>
          <a:xfrm>
            <a:off x="1285852" y="4429132"/>
            <a:ext cx="1928826" cy="338554"/>
          </a:xfrm>
          <a:prstGeom prst="rect">
            <a:avLst/>
          </a:prstGeom>
        </p:spPr>
        <p:txBody>
          <a:bodyPr wrap="square">
            <a:spAutoFit/>
          </a:bodyPr>
          <a:lstStyle/>
          <a:p>
            <a:pPr marL="536575" lvl="1" indent="-536575" algn="l"/>
            <a:r>
              <a:rPr lang="en-GB" sz="1600" b="1" i="1" smtClean="0">
                <a:solidFill>
                  <a:srgbClr val="006600"/>
                </a:solidFill>
              </a:rPr>
              <a:t>Service intensity</a:t>
            </a:r>
            <a:endParaRPr lang="en-GB" sz="1600" smtClean="0"/>
          </a:p>
        </p:txBody>
      </p:sp>
      <p:sp>
        <p:nvSpPr>
          <p:cNvPr id="26" name="Rectangle 25"/>
          <p:cNvSpPr/>
          <p:nvPr/>
        </p:nvSpPr>
        <p:spPr>
          <a:xfrm>
            <a:off x="2857488" y="5715016"/>
            <a:ext cx="2786082" cy="338554"/>
          </a:xfrm>
          <a:prstGeom prst="rect">
            <a:avLst/>
          </a:prstGeom>
        </p:spPr>
        <p:txBody>
          <a:bodyPr wrap="square">
            <a:spAutoFit/>
          </a:bodyPr>
          <a:lstStyle/>
          <a:p>
            <a:pPr marL="536575" lvl="1" indent="-536575" algn="l"/>
            <a:r>
              <a:rPr lang="en-GB" sz="1600" b="1" i="1" smtClean="0">
                <a:solidFill>
                  <a:srgbClr val="006600"/>
                </a:solidFill>
              </a:rPr>
              <a:t>Sustainable supply chains</a:t>
            </a:r>
          </a:p>
        </p:txBody>
      </p:sp>
      <p:sp>
        <p:nvSpPr>
          <p:cNvPr id="27" name="Rectangle 26"/>
          <p:cNvSpPr/>
          <p:nvPr/>
        </p:nvSpPr>
        <p:spPr>
          <a:xfrm>
            <a:off x="6072198" y="5429264"/>
            <a:ext cx="2357454" cy="338554"/>
          </a:xfrm>
          <a:prstGeom prst="rect">
            <a:avLst/>
          </a:prstGeom>
        </p:spPr>
        <p:txBody>
          <a:bodyPr wrap="square">
            <a:spAutoFit/>
          </a:bodyPr>
          <a:lstStyle/>
          <a:p>
            <a:pPr marL="536575" lvl="1" indent="-536575" algn="l"/>
            <a:r>
              <a:rPr lang="en-GB" sz="1600" b="1" i="1" smtClean="0">
                <a:solidFill>
                  <a:srgbClr val="006600"/>
                </a:solidFill>
              </a:rPr>
              <a:t>Sustainable resources </a:t>
            </a:r>
          </a:p>
        </p:txBody>
      </p:sp>
      <p:sp>
        <p:nvSpPr>
          <p:cNvPr id="28" name="Rectangle 27"/>
          <p:cNvSpPr/>
          <p:nvPr/>
        </p:nvSpPr>
        <p:spPr>
          <a:xfrm>
            <a:off x="6357918" y="3714752"/>
            <a:ext cx="2500362" cy="338554"/>
          </a:xfrm>
          <a:prstGeom prst="rect">
            <a:avLst/>
          </a:prstGeom>
        </p:spPr>
        <p:txBody>
          <a:bodyPr wrap="square">
            <a:spAutoFit/>
          </a:bodyPr>
          <a:lstStyle/>
          <a:p>
            <a:pPr marL="536575" lvl="1" indent="-536575" algn="l"/>
            <a:r>
              <a:rPr lang="en-GB" sz="1600" b="1" i="1" smtClean="0">
                <a:solidFill>
                  <a:srgbClr val="006600"/>
                </a:solidFill>
              </a:rPr>
              <a:t>Environmental features</a:t>
            </a:r>
          </a:p>
        </p:txBody>
      </p:sp>
      <p:sp>
        <p:nvSpPr>
          <p:cNvPr id="29" name="Rectangle 28"/>
          <p:cNvSpPr/>
          <p:nvPr/>
        </p:nvSpPr>
        <p:spPr>
          <a:xfrm>
            <a:off x="5857884" y="2571744"/>
            <a:ext cx="2786082" cy="338554"/>
          </a:xfrm>
          <a:prstGeom prst="rect">
            <a:avLst/>
          </a:prstGeom>
        </p:spPr>
        <p:txBody>
          <a:bodyPr wrap="square">
            <a:spAutoFit/>
          </a:bodyPr>
          <a:lstStyle/>
          <a:p>
            <a:pPr marL="536575" lvl="1" indent="-536575" algn="l"/>
            <a:r>
              <a:rPr lang="en-GB" sz="1600" b="1" i="1" smtClean="0">
                <a:solidFill>
                  <a:srgbClr val="006600"/>
                </a:solidFill>
              </a:rPr>
              <a:t>Durability</a:t>
            </a:r>
            <a:endParaRPr lang="en-GB" sz="1600" smtClean="0"/>
          </a:p>
        </p:txBody>
      </p:sp>
      <p:sp>
        <p:nvSpPr>
          <p:cNvPr id="30" name="Freeform 29"/>
          <p:cNvSpPr/>
          <p:nvPr/>
        </p:nvSpPr>
        <p:spPr bwMode="auto">
          <a:xfrm>
            <a:off x="3643410" y="3106057"/>
            <a:ext cx="1146304" cy="261257"/>
          </a:xfrm>
          <a:custGeom>
            <a:avLst/>
            <a:gdLst>
              <a:gd name="connsiteX0" fmla="*/ 14190 w 1146304"/>
              <a:gd name="connsiteY0" fmla="*/ 261257 h 261257"/>
              <a:gd name="connsiteX1" fmla="*/ 681847 w 1146304"/>
              <a:gd name="connsiteY1" fmla="*/ 232229 h 261257"/>
              <a:gd name="connsiteX2" fmla="*/ 739904 w 1146304"/>
              <a:gd name="connsiteY2" fmla="*/ 217714 h 261257"/>
              <a:gd name="connsiteX3" fmla="*/ 885047 w 1146304"/>
              <a:gd name="connsiteY3" fmla="*/ 159657 h 261257"/>
              <a:gd name="connsiteX4" fmla="*/ 943104 w 1146304"/>
              <a:gd name="connsiteY4" fmla="*/ 145143 h 261257"/>
              <a:gd name="connsiteX5" fmla="*/ 986647 w 1146304"/>
              <a:gd name="connsiteY5" fmla="*/ 101600 h 261257"/>
              <a:gd name="connsiteX6" fmla="*/ 1030190 w 1146304"/>
              <a:gd name="connsiteY6" fmla="*/ 87086 h 261257"/>
              <a:gd name="connsiteX7" fmla="*/ 1073733 w 1146304"/>
              <a:gd name="connsiteY7" fmla="*/ 58057 h 261257"/>
              <a:gd name="connsiteX8" fmla="*/ 1102761 w 1146304"/>
              <a:gd name="connsiteY8" fmla="*/ 14514 h 261257"/>
              <a:gd name="connsiteX9" fmla="*/ 1146304 w 1146304"/>
              <a:gd name="connsiteY9" fmla="*/ 0 h 26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6304" h="261257">
                <a:moveTo>
                  <a:pt x="14190" y="261257"/>
                </a:moveTo>
                <a:cubicBezTo>
                  <a:pt x="258269" y="179899"/>
                  <a:pt x="0" y="261244"/>
                  <a:pt x="681847" y="232229"/>
                </a:cubicBezTo>
                <a:cubicBezTo>
                  <a:pt x="701777" y="231381"/>
                  <a:pt x="720797" y="223446"/>
                  <a:pt x="739904" y="217714"/>
                </a:cubicBezTo>
                <a:cubicBezTo>
                  <a:pt x="1001057" y="139368"/>
                  <a:pt x="691052" y="232406"/>
                  <a:pt x="885047" y="159657"/>
                </a:cubicBezTo>
                <a:cubicBezTo>
                  <a:pt x="903725" y="152653"/>
                  <a:pt x="923752" y="149981"/>
                  <a:pt x="943104" y="145143"/>
                </a:cubicBezTo>
                <a:cubicBezTo>
                  <a:pt x="957618" y="130629"/>
                  <a:pt x="969568" y="112986"/>
                  <a:pt x="986647" y="101600"/>
                </a:cubicBezTo>
                <a:cubicBezTo>
                  <a:pt x="999377" y="93113"/>
                  <a:pt x="1016506" y="93928"/>
                  <a:pt x="1030190" y="87086"/>
                </a:cubicBezTo>
                <a:cubicBezTo>
                  <a:pt x="1045792" y="79285"/>
                  <a:pt x="1059219" y="67733"/>
                  <a:pt x="1073733" y="58057"/>
                </a:cubicBezTo>
                <a:cubicBezTo>
                  <a:pt x="1083409" y="43543"/>
                  <a:pt x="1089140" y="25411"/>
                  <a:pt x="1102761" y="14514"/>
                </a:cubicBezTo>
                <a:cubicBezTo>
                  <a:pt x="1114708" y="4957"/>
                  <a:pt x="1146304" y="0"/>
                  <a:pt x="1146304" y="0"/>
                </a:cubicBezTo>
              </a:path>
            </a:pathLst>
          </a:cu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000" b="0" i="0" u="none" strike="noStrike" cap="none" normalizeH="0" baseline="0" smtClean="0">
              <a:ln>
                <a:noFill/>
              </a:ln>
              <a:solidFill>
                <a:schemeClr val="tx1"/>
              </a:solidFill>
              <a:effectLst/>
              <a:latin typeface="Arial" charset="0"/>
            </a:endParaRPr>
          </a:p>
        </p:txBody>
      </p:sp>
      <p:sp>
        <p:nvSpPr>
          <p:cNvPr id="32" name="Oval 31"/>
          <p:cNvSpPr/>
          <p:nvPr/>
        </p:nvSpPr>
        <p:spPr bwMode="auto">
          <a:xfrm>
            <a:off x="4748212" y="2662238"/>
            <a:ext cx="71438" cy="71438"/>
          </a:xfrm>
          <a:prstGeom prst="ellipse">
            <a:avLst/>
          </a:prstGeom>
          <a:noFill/>
          <a:ln w="9525" cap="flat" cmpd="sng" algn="ctr">
            <a:solidFill>
              <a:srgbClr val="00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000" b="0" i="0" u="none" strike="noStrike" cap="none" normalizeH="0" baseline="0" smtClean="0">
              <a:ln>
                <a:noFill/>
              </a:ln>
              <a:solidFill>
                <a:schemeClr val="tx1"/>
              </a:solidFill>
              <a:effectLst/>
              <a:latin typeface="Arial" charset="0"/>
            </a:endParaRPr>
          </a:p>
        </p:txBody>
      </p:sp>
      <p:sp>
        <p:nvSpPr>
          <p:cNvPr id="33" name="Oval 32"/>
          <p:cNvSpPr/>
          <p:nvPr/>
        </p:nvSpPr>
        <p:spPr bwMode="auto">
          <a:xfrm>
            <a:off x="5443535" y="3395667"/>
            <a:ext cx="71438" cy="71438"/>
          </a:xfrm>
          <a:prstGeom prst="ellipse">
            <a:avLst/>
          </a:prstGeom>
          <a:noFill/>
          <a:ln w="9525" cap="flat" cmpd="sng" algn="ctr">
            <a:solidFill>
              <a:srgbClr val="00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000" b="0" i="0" u="none" strike="noStrike" cap="none" normalizeH="0" baseline="0" smtClean="0">
              <a:ln>
                <a:noFill/>
              </a:ln>
              <a:solidFill>
                <a:schemeClr val="tx1"/>
              </a:solidFill>
              <a:effectLst/>
              <a:latin typeface="Arial" charset="0"/>
            </a:endParaRPr>
          </a:p>
        </p:txBody>
      </p:sp>
      <p:sp>
        <p:nvSpPr>
          <p:cNvPr id="34" name="Oval 33"/>
          <p:cNvSpPr/>
          <p:nvPr/>
        </p:nvSpPr>
        <p:spPr bwMode="auto">
          <a:xfrm>
            <a:off x="6162665" y="4081466"/>
            <a:ext cx="71438" cy="71438"/>
          </a:xfrm>
          <a:prstGeom prst="ellipse">
            <a:avLst/>
          </a:prstGeom>
          <a:noFill/>
          <a:ln w="9525" cap="flat" cmpd="sng" algn="ctr">
            <a:solidFill>
              <a:srgbClr val="00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000" b="0" i="0" u="none" strike="noStrike" cap="none" normalizeH="0" baseline="0" smtClean="0">
              <a:ln>
                <a:noFill/>
              </a:ln>
              <a:solidFill>
                <a:schemeClr val="tx1"/>
              </a:solidFill>
              <a:effectLst/>
              <a:latin typeface="Arial" charset="0"/>
            </a:endParaRPr>
          </a:p>
        </p:txBody>
      </p:sp>
      <p:sp>
        <p:nvSpPr>
          <p:cNvPr id="35" name="Oval 34"/>
          <p:cNvSpPr/>
          <p:nvPr/>
        </p:nvSpPr>
        <p:spPr bwMode="auto">
          <a:xfrm>
            <a:off x="5853090" y="4905373"/>
            <a:ext cx="71438" cy="71438"/>
          </a:xfrm>
          <a:prstGeom prst="ellipse">
            <a:avLst/>
          </a:prstGeom>
          <a:noFill/>
          <a:ln w="9525" cap="flat" cmpd="sng" algn="ctr">
            <a:solidFill>
              <a:srgbClr val="00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000" b="0" i="0" u="none" strike="noStrike" cap="none" normalizeH="0" baseline="0" smtClean="0">
              <a:ln>
                <a:noFill/>
              </a:ln>
              <a:solidFill>
                <a:schemeClr val="tx1"/>
              </a:solidFill>
              <a:effectLst/>
              <a:latin typeface="Arial" charset="0"/>
            </a:endParaRPr>
          </a:p>
        </p:txBody>
      </p:sp>
      <p:sp>
        <p:nvSpPr>
          <p:cNvPr id="36" name="Oval 35"/>
          <p:cNvSpPr/>
          <p:nvPr/>
        </p:nvSpPr>
        <p:spPr bwMode="auto">
          <a:xfrm>
            <a:off x="4367180" y="4900599"/>
            <a:ext cx="71438" cy="71438"/>
          </a:xfrm>
          <a:prstGeom prst="ellipse">
            <a:avLst/>
          </a:prstGeom>
          <a:noFill/>
          <a:ln w="9525" cap="flat" cmpd="sng" algn="ctr">
            <a:solidFill>
              <a:srgbClr val="00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000" b="0" i="0" u="none" strike="noStrike" cap="none" normalizeH="0" baseline="0" smtClean="0">
              <a:ln>
                <a:noFill/>
              </a:ln>
              <a:solidFill>
                <a:schemeClr val="tx1"/>
              </a:solidFill>
              <a:effectLst/>
              <a:latin typeface="Arial" charset="0"/>
            </a:endParaRPr>
          </a:p>
        </p:txBody>
      </p:sp>
      <p:sp>
        <p:nvSpPr>
          <p:cNvPr id="37" name="Oval 36"/>
          <p:cNvSpPr/>
          <p:nvPr/>
        </p:nvSpPr>
        <p:spPr bwMode="auto">
          <a:xfrm>
            <a:off x="3124167" y="4357674"/>
            <a:ext cx="71438" cy="71438"/>
          </a:xfrm>
          <a:prstGeom prst="ellipse">
            <a:avLst/>
          </a:prstGeom>
          <a:noFill/>
          <a:ln w="9525" cap="flat" cmpd="sng" algn="ctr">
            <a:solidFill>
              <a:srgbClr val="00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000" b="0" i="0" u="none" strike="noStrike" cap="none" normalizeH="0" baseline="0" smtClean="0">
              <a:ln>
                <a:noFill/>
              </a:ln>
              <a:solidFill>
                <a:schemeClr val="tx1"/>
              </a:solidFill>
              <a:effectLst/>
              <a:latin typeface="Arial" charset="0"/>
            </a:endParaRPr>
          </a:p>
        </p:txBody>
      </p:sp>
      <p:sp>
        <p:nvSpPr>
          <p:cNvPr id="38" name="Oval 37"/>
          <p:cNvSpPr/>
          <p:nvPr/>
        </p:nvSpPr>
        <p:spPr bwMode="auto">
          <a:xfrm>
            <a:off x="3648051" y="3348016"/>
            <a:ext cx="71438" cy="71438"/>
          </a:xfrm>
          <a:prstGeom prst="ellipse">
            <a:avLst/>
          </a:prstGeom>
          <a:noFill/>
          <a:ln w="9525" cap="flat" cmpd="sng" algn="ctr">
            <a:solidFill>
              <a:srgbClr val="00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000" b="0" i="0" u="none" strike="noStrike" cap="none" normalizeH="0" baseline="0" smtClean="0">
              <a:ln>
                <a:noFill/>
              </a:ln>
              <a:solidFill>
                <a:schemeClr val="tx1"/>
              </a:solidFill>
              <a:effectLst/>
              <a:latin typeface="Arial" charset="0"/>
            </a:endParaRPr>
          </a:p>
        </p:txBody>
      </p:sp>
      <p:sp>
        <p:nvSpPr>
          <p:cNvPr id="39" name="TextBox 38"/>
          <p:cNvSpPr txBox="1"/>
          <p:nvPr/>
        </p:nvSpPr>
        <p:spPr>
          <a:xfrm>
            <a:off x="1000100" y="3286124"/>
            <a:ext cx="1643074" cy="246221"/>
          </a:xfrm>
          <a:prstGeom prst="rect">
            <a:avLst/>
          </a:prstGeom>
          <a:noFill/>
        </p:spPr>
        <p:txBody>
          <a:bodyPr wrap="square" rtlCol="0">
            <a:spAutoFit/>
          </a:bodyPr>
          <a:lstStyle/>
          <a:p>
            <a:r>
              <a:rPr lang="en-GB" smtClean="0"/>
              <a:t>Solution space</a:t>
            </a:r>
            <a:endParaRPr lang="en-GB"/>
          </a:p>
        </p:txBody>
      </p:sp>
      <p:cxnSp>
        <p:nvCxnSpPr>
          <p:cNvPr id="41" name="Straight Arrow Connector 40"/>
          <p:cNvCxnSpPr/>
          <p:nvPr/>
        </p:nvCxnSpPr>
        <p:spPr bwMode="auto">
          <a:xfrm>
            <a:off x="2214546" y="3500438"/>
            <a:ext cx="1500198" cy="428628"/>
          </a:xfrm>
          <a:prstGeom prst="straightConnector1">
            <a:avLst/>
          </a:prstGeom>
          <a:noFill/>
          <a:ln w="9525" cap="flat" cmpd="sng" algn="ctr">
            <a:solidFill>
              <a:schemeClr val="tx1"/>
            </a:solidFill>
            <a:prstDash val="solid"/>
            <a:round/>
            <a:headEnd type="none" w="med" len="med"/>
            <a:tailEnd type="arrow"/>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2000"/>
                                        <p:tgtEl>
                                          <p:spTgt spid="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2000"/>
                                        <p:tgtEl>
                                          <p:spTgt spid="3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2000"/>
                                        <p:tgtEl>
                                          <p:spTgt spid="3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2000"/>
                                        <p:tgtEl>
                                          <p:spTgt spid="3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2000"/>
                                        <p:tgtEl>
                                          <p:spTgt spid="3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2000"/>
                                        <p:tgtEl>
                                          <p:spTgt spid="3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20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2000"/>
                                        <p:tgtEl>
                                          <p:spTgt spid="3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2000"/>
                                        <p:tgtEl>
                                          <p:spTgt spid="39"/>
                                        </p:tgtEl>
                                      </p:cBhvr>
                                    </p:animEffect>
                                  </p:childTnLst>
                                </p:cTn>
                              </p:par>
                              <p:par>
                                <p:cTn id="36" presetID="10" presetClass="entr" presetSubtype="0" fill="hold" nodeType="with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fade">
                                      <p:cBhvr>
                                        <p:cTn id="38" dur="2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35" grpId="0" animBg="1"/>
      <p:bldP spid="36" grpId="0" animBg="1"/>
      <p:bldP spid="37" grpId="0" animBg="1"/>
      <p:bldP spid="38" grpId="0" animBg="1"/>
      <p:bldP spid="39"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6"/>
          <p:cNvPicPr>
            <a:picLocks noChangeAspect="1" noChangeArrowheads="1"/>
          </p:cNvPicPr>
          <p:nvPr/>
        </p:nvPicPr>
        <p:blipFill>
          <a:blip r:embed="rId3"/>
          <a:srcRect/>
          <a:stretch>
            <a:fillRect/>
          </a:stretch>
        </p:blipFill>
        <p:spPr bwMode="auto">
          <a:xfrm>
            <a:off x="142843" y="1571612"/>
            <a:ext cx="5269927" cy="3429024"/>
          </a:xfrm>
          <a:prstGeom prst="rect">
            <a:avLst/>
          </a:prstGeom>
          <a:noFill/>
          <a:ln w="9525">
            <a:noFill/>
            <a:miter lim="800000"/>
            <a:headEnd/>
            <a:tailEnd/>
          </a:ln>
        </p:spPr>
      </p:pic>
      <p:sp>
        <p:nvSpPr>
          <p:cNvPr id="14" name="Title 1"/>
          <p:cNvSpPr txBox="1">
            <a:spLocks/>
          </p:cNvSpPr>
          <p:nvPr/>
        </p:nvSpPr>
        <p:spPr bwMode="auto">
          <a:xfrm>
            <a:off x="1476375" y="333375"/>
            <a:ext cx="7510463" cy="792163"/>
          </a:xfrm>
          <a:prstGeom prst="rect">
            <a:avLst/>
          </a:prstGeom>
          <a:noFill/>
          <a:ln w="9525">
            <a:noFill/>
            <a:miter lim="800000"/>
            <a:headEnd/>
            <a:tailEnd/>
          </a:ln>
        </p:spPr>
        <p:txBody>
          <a:bodyPr anchor="ctr"/>
          <a:lstStyle/>
          <a:p>
            <a:pPr eaLnBrk="0" hangingPunct="0">
              <a:defRPr/>
            </a:pPr>
            <a:r>
              <a:rPr lang="en-US" sz="2400" kern="0" dirty="0" smtClean="0">
                <a:solidFill>
                  <a:schemeClr val="bg1"/>
                </a:solidFill>
                <a:latin typeface="+mj-lt"/>
                <a:ea typeface="+mj-ea"/>
                <a:cs typeface="+mj-cs"/>
              </a:rPr>
              <a:t>Step 6: Create environmental concepts</a:t>
            </a:r>
            <a:br>
              <a:rPr lang="en-US" sz="2400" kern="0" dirty="0" smtClean="0">
                <a:solidFill>
                  <a:schemeClr val="bg1"/>
                </a:solidFill>
                <a:latin typeface="+mj-lt"/>
                <a:ea typeface="+mj-ea"/>
                <a:cs typeface="+mj-cs"/>
              </a:rPr>
            </a:br>
            <a:r>
              <a:rPr lang="en-GB" sz="2000" kern="0" dirty="0" smtClean="0">
                <a:solidFill>
                  <a:schemeClr val="bg1"/>
                </a:solidFill>
                <a:latin typeface="+mj-lt"/>
                <a:ea typeface="+mj-ea"/>
                <a:cs typeface="+mj-cs"/>
              </a:rPr>
              <a:t>Ideal concept principle - example</a:t>
            </a:r>
            <a:endParaRPr lang="en-GB" sz="2000" kern="0" dirty="0">
              <a:solidFill>
                <a:schemeClr val="bg1"/>
              </a:solidFill>
              <a:latin typeface="+mj-lt"/>
              <a:ea typeface="+mj-ea"/>
              <a:cs typeface="+mj-cs"/>
            </a:endParaRPr>
          </a:p>
        </p:txBody>
      </p:sp>
      <p:grpSp>
        <p:nvGrpSpPr>
          <p:cNvPr id="2" name="Group 39"/>
          <p:cNvGrpSpPr/>
          <p:nvPr/>
        </p:nvGrpSpPr>
        <p:grpSpPr>
          <a:xfrm>
            <a:off x="5429256" y="3571876"/>
            <a:ext cx="3351678" cy="2288913"/>
            <a:chOff x="829042" y="1695307"/>
            <a:chExt cx="5886098" cy="4019709"/>
          </a:xfrm>
        </p:grpSpPr>
        <p:sp>
          <p:nvSpPr>
            <p:cNvPr id="31" name="Freeform 30"/>
            <p:cNvSpPr/>
            <p:nvPr/>
          </p:nvSpPr>
          <p:spPr bwMode="auto">
            <a:xfrm>
              <a:off x="3676649" y="2686049"/>
              <a:ext cx="1117600" cy="1520517"/>
            </a:xfrm>
            <a:custGeom>
              <a:avLst/>
              <a:gdLst>
                <a:gd name="connsiteX0" fmla="*/ 533400 w 3079750"/>
                <a:gd name="connsiteY0" fmla="*/ 698500 h 2273300"/>
                <a:gd name="connsiteX1" fmla="*/ 1651000 w 3079750"/>
                <a:gd name="connsiteY1" fmla="*/ 0 h 2273300"/>
                <a:gd name="connsiteX2" fmla="*/ 2336800 w 3079750"/>
                <a:gd name="connsiteY2" fmla="*/ 749300 h 2273300"/>
                <a:gd name="connsiteX3" fmla="*/ 3079750 w 3079750"/>
                <a:gd name="connsiteY3" fmla="*/ 1428750 h 2273300"/>
                <a:gd name="connsiteX4" fmla="*/ 2762250 w 3079750"/>
                <a:gd name="connsiteY4" fmla="*/ 2273300 h 2273300"/>
                <a:gd name="connsiteX5" fmla="*/ 1263650 w 3079750"/>
                <a:gd name="connsiteY5" fmla="*/ 2260600 h 2273300"/>
                <a:gd name="connsiteX6" fmla="*/ 0 w 3079750"/>
                <a:gd name="connsiteY6" fmla="*/ 1708150 h 2273300"/>
                <a:gd name="connsiteX7" fmla="*/ 533400 w 3079750"/>
                <a:gd name="connsiteY7" fmla="*/ 698500 h 2273300"/>
                <a:gd name="connsiteX0" fmla="*/ 0 w 2546350"/>
                <a:gd name="connsiteY0" fmla="*/ 698500 h 2273300"/>
                <a:gd name="connsiteX1" fmla="*/ 1117600 w 2546350"/>
                <a:gd name="connsiteY1" fmla="*/ 0 h 2273300"/>
                <a:gd name="connsiteX2" fmla="*/ 1803400 w 2546350"/>
                <a:gd name="connsiteY2" fmla="*/ 749300 h 2273300"/>
                <a:gd name="connsiteX3" fmla="*/ 2546350 w 2546350"/>
                <a:gd name="connsiteY3" fmla="*/ 1428750 h 2273300"/>
                <a:gd name="connsiteX4" fmla="*/ 2228850 w 2546350"/>
                <a:gd name="connsiteY4" fmla="*/ 2273300 h 2273300"/>
                <a:gd name="connsiteX5" fmla="*/ 730250 w 2546350"/>
                <a:gd name="connsiteY5" fmla="*/ 2260600 h 2273300"/>
                <a:gd name="connsiteX6" fmla="*/ 0 w 2546350"/>
                <a:gd name="connsiteY6" fmla="*/ 698500 h 2273300"/>
                <a:gd name="connsiteX0" fmla="*/ 0 w 2546350"/>
                <a:gd name="connsiteY0" fmla="*/ 698500 h 2273300"/>
                <a:gd name="connsiteX1" fmla="*/ 1117600 w 2546350"/>
                <a:gd name="connsiteY1" fmla="*/ 0 h 2273300"/>
                <a:gd name="connsiteX2" fmla="*/ 1803400 w 2546350"/>
                <a:gd name="connsiteY2" fmla="*/ 749300 h 2273300"/>
                <a:gd name="connsiteX3" fmla="*/ 2546350 w 2546350"/>
                <a:gd name="connsiteY3" fmla="*/ 1428750 h 2273300"/>
                <a:gd name="connsiteX4" fmla="*/ 2228850 w 2546350"/>
                <a:gd name="connsiteY4" fmla="*/ 2273300 h 2273300"/>
                <a:gd name="connsiteX5" fmla="*/ 0 w 2546350"/>
                <a:gd name="connsiteY5" fmla="*/ 698500 h 2273300"/>
                <a:gd name="connsiteX0" fmla="*/ 0 w 2546350"/>
                <a:gd name="connsiteY0" fmla="*/ 698500 h 1520517"/>
                <a:gd name="connsiteX1" fmla="*/ 1117600 w 2546350"/>
                <a:gd name="connsiteY1" fmla="*/ 0 h 1520517"/>
                <a:gd name="connsiteX2" fmla="*/ 1803400 w 2546350"/>
                <a:gd name="connsiteY2" fmla="*/ 749300 h 1520517"/>
                <a:gd name="connsiteX3" fmla="*/ 2546350 w 2546350"/>
                <a:gd name="connsiteY3" fmla="*/ 1428750 h 1520517"/>
                <a:gd name="connsiteX4" fmla="*/ 1099682 w 2546350"/>
                <a:gd name="connsiteY4" fmla="*/ 1520517 h 1520517"/>
                <a:gd name="connsiteX5" fmla="*/ 0 w 2546350"/>
                <a:gd name="connsiteY5" fmla="*/ 698500 h 1520517"/>
                <a:gd name="connsiteX0" fmla="*/ 0 w 2546350"/>
                <a:gd name="connsiteY0" fmla="*/ 698500 h 1520517"/>
                <a:gd name="connsiteX1" fmla="*/ 1117600 w 2546350"/>
                <a:gd name="connsiteY1" fmla="*/ 0 h 1520517"/>
                <a:gd name="connsiteX2" fmla="*/ 2546350 w 2546350"/>
                <a:gd name="connsiteY2" fmla="*/ 1428750 h 1520517"/>
                <a:gd name="connsiteX3" fmla="*/ 1099682 w 2546350"/>
                <a:gd name="connsiteY3" fmla="*/ 1520517 h 1520517"/>
                <a:gd name="connsiteX4" fmla="*/ 0 w 2546350"/>
                <a:gd name="connsiteY4" fmla="*/ 698500 h 1520517"/>
                <a:gd name="connsiteX0" fmla="*/ 0 w 1117600"/>
                <a:gd name="connsiteY0" fmla="*/ 698500 h 1520517"/>
                <a:gd name="connsiteX1" fmla="*/ 1117600 w 1117600"/>
                <a:gd name="connsiteY1" fmla="*/ 0 h 1520517"/>
                <a:gd name="connsiteX2" fmla="*/ 1099682 w 1117600"/>
                <a:gd name="connsiteY2" fmla="*/ 1520517 h 1520517"/>
                <a:gd name="connsiteX3" fmla="*/ 0 w 1117600"/>
                <a:gd name="connsiteY3" fmla="*/ 698500 h 1520517"/>
              </a:gdLst>
              <a:ahLst/>
              <a:cxnLst>
                <a:cxn ang="0">
                  <a:pos x="connsiteX0" y="connsiteY0"/>
                </a:cxn>
                <a:cxn ang="0">
                  <a:pos x="connsiteX1" y="connsiteY1"/>
                </a:cxn>
                <a:cxn ang="0">
                  <a:pos x="connsiteX2" y="connsiteY2"/>
                </a:cxn>
                <a:cxn ang="0">
                  <a:pos x="connsiteX3" y="connsiteY3"/>
                </a:cxn>
              </a:cxnLst>
              <a:rect l="l" t="t" r="r" b="b"/>
              <a:pathLst>
                <a:path w="1117600" h="1520517">
                  <a:moveTo>
                    <a:pt x="0" y="698500"/>
                  </a:moveTo>
                  <a:lnTo>
                    <a:pt x="1117600" y="0"/>
                  </a:lnTo>
                  <a:lnTo>
                    <a:pt x="1099682" y="1520517"/>
                  </a:lnTo>
                  <a:lnTo>
                    <a:pt x="0" y="698500"/>
                  </a:lnTo>
                  <a:close/>
                </a:path>
              </a:pathLst>
            </a:custGeom>
            <a:gradFill flip="none" rotWithShape="1">
              <a:gsLst>
                <a:gs pos="0">
                  <a:srgbClr val="DDEBCF">
                    <a:alpha val="76000"/>
                  </a:srgbClr>
                </a:gs>
                <a:gs pos="50000">
                  <a:srgbClr val="9CB86E"/>
                </a:gs>
                <a:gs pos="100000">
                  <a:srgbClr val="156B13"/>
                </a:gs>
              </a:gsLst>
              <a:lin ang="27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400" b="0" i="0" u="none" strike="noStrike" cap="none" normalizeH="0" baseline="0" smtClean="0">
                <a:ln>
                  <a:noFill/>
                </a:ln>
                <a:solidFill>
                  <a:schemeClr val="tx1"/>
                </a:solidFill>
                <a:effectLst/>
                <a:latin typeface="Arial" charset="0"/>
              </a:endParaRPr>
            </a:p>
          </p:txBody>
        </p:sp>
        <p:sp>
          <p:nvSpPr>
            <p:cNvPr id="5" name="Rectangle 4"/>
            <p:cNvSpPr/>
            <p:nvPr/>
          </p:nvSpPr>
          <p:spPr>
            <a:xfrm>
              <a:off x="1714480" y="2714621"/>
              <a:ext cx="2000264" cy="405379"/>
            </a:xfrm>
            <a:prstGeom prst="rect">
              <a:avLst/>
            </a:prstGeom>
          </p:spPr>
          <p:txBody>
            <a:bodyPr wrap="square">
              <a:spAutoFit/>
            </a:bodyPr>
            <a:lstStyle/>
            <a:p>
              <a:pPr marL="536575" lvl="1" indent="-536575" algn="l"/>
              <a:r>
                <a:rPr lang="en-GB" sz="900" b="1" i="1" smtClean="0">
                  <a:solidFill>
                    <a:srgbClr val="006600"/>
                  </a:solidFill>
                </a:rPr>
                <a:t>Energy intensity</a:t>
              </a:r>
            </a:p>
          </p:txBody>
        </p:sp>
        <p:cxnSp>
          <p:nvCxnSpPr>
            <p:cNvPr id="7" name="Straight Connector 6"/>
            <p:cNvCxnSpPr/>
            <p:nvPr/>
          </p:nvCxnSpPr>
          <p:spPr bwMode="auto">
            <a:xfrm rot="5400000" flipH="1" flipV="1">
              <a:off x="4714876" y="2928934"/>
              <a:ext cx="1357322" cy="1214446"/>
            </a:xfrm>
            <a:prstGeom prst="line">
              <a:avLst/>
            </a:prstGeom>
            <a:noFill/>
            <a:ln w="28575" cap="flat" cmpd="sng" algn="ctr">
              <a:solidFill>
                <a:srgbClr val="006600"/>
              </a:solidFill>
              <a:prstDash val="solid"/>
              <a:round/>
              <a:headEnd type="none" w="med" len="med"/>
              <a:tailEnd type="none" w="med" len="med"/>
            </a:ln>
            <a:effectLst/>
          </p:spPr>
        </p:cxnSp>
        <p:cxnSp>
          <p:nvCxnSpPr>
            <p:cNvPr id="8" name="Straight Connector 7"/>
            <p:cNvCxnSpPr/>
            <p:nvPr/>
          </p:nvCxnSpPr>
          <p:spPr bwMode="auto">
            <a:xfrm>
              <a:off x="4786314" y="4214818"/>
              <a:ext cx="1714512" cy="1143008"/>
            </a:xfrm>
            <a:prstGeom prst="line">
              <a:avLst/>
            </a:prstGeom>
            <a:noFill/>
            <a:ln w="28575" cap="flat" cmpd="sng" algn="ctr">
              <a:solidFill>
                <a:srgbClr val="006600"/>
              </a:solidFill>
              <a:prstDash val="solid"/>
              <a:round/>
              <a:headEnd type="none" w="med" len="med"/>
              <a:tailEnd type="none" w="med" len="med"/>
            </a:ln>
            <a:effectLst/>
          </p:spPr>
        </p:cxnSp>
        <p:cxnSp>
          <p:nvCxnSpPr>
            <p:cNvPr id="10" name="Straight Connector 9"/>
            <p:cNvCxnSpPr/>
            <p:nvPr/>
          </p:nvCxnSpPr>
          <p:spPr bwMode="auto">
            <a:xfrm rot="5400000">
              <a:off x="3643306" y="4572008"/>
              <a:ext cx="1500198" cy="785818"/>
            </a:xfrm>
            <a:prstGeom prst="line">
              <a:avLst/>
            </a:prstGeom>
            <a:noFill/>
            <a:ln w="28575" cap="flat" cmpd="sng" algn="ctr">
              <a:solidFill>
                <a:srgbClr val="006600"/>
              </a:solidFill>
              <a:prstDash val="solid"/>
              <a:round/>
              <a:headEnd type="none" w="med" len="med"/>
              <a:tailEnd type="none" w="med" len="med"/>
            </a:ln>
            <a:effectLst/>
          </p:spPr>
        </p:cxnSp>
        <p:cxnSp>
          <p:nvCxnSpPr>
            <p:cNvPr id="15" name="Straight Connector 14"/>
            <p:cNvCxnSpPr/>
            <p:nvPr/>
          </p:nvCxnSpPr>
          <p:spPr bwMode="auto">
            <a:xfrm rot="10800000" flipV="1">
              <a:off x="2786050" y="4214818"/>
              <a:ext cx="2000264" cy="214314"/>
            </a:xfrm>
            <a:prstGeom prst="line">
              <a:avLst/>
            </a:prstGeom>
            <a:noFill/>
            <a:ln w="28575" cap="flat" cmpd="sng" algn="ctr">
              <a:solidFill>
                <a:srgbClr val="006600"/>
              </a:solidFill>
              <a:prstDash val="solid"/>
              <a:round/>
              <a:headEnd type="none" w="med" len="med"/>
              <a:tailEnd type="none" w="med" len="med"/>
            </a:ln>
            <a:effectLst/>
          </p:spPr>
        </p:cxnSp>
        <p:cxnSp>
          <p:nvCxnSpPr>
            <p:cNvPr id="17" name="Straight Connector 16"/>
            <p:cNvCxnSpPr/>
            <p:nvPr/>
          </p:nvCxnSpPr>
          <p:spPr bwMode="auto">
            <a:xfrm rot="10800000">
              <a:off x="3357554" y="3143248"/>
              <a:ext cx="1428760" cy="1071570"/>
            </a:xfrm>
            <a:prstGeom prst="line">
              <a:avLst/>
            </a:prstGeom>
            <a:noFill/>
            <a:ln w="28575" cap="flat" cmpd="sng" algn="ctr">
              <a:solidFill>
                <a:srgbClr val="006600"/>
              </a:solidFill>
              <a:prstDash val="solid"/>
              <a:round/>
              <a:headEnd type="none" w="med" len="med"/>
              <a:tailEnd type="none" w="med" len="med"/>
            </a:ln>
            <a:effectLst/>
          </p:spPr>
        </p:cxnSp>
        <p:cxnSp>
          <p:nvCxnSpPr>
            <p:cNvPr id="19" name="Straight Connector 18"/>
            <p:cNvCxnSpPr/>
            <p:nvPr/>
          </p:nvCxnSpPr>
          <p:spPr bwMode="auto">
            <a:xfrm rot="5400000" flipH="1" flipV="1">
              <a:off x="3893339" y="3321843"/>
              <a:ext cx="1785950" cy="1588"/>
            </a:xfrm>
            <a:prstGeom prst="line">
              <a:avLst/>
            </a:prstGeom>
            <a:noFill/>
            <a:ln w="28575" cap="flat" cmpd="sng" algn="ctr">
              <a:solidFill>
                <a:srgbClr val="006600"/>
              </a:solidFill>
              <a:prstDash val="solid"/>
              <a:round/>
              <a:headEnd type="none" w="med" len="med"/>
              <a:tailEnd type="none" w="med" len="med"/>
            </a:ln>
            <a:effectLst/>
          </p:spPr>
        </p:cxnSp>
        <p:cxnSp>
          <p:nvCxnSpPr>
            <p:cNvPr id="22" name="Straight Connector 21"/>
            <p:cNvCxnSpPr/>
            <p:nvPr/>
          </p:nvCxnSpPr>
          <p:spPr bwMode="auto">
            <a:xfrm flipV="1">
              <a:off x="4786314" y="4071942"/>
              <a:ext cx="1928826" cy="142876"/>
            </a:xfrm>
            <a:prstGeom prst="line">
              <a:avLst/>
            </a:prstGeom>
            <a:noFill/>
            <a:ln w="28575" cap="flat" cmpd="sng" algn="ctr">
              <a:solidFill>
                <a:srgbClr val="006600"/>
              </a:solidFill>
              <a:prstDash val="solid"/>
              <a:round/>
              <a:headEnd type="none" w="med" len="med"/>
              <a:tailEnd type="none" w="med" len="med"/>
            </a:ln>
            <a:effectLst/>
          </p:spPr>
        </p:cxnSp>
        <p:sp>
          <p:nvSpPr>
            <p:cNvPr id="24" name="Rectangle 23"/>
            <p:cNvSpPr/>
            <p:nvPr/>
          </p:nvSpPr>
          <p:spPr>
            <a:xfrm>
              <a:off x="3214678" y="1695307"/>
              <a:ext cx="2786083" cy="648608"/>
            </a:xfrm>
            <a:prstGeom prst="rect">
              <a:avLst/>
            </a:prstGeom>
          </p:spPr>
          <p:txBody>
            <a:bodyPr wrap="square">
              <a:spAutoFit/>
            </a:bodyPr>
            <a:lstStyle/>
            <a:p>
              <a:pPr marL="536575" lvl="1" indent="-536575" algn="l"/>
              <a:r>
                <a:rPr lang="en-GB" sz="900" b="1" i="1" smtClean="0">
                  <a:solidFill>
                    <a:srgbClr val="006600"/>
                  </a:solidFill>
                </a:rPr>
                <a:t>Sustainable materials (low weight)</a:t>
              </a:r>
              <a:endParaRPr lang="en-GB" sz="900" smtClean="0"/>
            </a:p>
          </p:txBody>
        </p:sp>
        <p:sp>
          <p:nvSpPr>
            <p:cNvPr id="30" name="Freeform 29"/>
            <p:cNvSpPr/>
            <p:nvPr/>
          </p:nvSpPr>
          <p:spPr bwMode="auto">
            <a:xfrm>
              <a:off x="3643410" y="3106057"/>
              <a:ext cx="1146304" cy="261257"/>
            </a:xfrm>
            <a:custGeom>
              <a:avLst/>
              <a:gdLst>
                <a:gd name="connsiteX0" fmla="*/ 14190 w 1146304"/>
                <a:gd name="connsiteY0" fmla="*/ 261257 h 261257"/>
                <a:gd name="connsiteX1" fmla="*/ 681847 w 1146304"/>
                <a:gd name="connsiteY1" fmla="*/ 232229 h 261257"/>
                <a:gd name="connsiteX2" fmla="*/ 739904 w 1146304"/>
                <a:gd name="connsiteY2" fmla="*/ 217714 h 261257"/>
                <a:gd name="connsiteX3" fmla="*/ 885047 w 1146304"/>
                <a:gd name="connsiteY3" fmla="*/ 159657 h 261257"/>
                <a:gd name="connsiteX4" fmla="*/ 943104 w 1146304"/>
                <a:gd name="connsiteY4" fmla="*/ 145143 h 261257"/>
                <a:gd name="connsiteX5" fmla="*/ 986647 w 1146304"/>
                <a:gd name="connsiteY5" fmla="*/ 101600 h 261257"/>
                <a:gd name="connsiteX6" fmla="*/ 1030190 w 1146304"/>
                <a:gd name="connsiteY6" fmla="*/ 87086 h 261257"/>
                <a:gd name="connsiteX7" fmla="*/ 1073733 w 1146304"/>
                <a:gd name="connsiteY7" fmla="*/ 58057 h 261257"/>
                <a:gd name="connsiteX8" fmla="*/ 1102761 w 1146304"/>
                <a:gd name="connsiteY8" fmla="*/ 14514 h 261257"/>
                <a:gd name="connsiteX9" fmla="*/ 1146304 w 1146304"/>
                <a:gd name="connsiteY9" fmla="*/ 0 h 26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6304" h="261257">
                  <a:moveTo>
                    <a:pt x="14190" y="261257"/>
                  </a:moveTo>
                  <a:cubicBezTo>
                    <a:pt x="258269" y="179899"/>
                    <a:pt x="0" y="261244"/>
                    <a:pt x="681847" y="232229"/>
                  </a:cubicBezTo>
                  <a:cubicBezTo>
                    <a:pt x="701777" y="231381"/>
                    <a:pt x="720797" y="223446"/>
                    <a:pt x="739904" y="217714"/>
                  </a:cubicBezTo>
                  <a:cubicBezTo>
                    <a:pt x="1001057" y="139368"/>
                    <a:pt x="691052" y="232406"/>
                    <a:pt x="885047" y="159657"/>
                  </a:cubicBezTo>
                  <a:cubicBezTo>
                    <a:pt x="903725" y="152653"/>
                    <a:pt x="923752" y="149981"/>
                    <a:pt x="943104" y="145143"/>
                  </a:cubicBezTo>
                  <a:cubicBezTo>
                    <a:pt x="957618" y="130629"/>
                    <a:pt x="969568" y="112986"/>
                    <a:pt x="986647" y="101600"/>
                  </a:cubicBezTo>
                  <a:cubicBezTo>
                    <a:pt x="999377" y="93113"/>
                    <a:pt x="1016506" y="93928"/>
                    <a:pt x="1030190" y="87086"/>
                  </a:cubicBezTo>
                  <a:cubicBezTo>
                    <a:pt x="1045792" y="79285"/>
                    <a:pt x="1059219" y="67733"/>
                    <a:pt x="1073733" y="58057"/>
                  </a:cubicBezTo>
                  <a:cubicBezTo>
                    <a:pt x="1083409" y="43543"/>
                    <a:pt x="1089140" y="25411"/>
                    <a:pt x="1102761" y="14514"/>
                  </a:cubicBezTo>
                  <a:cubicBezTo>
                    <a:pt x="1114708" y="4957"/>
                    <a:pt x="1146304" y="0"/>
                    <a:pt x="1146304" y="0"/>
                  </a:cubicBezTo>
                </a:path>
              </a:pathLst>
            </a:cu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400" b="0" i="0" u="none" strike="noStrike" cap="none" normalizeH="0" baseline="0" smtClean="0">
                <a:ln>
                  <a:noFill/>
                </a:ln>
                <a:solidFill>
                  <a:schemeClr val="tx1"/>
                </a:solidFill>
                <a:effectLst/>
                <a:latin typeface="Arial" charset="0"/>
              </a:endParaRPr>
            </a:p>
          </p:txBody>
        </p:sp>
        <p:sp>
          <p:nvSpPr>
            <p:cNvPr id="32" name="Oval 31"/>
            <p:cNvSpPr/>
            <p:nvPr/>
          </p:nvSpPr>
          <p:spPr bwMode="auto">
            <a:xfrm>
              <a:off x="4748212" y="2662238"/>
              <a:ext cx="71438" cy="71438"/>
            </a:xfrm>
            <a:prstGeom prst="ellipse">
              <a:avLst/>
            </a:prstGeom>
            <a:noFill/>
            <a:ln w="9525" cap="flat" cmpd="sng" algn="ctr">
              <a:solidFill>
                <a:srgbClr val="00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400" b="0" i="0" u="none" strike="noStrike" cap="none" normalizeH="0" baseline="0" smtClean="0">
                <a:ln>
                  <a:noFill/>
                </a:ln>
                <a:solidFill>
                  <a:schemeClr val="tx1"/>
                </a:solidFill>
                <a:effectLst/>
                <a:latin typeface="Arial" charset="0"/>
              </a:endParaRPr>
            </a:p>
          </p:txBody>
        </p:sp>
        <p:sp>
          <p:nvSpPr>
            <p:cNvPr id="38" name="Oval 37"/>
            <p:cNvSpPr/>
            <p:nvPr/>
          </p:nvSpPr>
          <p:spPr bwMode="auto">
            <a:xfrm>
              <a:off x="3648051" y="3348016"/>
              <a:ext cx="71438" cy="71438"/>
            </a:xfrm>
            <a:prstGeom prst="ellipse">
              <a:avLst/>
            </a:prstGeom>
            <a:noFill/>
            <a:ln w="9525" cap="flat" cmpd="sng" algn="ctr">
              <a:solidFill>
                <a:srgbClr val="00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400" b="0" i="0" u="none" strike="noStrike" cap="none" normalizeH="0" baseline="0" smtClean="0">
                <a:ln>
                  <a:noFill/>
                </a:ln>
                <a:solidFill>
                  <a:schemeClr val="tx1"/>
                </a:solidFill>
                <a:effectLst/>
                <a:latin typeface="Arial" charset="0"/>
              </a:endParaRPr>
            </a:p>
          </p:txBody>
        </p:sp>
        <p:sp>
          <p:nvSpPr>
            <p:cNvPr id="39" name="TextBox 38"/>
            <p:cNvSpPr txBox="1"/>
            <p:nvPr/>
          </p:nvSpPr>
          <p:spPr>
            <a:xfrm>
              <a:off x="829042" y="3602202"/>
              <a:ext cx="1643075" cy="405379"/>
            </a:xfrm>
            <a:prstGeom prst="rect">
              <a:avLst/>
            </a:prstGeom>
            <a:noFill/>
          </p:spPr>
          <p:txBody>
            <a:bodyPr wrap="square" rtlCol="0">
              <a:spAutoFit/>
            </a:bodyPr>
            <a:lstStyle/>
            <a:p>
              <a:r>
                <a:rPr lang="en-GB" sz="900" smtClean="0"/>
                <a:t>Solution space</a:t>
              </a:r>
              <a:endParaRPr lang="en-GB" sz="900"/>
            </a:p>
          </p:txBody>
        </p:sp>
        <p:cxnSp>
          <p:nvCxnSpPr>
            <p:cNvPr id="41" name="Straight Arrow Connector 40"/>
            <p:cNvCxnSpPr/>
            <p:nvPr/>
          </p:nvCxnSpPr>
          <p:spPr bwMode="auto">
            <a:xfrm flipV="1">
              <a:off x="2459982" y="3451704"/>
              <a:ext cx="1630939" cy="376371"/>
            </a:xfrm>
            <a:prstGeom prst="straightConnector1">
              <a:avLst/>
            </a:prstGeom>
            <a:noFill/>
            <a:ln w="9525" cap="flat" cmpd="sng" algn="ctr">
              <a:solidFill>
                <a:schemeClr val="tx1"/>
              </a:solidFill>
              <a:prstDash val="solid"/>
              <a:round/>
              <a:headEnd type="none" w="med" len="med"/>
              <a:tailEnd type="arrow"/>
            </a:ln>
            <a:effectLst/>
          </p:spPr>
        </p:cxnSp>
      </p:grpSp>
      <p:pic>
        <p:nvPicPr>
          <p:cNvPr id="42" name="Picture 6"/>
          <p:cNvPicPr>
            <a:picLocks noChangeAspect="1" noChangeArrowheads="1"/>
          </p:cNvPicPr>
          <p:nvPr/>
        </p:nvPicPr>
        <p:blipFill>
          <a:blip r:embed="rId4"/>
          <a:srcRect/>
          <a:stretch>
            <a:fillRect/>
          </a:stretch>
        </p:blipFill>
        <p:spPr bwMode="auto">
          <a:xfrm>
            <a:off x="3643306" y="1428736"/>
            <a:ext cx="1000132" cy="57150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20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3"/>
          <p:cNvSpPr txBox="1">
            <a:spLocks noChangeArrowheads="1"/>
          </p:cNvSpPr>
          <p:nvPr/>
        </p:nvSpPr>
        <p:spPr bwMode="auto">
          <a:xfrm>
            <a:off x="214282" y="1285860"/>
            <a:ext cx="7643866" cy="4524315"/>
          </a:xfrm>
          <a:prstGeom prst="rect">
            <a:avLst/>
          </a:prstGeom>
          <a:noFill/>
          <a:ln w="9525">
            <a:noFill/>
            <a:miter lim="800000"/>
            <a:headEnd/>
            <a:tailEnd/>
          </a:ln>
        </p:spPr>
        <p:txBody>
          <a:bodyPr wrap="square">
            <a:spAutoFit/>
          </a:bodyPr>
          <a:lstStyle/>
          <a:p>
            <a:pPr algn="l" eaLnBrk="0" hangingPunct="0">
              <a:spcBef>
                <a:spcPct val="50000"/>
              </a:spcBef>
            </a:pPr>
            <a:r>
              <a:rPr lang="en-GB" sz="1600" b="1" dirty="0" smtClean="0">
                <a:latin typeface="Calibri" pitchFamily="34" charset="0"/>
              </a:rPr>
              <a:t>Ecodesign principle</a:t>
            </a:r>
          </a:p>
          <a:p>
            <a:pPr algn="l" eaLnBrk="0" hangingPunct="0">
              <a:spcBef>
                <a:spcPct val="50000"/>
              </a:spcBef>
            </a:pPr>
            <a:r>
              <a:rPr lang="en-GB" sz="1600" dirty="0" smtClean="0">
                <a:latin typeface="Calibri" pitchFamily="34" charset="0"/>
              </a:rPr>
              <a:t>Apply the following ecodesign principle to create one or more new product concepts which have a radically improved environmental profile.</a:t>
            </a:r>
          </a:p>
          <a:p>
            <a:pPr algn="l" eaLnBrk="0" hangingPunct="0">
              <a:spcBef>
                <a:spcPct val="50000"/>
              </a:spcBef>
            </a:pPr>
            <a:endParaRPr lang="en-GB" sz="1600" dirty="0" smtClean="0">
              <a:latin typeface="Calibri" pitchFamily="34" charset="0"/>
            </a:endParaRPr>
          </a:p>
          <a:p>
            <a:pPr algn="l" eaLnBrk="0" hangingPunct="0">
              <a:spcBef>
                <a:spcPct val="50000"/>
              </a:spcBef>
            </a:pPr>
            <a:r>
              <a:rPr lang="en-GB" sz="1600" b="1" dirty="0" smtClean="0">
                <a:latin typeface="Calibri" pitchFamily="34" charset="0"/>
              </a:rPr>
              <a:t>Ecodesign principle #2:</a:t>
            </a:r>
          </a:p>
          <a:p>
            <a:pPr algn="l" eaLnBrk="0" hangingPunct="0">
              <a:spcBef>
                <a:spcPct val="50000"/>
              </a:spcBef>
            </a:pPr>
            <a:endParaRPr lang="en-GB" sz="1600" b="1" dirty="0" smtClean="0">
              <a:latin typeface="Calibri" pitchFamily="34" charset="0"/>
            </a:endParaRPr>
          </a:p>
          <a:p>
            <a:pPr algn="l" eaLnBrk="0" hangingPunct="0">
              <a:spcBef>
                <a:spcPct val="50000"/>
              </a:spcBef>
            </a:pPr>
            <a:endParaRPr lang="en-GB" sz="1600" b="1" dirty="0" smtClean="0">
              <a:latin typeface="Calibri" pitchFamily="34" charset="0"/>
            </a:endParaRPr>
          </a:p>
          <a:p>
            <a:pPr algn="l" eaLnBrk="0" hangingPunct="0">
              <a:spcBef>
                <a:spcPct val="50000"/>
              </a:spcBef>
            </a:pPr>
            <a:endParaRPr lang="en-GB" sz="1600" b="1" dirty="0" smtClean="0">
              <a:latin typeface="Calibri" pitchFamily="34" charset="0"/>
            </a:endParaRPr>
          </a:p>
          <a:p>
            <a:pPr algn="l" eaLnBrk="0" hangingPunct="0">
              <a:spcBef>
                <a:spcPct val="50000"/>
              </a:spcBef>
            </a:pPr>
            <a:endParaRPr lang="en-GB" sz="1600" b="1" dirty="0" smtClean="0">
              <a:latin typeface="Calibri" pitchFamily="34" charset="0"/>
            </a:endParaRPr>
          </a:p>
          <a:p>
            <a:pPr algn="l" eaLnBrk="0" hangingPunct="0">
              <a:spcBef>
                <a:spcPct val="50000"/>
              </a:spcBef>
            </a:pPr>
            <a:endParaRPr lang="en-GB" sz="1600" b="1" dirty="0" smtClean="0">
              <a:latin typeface="Calibri" pitchFamily="34" charset="0"/>
            </a:endParaRPr>
          </a:p>
          <a:p>
            <a:pPr algn="l" eaLnBrk="0" hangingPunct="0">
              <a:spcBef>
                <a:spcPct val="50000"/>
              </a:spcBef>
            </a:pPr>
            <a:endParaRPr lang="en-GB" sz="1600" b="1" dirty="0" smtClean="0">
              <a:latin typeface="Calibri" pitchFamily="34" charset="0"/>
            </a:endParaRPr>
          </a:p>
          <a:p>
            <a:pPr algn="l" eaLnBrk="0" hangingPunct="0">
              <a:spcBef>
                <a:spcPct val="50000"/>
              </a:spcBef>
            </a:pPr>
            <a:r>
              <a:rPr lang="en-GB" sz="1600" b="1" dirty="0" smtClean="0">
                <a:latin typeface="Calibri" pitchFamily="34" charset="0"/>
              </a:rPr>
              <a:t>Exercise</a:t>
            </a:r>
            <a:r>
              <a:rPr lang="en-GB" sz="1600" dirty="0" smtClean="0">
                <a:latin typeface="Calibri" pitchFamily="34" charset="0"/>
              </a:rPr>
              <a:t>:  Try to apply this ecodesign principle to the product you are working on, and see where, throughout the product’s lifecycle, the principle can be applied. </a:t>
            </a:r>
            <a:endParaRPr lang="en-GB" sz="1600" dirty="0">
              <a:latin typeface="Calibri" pitchFamily="34" charset="0"/>
            </a:endParaRPr>
          </a:p>
        </p:txBody>
      </p:sp>
      <p:sp>
        <p:nvSpPr>
          <p:cNvPr id="13" name="Rounded Rectangle 12"/>
          <p:cNvSpPr/>
          <p:nvPr/>
        </p:nvSpPr>
        <p:spPr>
          <a:xfrm>
            <a:off x="428596" y="3071810"/>
            <a:ext cx="8286808" cy="1928826"/>
          </a:xfrm>
          <a:prstGeom prst="roundRect">
            <a:avLst>
              <a:gd name="adj" fmla="val 6667"/>
            </a:avLst>
          </a:prstGeom>
          <a:solidFill>
            <a:srgbClr val="FFFF99"/>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l"/>
            <a:r>
              <a:rPr lang="en-GB" sz="1600" smtClean="0">
                <a:solidFill>
                  <a:schemeClr val="tx1"/>
                </a:solidFill>
              </a:rPr>
              <a:t>Reduce the </a:t>
            </a:r>
            <a:r>
              <a:rPr lang="en-GB" sz="1600" b="1" smtClean="0">
                <a:solidFill>
                  <a:schemeClr val="tx1"/>
                </a:solidFill>
              </a:rPr>
              <a:t>energy intensity </a:t>
            </a:r>
            <a:r>
              <a:rPr lang="en-GB" sz="1600" smtClean="0">
                <a:solidFill>
                  <a:schemeClr val="tx1"/>
                </a:solidFill>
              </a:rPr>
              <a:t>the product or service</a:t>
            </a:r>
          </a:p>
          <a:p>
            <a:pPr algn="l"/>
            <a:r>
              <a:rPr lang="en-GB" sz="1600" smtClean="0">
                <a:solidFill>
                  <a:schemeClr val="tx1"/>
                </a:solidFill>
              </a:rPr>
              <a:t/>
            </a:r>
            <a:br>
              <a:rPr lang="en-GB" sz="1600" smtClean="0">
                <a:solidFill>
                  <a:schemeClr val="tx1"/>
                </a:solidFill>
              </a:rPr>
            </a:br>
            <a:r>
              <a:rPr lang="en-GB" sz="1600" i="1" smtClean="0">
                <a:solidFill>
                  <a:schemeClr val="tx1"/>
                </a:solidFill>
              </a:rPr>
              <a:t>As energy supply today is not based on 100% renewable sources, and as fuels often are fossile, the consumption of energy typically leads to environmental loads that can be reduced by changing the design.</a:t>
            </a:r>
          </a:p>
          <a:p>
            <a:pPr algn="l"/>
            <a:endParaRPr lang="en-GB" sz="1600">
              <a:solidFill>
                <a:schemeClr val="tx1"/>
              </a:solidFill>
            </a:endParaRPr>
          </a:p>
        </p:txBody>
      </p:sp>
      <p:sp>
        <p:nvSpPr>
          <p:cNvPr id="14" name="Title 1"/>
          <p:cNvSpPr txBox="1">
            <a:spLocks/>
          </p:cNvSpPr>
          <p:nvPr/>
        </p:nvSpPr>
        <p:spPr bwMode="auto">
          <a:xfrm>
            <a:off x="1476375" y="333375"/>
            <a:ext cx="7510463" cy="792163"/>
          </a:xfrm>
          <a:prstGeom prst="rect">
            <a:avLst/>
          </a:prstGeom>
          <a:noFill/>
          <a:ln w="9525">
            <a:noFill/>
            <a:miter lim="800000"/>
            <a:headEnd/>
            <a:tailEnd/>
          </a:ln>
        </p:spPr>
        <p:txBody>
          <a:bodyPr anchor="ctr"/>
          <a:lstStyle/>
          <a:p>
            <a:pPr eaLnBrk="0" hangingPunct="0">
              <a:defRPr/>
            </a:pPr>
            <a:r>
              <a:rPr lang="en-US" sz="2400" kern="0" dirty="0" smtClean="0">
                <a:solidFill>
                  <a:schemeClr val="bg1"/>
                </a:solidFill>
                <a:latin typeface="+mj-lt"/>
                <a:ea typeface="+mj-ea"/>
                <a:cs typeface="+mj-cs"/>
              </a:rPr>
              <a:t>Step 6: Create environmental concepts</a:t>
            </a:r>
            <a:br>
              <a:rPr lang="en-US" sz="2400" kern="0" dirty="0" smtClean="0">
                <a:solidFill>
                  <a:schemeClr val="bg1"/>
                </a:solidFill>
                <a:latin typeface="+mj-lt"/>
                <a:ea typeface="+mj-ea"/>
                <a:cs typeface="+mj-cs"/>
              </a:rPr>
            </a:br>
            <a:r>
              <a:rPr lang="en-GB" sz="2000" kern="0" dirty="0" smtClean="0">
                <a:solidFill>
                  <a:schemeClr val="bg1"/>
                </a:solidFill>
                <a:latin typeface="+mj-lt"/>
                <a:ea typeface="+mj-ea"/>
                <a:cs typeface="+mj-cs"/>
              </a:rPr>
              <a:t>Create ideal concepts - example</a:t>
            </a:r>
            <a:endParaRPr lang="en-GB" sz="2000" kern="0" dirty="0">
              <a:solidFill>
                <a:schemeClr val="bg1"/>
              </a:solidFill>
              <a:latin typeface="+mj-lt"/>
              <a:ea typeface="+mj-ea"/>
              <a:cs typeface="+mj-cs"/>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Title 26"/>
          <p:cNvSpPr>
            <a:spLocks noGrp="1"/>
          </p:cNvSpPr>
          <p:nvPr>
            <p:ph type="title"/>
          </p:nvPr>
        </p:nvSpPr>
        <p:spPr/>
        <p:txBody>
          <a:bodyPr/>
          <a:lstStyle/>
          <a:p>
            <a:pPr eaLnBrk="1" hangingPunct="1"/>
            <a:r>
              <a:rPr lang="en-US" dirty="0" smtClean="0"/>
              <a:t>Step 6: Create environmental concepts</a:t>
            </a:r>
            <a:br>
              <a:rPr lang="en-US" dirty="0" smtClean="0"/>
            </a:br>
            <a:r>
              <a:rPr lang="en-GB" sz="2000" dirty="0" smtClean="0"/>
              <a:t>Negative brainstorming</a:t>
            </a:r>
            <a:endParaRPr lang="en-GB" dirty="0" smtClean="0"/>
          </a:p>
        </p:txBody>
      </p:sp>
      <p:sp>
        <p:nvSpPr>
          <p:cNvPr id="4" name="Rectangle 3"/>
          <p:cNvSpPr txBox="1">
            <a:spLocks noChangeArrowheads="1"/>
          </p:cNvSpPr>
          <p:nvPr/>
        </p:nvSpPr>
        <p:spPr bwMode="auto">
          <a:xfrm>
            <a:off x="142845" y="1385910"/>
            <a:ext cx="8885041" cy="51863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defRPr/>
            </a:pPr>
            <a:r>
              <a:rPr lang="en-US" sz="1600" b="1" kern="0" dirty="0" smtClean="0">
                <a:solidFill>
                  <a:srgbClr val="00B050"/>
                </a:solidFill>
                <a:latin typeface="+mn-lt"/>
              </a:rPr>
              <a:t>BREAK DOWN THE MENTAL BARRIERS</a:t>
            </a:r>
          </a:p>
          <a:p>
            <a:pPr marL="342900" lvl="0" indent="-342900" algn="l" eaLnBrk="0" hangingPunct="0">
              <a:lnSpc>
                <a:spcPct val="90000"/>
              </a:lnSpc>
              <a:spcBef>
                <a:spcPct val="20000"/>
              </a:spcBef>
              <a:buBlip>
                <a:blip r:embed="rId3"/>
              </a:buBlip>
              <a:defRPr/>
            </a:pPr>
            <a:endParaRPr lang="en-US" sz="1600" kern="0" dirty="0" smtClean="0">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Despite the logical approach behind using certain ecodesign principles, one can often meet a barrier when attempting to create significant environmental improvements. The more one focuses on the need for good solutions, the harder it can be to find them.</a:t>
            </a:r>
          </a:p>
        </p:txBody>
      </p:sp>
      <p:pic>
        <p:nvPicPr>
          <p:cNvPr id="6" name="Picture 5" descr="PC080025.JPG"/>
          <p:cNvPicPr>
            <a:picLocks noChangeAspect="1"/>
          </p:cNvPicPr>
          <p:nvPr/>
        </p:nvPicPr>
        <p:blipFill>
          <a:blip r:embed="rId4" cstate="print"/>
          <a:srcRect l="18360" t="1042" r="22535" b="17708"/>
          <a:stretch>
            <a:fillRect/>
          </a:stretch>
        </p:blipFill>
        <p:spPr>
          <a:xfrm>
            <a:off x="5496396" y="2928934"/>
            <a:ext cx="3464462" cy="3571900"/>
          </a:xfrm>
          <a:prstGeom prst="snip2DiagRect">
            <a:avLst>
              <a:gd name="adj1" fmla="val 23095"/>
              <a:gd name="adj2" fmla="val 0"/>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Rectangle 3"/>
          <p:cNvSpPr txBox="1">
            <a:spLocks noChangeArrowheads="1"/>
          </p:cNvSpPr>
          <p:nvPr/>
        </p:nvSpPr>
        <p:spPr bwMode="auto">
          <a:xfrm>
            <a:off x="142845" y="2857496"/>
            <a:ext cx="5214973" cy="31432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buBlip>
                <a:blip r:embed="rId3"/>
              </a:buBlip>
              <a:defRPr/>
            </a:pPr>
            <a:r>
              <a:rPr lang="en-US" sz="1600" kern="0" dirty="0" smtClean="0">
                <a:latin typeface="+mn-lt"/>
              </a:rPr>
              <a:t>Humans seem actually to be designed in such a way that it is easier for us to imagine all the ways in which to make the product environmentally worse, and not the opposite! </a:t>
            </a:r>
          </a:p>
          <a:p>
            <a:pPr marL="342900" lvl="0" indent="-342900" algn="l" eaLnBrk="0" hangingPunct="0">
              <a:lnSpc>
                <a:spcPct val="90000"/>
              </a:lnSpc>
              <a:spcBef>
                <a:spcPct val="20000"/>
              </a:spcBef>
              <a:buBlip>
                <a:blip r:embed="rId3"/>
              </a:buBlip>
              <a:defRPr/>
            </a:pPr>
            <a:endParaRPr lang="en-US" sz="1600" kern="0" dirty="0" smtClean="0">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A negative brainstorm is therefore always easy (and fun) to perform, because it is the negative aspects that we want to move away from (and the negative aspects, which disturb the process of environmental concept generation). The task is therefore to imagine the world's most environmentally polluting product.</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Title 26"/>
          <p:cNvSpPr>
            <a:spLocks noGrp="1"/>
          </p:cNvSpPr>
          <p:nvPr>
            <p:ph type="title"/>
          </p:nvPr>
        </p:nvSpPr>
        <p:spPr/>
        <p:txBody>
          <a:bodyPr/>
          <a:lstStyle/>
          <a:p>
            <a:pPr eaLnBrk="1" hangingPunct="1"/>
            <a:r>
              <a:rPr lang="en-US" dirty="0" smtClean="0"/>
              <a:t>Step 6: Create environmental concepts</a:t>
            </a:r>
            <a:br>
              <a:rPr lang="en-US" dirty="0" smtClean="0"/>
            </a:br>
            <a:r>
              <a:rPr lang="en-GB" sz="2000" dirty="0" smtClean="0"/>
              <a:t> Negative brainstorming</a:t>
            </a:r>
            <a:endParaRPr lang="en-GB" dirty="0" smtClean="0"/>
          </a:p>
        </p:txBody>
      </p:sp>
      <p:sp>
        <p:nvSpPr>
          <p:cNvPr id="29" name="Rectangle 3"/>
          <p:cNvSpPr txBox="1">
            <a:spLocks noChangeArrowheads="1"/>
          </p:cNvSpPr>
          <p:nvPr/>
        </p:nvSpPr>
        <p:spPr bwMode="auto">
          <a:xfrm>
            <a:off x="142845" y="1385910"/>
            <a:ext cx="8848755" cy="418623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defRPr/>
            </a:pPr>
            <a:r>
              <a:rPr lang="en-GB" sz="1600" b="1" kern="0" dirty="0" smtClean="0">
                <a:solidFill>
                  <a:srgbClr val="00B050"/>
                </a:solidFill>
                <a:latin typeface="+mn-lt"/>
              </a:rPr>
              <a:t>STEP-BY-STEP APPROACH</a:t>
            </a:r>
          </a:p>
          <a:p>
            <a:pPr marL="342900" lvl="0" indent="-342900" algn="l" eaLnBrk="0" hangingPunct="0">
              <a:lnSpc>
                <a:spcPct val="90000"/>
              </a:lnSpc>
              <a:spcBef>
                <a:spcPct val="20000"/>
              </a:spcBef>
              <a:defRPr/>
            </a:pPr>
            <a:endParaRPr lang="en-GB" sz="1600" b="1" kern="0" dirty="0" smtClean="0">
              <a:solidFill>
                <a:srgbClr val="00B050"/>
              </a:solidFill>
              <a:latin typeface="+mn-lt"/>
            </a:endParaRPr>
          </a:p>
          <a:p>
            <a:pPr marL="342900" lvl="0" indent="-342900" algn="l" eaLnBrk="0" hangingPunct="0">
              <a:lnSpc>
                <a:spcPct val="90000"/>
              </a:lnSpc>
              <a:spcBef>
                <a:spcPct val="20000"/>
              </a:spcBef>
              <a:buBlip>
                <a:blip r:embed="rId3"/>
              </a:buBlip>
              <a:defRPr/>
            </a:pPr>
            <a:r>
              <a:rPr lang="en-GB" sz="1600" kern="0" dirty="0" smtClean="0">
                <a:latin typeface="+mn-lt"/>
              </a:rPr>
              <a:t>Use 5-10 minutes in groups, brainstorming all the ways in which the environmental profile of your product can be made to be as bad as possible! </a:t>
            </a:r>
          </a:p>
          <a:p>
            <a:pPr marL="342900" lvl="0" indent="-342900" algn="l" eaLnBrk="0" hangingPunct="0">
              <a:lnSpc>
                <a:spcPct val="90000"/>
              </a:lnSpc>
              <a:spcBef>
                <a:spcPct val="20000"/>
              </a:spcBef>
              <a:buBlip>
                <a:blip r:embed="rId3"/>
              </a:buBlip>
              <a:defRPr/>
            </a:pPr>
            <a:r>
              <a:rPr lang="en-GB" sz="1600" kern="0" dirty="0" smtClean="0">
                <a:latin typeface="+mn-lt"/>
              </a:rPr>
              <a:t>Write your ideas down on post-its (one idea per post-it). </a:t>
            </a:r>
          </a:p>
          <a:p>
            <a:pPr marL="342900" lvl="0" indent="-342900" algn="l" eaLnBrk="0" hangingPunct="0">
              <a:lnSpc>
                <a:spcPct val="90000"/>
              </a:lnSpc>
              <a:spcBef>
                <a:spcPct val="20000"/>
              </a:spcBef>
              <a:buBlip>
                <a:blip r:embed="rId3"/>
              </a:buBlip>
              <a:defRPr/>
            </a:pPr>
            <a:r>
              <a:rPr lang="en-GB" sz="1600" kern="0" dirty="0" smtClean="0">
                <a:latin typeface="+mn-lt"/>
              </a:rPr>
              <a:t>Remember that brainstorm rules apply! </a:t>
            </a:r>
          </a:p>
          <a:p>
            <a:pPr marL="342900" lvl="0" indent="-342900" algn="l" eaLnBrk="0" hangingPunct="0">
              <a:lnSpc>
                <a:spcPct val="90000"/>
              </a:lnSpc>
              <a:spcBef>
                <a:spcPct val="20000"/>
              </a:spcBef>
              <a:buBlip>
                <a:blip r:embed="rId3"/>
              </a:buBlip>
              <a:defRPr/>
            </a:pPr>
            <a:r>
              <a:rPr lang="en-GB" sz="1600" kern="0" dirty="0" smtClean="0">
                <a:latin typeface="+mn-lt"/>
              </a:rPr>
              <a:t>When all the negative ideas have emerged, they must be categorised in relation to the ecodesign principles.</a:t>
            </a:r>
          </a:p>
          <a:p>
            <a:pPr marL="342900" lvl="0" indent="-342900" algn="l" eaLnBrk="0" hangingPunct="0">
              <a:lnSpc>
                <a:spcPct val="90000"/>
              </a:lnSpc>
              <a:spcBef>
                <a:spcPct val="20000"/>
              </a:spcBef>
              <a:buBlip>
                <a:blip r:embed="rId3"/>
              </a:buBlip>
              <a:defRPr/>
            </a:pPr>
            <a:r>
              <a:rPr lang="en-GB" sz="1600" kern="0" dirty="0" smtClean="0">
                <a:latin typeface="+mn-lt"/>
              </a:rPr>
              <a:t>The next step is to turn every negative idea into one or more positive ideas. </a:t>
            </a:r>
            <a:r>
              <a:rPr lang="en-GB" sz="1600" i="1" kern="0" dirty="0" smtClean="0">
                <a:latin typeface="+mn-lt"/>
              </a:rPr>
              <a:t>For example, the idea “</a:t>
            </a:r>
            <a:r>
              <a:rPr lang="en-GB" sz="1600" b="1" i="1" kern="0" dirty="0" smtClean="0">
                <a:solidFill>
                  <a:srgbClr val="00B050"/>
                </a:solidFill>
                <a:latin typeface="+mn-lt"/>
              </a:rPr>
              <a:t>The pump is always on - no way of turning on/off</a:t>
            </a:r>
            <a:r>
              <a:rPr lang="en-GB" sz="1600" i="1" kern="0" dirty="0" smtClean="0">
                <a:latin typeface="+mn-lt"/>
              </a:rPr>
              <a:t>” is addressing the ecodesign principle regarding energy and can be contradicted with various positive environmental ideas, such as “</a:t>
            </a:r>
            <a:r>
              <a:rPr lang="en-GB" sz="1600" b="1" i="1" kern="0" dirty="0" smtClean="0">
                <a:solidFill>
                  <a:srgbClr val="00B050"/>
                </a:solidFill>
                <a:latin typeface="+mn-lt"/>
              </a:rPr>
              <a:t>The pump has automatic flow regulation</a:t>
            </a:r>
            <a:r>
              <a:rPr lang="en-GB" sz="1600" i="1" kern="0" dirty="0" smtClean="0">
                <a:latin typeface="+mn-lt"/>
              </a:rPr>
              <a:t>”.</a:t>
            </a:r>
            <a:r>
              <a:rPr lang="en-GB" sz="1600" kern="0" dirty="0" smtClean="0">
                <a:latin typeface="+mn-lt"/>
              </a:rPr>
              <a:t> </a:t>
            </a:r>
          </a:p>
          <a:p>
            <a:pPr marL="342900" lvl="0" indent="-342900" algn="l" eaLnBrk="0" hangingPunct="0">
              <a:lnSpc>
                <a:spcPct val="90000"/>
              </a:lnSpc>
              <a:spcBef>
                <a:spcPct val="20000"/>
              </a:spcBef>
              <a:buBlip>
                <a:blip r:embed="rId3"/>
              </a:buBlip>
              <a:defRPr/>
            </a:pPr>
            <a:r>
              <a:rPr lang="en-GB" sz="1600" kern="0" dirty="0" smtClean="0">
                <a:latin typeface="+mn-lt"/>
              </a:rPr>
              <a:t>The exercise is complete when all the negative ideas have been created, categorised and countered with a list of positive ideas. </a:t>
            </a:r>
          </a:p>
          <a:p>
            <a:pPr marL="342900" lvl="0" indent="-342900" algn="l" eaLnBrk="0" hangingPunct="0">
              <a:lnSpc>
                <a:spcPct val="90000"/>
              </a:lnSpc>
              <a:spcBef>
                <a:spcPct val="20000"/>
              </a:spcBef>
              <a:buBlip>
                <a:blip r:embed="rId3"/>
              </a:buBlip>
              <a:defRPr/>
            </a:pPr>
            <a:r>
              <a:rPr lang="en-GB" sz="1600" kern="0" dirty="0" smtClean="0">
                <a:latin typeface="+mn-lt"/>
              </a:rPr>
              <a:t>Finally, identify five key environmental focus areas by putting a ‘</a:t>
            </a:r>
            <a:r>
              <a:rPr lang="en-GB" sz="1600" b="1" kern="0" dirty="0" smtClean="0">
                <a:solidFill>
                  <a:srgbClr val="FF0000"/>
                </a:solidFill>
                <a:latin typeface="+mn-lt"/>
              </a:rPr>
              <a:t>*</a:t>
            </a:r>
            <a:r>
              <a:rPr lang="en-GB" sz="1600" kern="0" dirty="0" smtClean="0">
                <a:latin typeface="+mn-lt"/>
              </a:rPr>
              <a:t>’ by the relevant environmental impacts.</a:t>
            </a:r>
          </a:p>
          <a:p>
            <a:pPr marL="342900" lvl="0" indent="-342900" algn="l" eaLnBrk="0" hangingPunct="0">
              <a:lnSpc>
                <a:spcPct val="90000"/>
              </a:lnSpc>
              <a:spcBef>
                <a:spcPct val="20000"/>
              </a:spcBef>
              <a:buBlip>
                <a:blip r:embed="rId3"/>
              </a:buBlip>
              <a:defRPr/>
            </a:pPr>
            <a:endParaRPr lang="en-GB" sz="1600" kern="0" dirty="0" smtClean="0">
              <a:latin typeface="+mn-lt"/>
            </a:endParaRPr>
          </a:p>
        </p:txBody>
      </p:sp>
      <p:sp>
        <p:nvSpPr>
          <p:cNvPr id="6" name="Rectangle 76"/>
          <p:cNvSpPr>
            <a:spLocks noChangeArrowheads="1"/>
          </p:cNvSpPr>
          <p:nvPr/>
        </p:nvSpPr>
        <p:spPr bwMode="auto">
          <a:xfrm rot="-1570339">
            <a:off x="1175567" y="3558899"/>
            <a:ext cx="7189212" cy="523220"/>
          </a:xfrm>
          <a:prstGeom prst="rect">
            <a:avLst/>
          </a:prstGeom>
          <a:solidFill>
            <a:srgbClr val="FFFFFF">
              <a:alpha val="63922"/>
            </a:srgbClr>
          </a:solidFill>
          <a:ln w="9525">
            <a:noFill/>
            <a:miter lim="800000"/>
            <a:headEnd/>
            <a:tailEnd/>
          </a:ln>
        </p:spPr>
        <p:txBody>
          <a:bodyPr wrap="none">
            <a:spAutoFit/>
          </a:bodyPr>
          <a:lstStyle/>
          <a:p>
            <a:pPr marL="647700" lvl="1" indent="-190500" algn="l">
              <a:buFont typeface="Arial" pitchFamily="34" charset="0"/>
              <a:buChar char="•"/>
            </a:pPr>
            <a:r>
              <a:rPr lang="en-GB" sz="2800" b="1" dirty="0" smtClean="0">
                <a:solidFill>
                  <a:srgbClr val="FF0000"/>
                </a:solidFill>
              </a:rPr>
              <a:t>Choose 5 environmental </a:t>
            </a:r>
            <a:r>
              <a:rPr lang="en-GB" sz="2800" b="1" dirty="0" smtClean="0"/>
              <a:t>‘</a:t>
            </a:r>
            <a:r>
              <a:rPr lang="en-GB" sz="2800" b="1" dirty="0" smtClean="0">
                <a:solidFill>
                  <a:srgbClr val="FF0000"/>
                </a:solidFill>
              </a:rPr>
              <a:t>*</a:t>
            </a:r>
            <a:r>
              <a:rPr lang="en-GB" sz="2800" b="1" dirty="0" smtClean="0"/>
              <a:t>’</a:t>
            </a:r>
            <a:r>
              <a:rPr lang="en-GB" sz="2800" b="1" dirty="0" smtClean="0">
                <a:solidFill>
                  <a:srgbClr val="FF0000"/>
                </a:solidFill>
              </a:rPr>
              <a:t> priorities!</a:t>
            </a:r>
            <a:endParaRPr lang="en-GB" sz="28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6100236.JPG"/>
          <p:cNvPicPr>
            <a:picLocks noChangeAspect="1"/>
          </p:cNvPicPr>
          <p:nvPr/>
        </p:nvPicPr>
        <p:blipFill>
          <a:blip r:embed="rId3" cstate="print">
            <a:lum bright="10000" contrast="10000"/>
          </a:blip>
          <a:srcRect l="7031" t="10794" r="17218" b="13455"/>
          <a:stretch>
            <a:fillRect/>
          </a:stretch>
        </p:blipFill>
        <p:spPr>
          <a:xfrm>
            <a:off x="0" y="-1"/>
            <a:ext cx="9144000" cy="6858001"/>
          </a:xfrm>
          <a:prstGeom prst="rect">
            <a:avLst/>
          </a:prstGeom>
        </p:spPr>
      </p:pic>
      <p:sp>
        <p:nvSpPr>
          <p:cNvPr id="4" name="Title 26"/>
          <p:cNvSpPr>
            <a:spLocks noGrp="1"/>
          </p:cNvSpPr>
          <p:nvPr>
            <p:ph type="title"/>
          </p:nvPr>
        </p:nvSpPr>
        <p:spPr>
          <a:xfrm>
            <a:off x="1476375" y="333375"/>
            <a:ext cx="7510463" cy="792163"/>
          </a:xfrm>
        </p:spPr>
        <p:txBody>
          <a:bodyPr/>
          <a:lstStyle/>
          <a:p>
            <a:pPr eaLnBrk="1" hangingPunct="1"/>
            <a:r>
              <a:rPr lang="en-US" b="1" dirty="0" smtClean="0">
                <a:effectLst>
                  <a:outerShdw blurRad="50800" dist="38100" dir="5400000" algn="t" rotWithShape="0">
                    <a:prstClr val="black">
                      <a:alpha val="40000"/>
                    </a:prstClr>
                  </a:outerShdw>
                </a:effectLst>
              </a:rPr>
              <a:t>Step 6: Create environmental concepts</a:t>
            </a:r>
            <a:br>
              <a:rPr lang="en-US" b="1" dirty="0" smtClean="0">
                <a:effectLst>
                  <a:outerShdw blurRad="50800" dist="38100" dir="5400000" algn="t" rotWithShape="0">
                    <a:prstClr val="black">
                      <a:alpha val="40000"/>
                    </a:prstClr>
                  </a:outerShdw>
                </a:effectLst>
              </a:rPr>
            </a:br>
            <a:r>
              <a:rPr lang="en-US" sz="2000" b="1" dirty="0" smtClean="0">
                <a:effectLst>
                  <a:outerShdw blurRad="50800" dist="38100" dir="5400000" algn="t" rotWithShape="0">
                    <a:prstClr val="black">
                      <a:alpha val="40000"/>
                    </a:prstClr>
                  </a:outerShdw>
                </a:effectLst>
              </a:rPr>
              <a:t>Negative brainstorming</a:t>
            </a:r>
            <a:endParaRPr lang="en-GB" b="1" dirty="0" smtClean="0">
              <a:effectLst>
                <a:outerShdw blurRad="50800" dist="38100" dir="5400000" algn="t" rotWithShape="0">
                  <a:prstClr val="black">
                    <a:alpha val="40000"/>
                  </a:prstClr>
                </a:outerShdw>
              </a:effectLst>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Title 26"/>
          <p:cNvSpPr>
            <a:spLocks noGrp="1"/>
          </p:cNvSpPr>
          <p:nvPr>
            <p:ph type="title"/>
          </p:nvPr>
        </p:nvSpPr>
        <p:spPr/>
        <p:txBody>
          <a:bodyPr/>
          <a:lstStyle/>
          <a:p>
            <a:pPr eaLnBrk="1" hangingPunct="1"/>
            <a:r>
              <a:rPr lang="en-US" dirty="0" smtClean="0"/>
              <a:t>Step 6: Create environmental concepts</a:t>
            </a:r>
            <a:endParaRPr lang="en-GB" dirty="0" smtClean="0"/>
          </a:p>
        </p:txBody>
      </p:sp>
      <p:sp>
        <p:nvSpPr>
          <p:cNvPr id="29" name="Rectangle 3"/>
          <p:cNvSpPr txBox="1">
            <a:spLocks noChangeArrowheads="1"/>
          </p:cNvSpPr>
          <p:nvPr/>
        </p:nvSpPr>
        <p:spPr bwMode="auto">
          <a:xfrm>
            <a:off x="142845" y="1385910"/>
            <a:ext cx="8786873" cy="461485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defRPr/>
            </a:pPr>
            <a:r>
              <a:rPr lang="en-GB" sz="1600" b="1" kern="0" smtClean="0">
                <a:solidFill>
                  <a:srgbClr val="00B050"/>
                </a:solidFill>
                <a:latin typeface="+mn-lt"/>
              </a:rPr>
              <a:t>WHY CARRY OUT THIS EXERCISE?</a:t>
            </a:r>
          </a:p>
          <a:p>
            <a:pPr marL="342900" lvl="0" indent="-342900" algn="l" eaLnBrk="0" hangingPunct="0">
              <a:lnSpc>
                <a:spcPct val="90000"/>
              </a:lnSpc>
              <a:spcBef>
                <a:spcPct val="20000"/>
              </a:spcBef>
              <a:defRPr/>
            </a:pPr>
            <a:endParaRPr lang="en-GB" sz="1600" b="1" kern="0" smtClean="0">
              <a:solidFill>
                <a:srgbClr val="00B050"/>
              </a:solidFill>
              <a:latin typeface="+mn-lt"/>
            </a:endParaRPr>
          </a:p>
          <a:p>
            <a:pPr marL="342900" lvl="0" indent="-342900" algn="l" eaLnBrk="0" hangingPunct="0">
              <a:lnSpc>
                <a:spcPct val="90000"/>
              </a:lnSpc>
              <a:spcBef>
                <a:spcPct val="20000"/>
              </a:spcBef>
              <a:buBlip>
                <a:blip r:embed="rId3"/>
              </a:buBlip>
              <a:defRPr/>
            </a:pPr>
            <a:r>
              <a:rPr lang="en-GB" sz="1600" kern="0" smtClean="0">
                <a:latin typeface="+mn-lt"/>
              </a:rPr>
              <a:t>You create environmental concepts in this exercise by focusing on a selected number of environmental focus areas and developing approaches that eliminate the actual problem. The many technical professions represented in the workshop group should give high chances of creating target-worthy solutions. </a:t>
            </a:r>
          </a:p>
          <a:p>
            <a:pPr marL="342900" lvl="0" indent="-342900" algn="l" eaLnBrk="0" hangingPunct="0">
              <a:lnSpc>
                <a:spcPct val="90000"/>
              </a:lnSpc>
              <a:spcBef>
                <a:spcPct val="20000"/>
              </a:spcBef>
              <a:buBlip>
                <a:blip r:embed="rId3"/>
              </a:buBlip>
              <a:defRPr/>
            </a:pPr>
            <a:endParaRPr lang="en-GB" sz="1600" kern="0" smtClean="0">
              <a:latin typeface="+mn-lt"/>
            </a:endParaRPr>
          </a:p>
          <a:p>
            <a:pPr marL="342900" lvl="0" indent="-342900" algn="l" eaLnBrk="0" hangingPunct="0">
              <a:lnSpc>
                <a:spcPct val="90000"/>
              </a:lnSpc>
              <a:spcBef>
                <a:spcPct val="20000"/>
              </a:spcBef>
              <a:buBlip>
                <a:blip r:embed="rId3"/>
              </a:buBlip>
              <a:defRPr/>
            </a:pPr>
            <a:r>
              <a:rPr lang="en-GB" sz="1600" kern="0" smtClean="0">
                <a:latin typeface="+mn-lt"/>
              </a:rPr>
              <a:t>Using the environmental principles helps to create guiding stars which help the conceptualisation process. The negative brainstorm exercise is suitable for a workshop setting, as the whole group can contribute and because there is not much time in a workshop for detailed conceptualisation. </a:t>
            </a:r>
          </a:p>
          <a:p>
            <a:pPr marL="342900" lvl="0" indent="-342900" algn="l" eaLnBrk="0" hangingPunct="0">
              <a:lnSpc>
                <a:spcPct val="90000"/>
              </a:lnSpc>
              <a:spcBef>
                <a:spcPct val="20000"/>
              </a:spcBef>
              <a:buBlip>
                <a:blip r:embed="rId3"/>
              </a:buBlip>
              <a:defRPr/>
            </a:pPr>
            <a:endParaRPr lang="en-GB" sz="1600" kern="0" smtClean="0">
              <a:latin typeface="+mn-lt"/>
            </a:endParaRPr>
          </a:p>
          <a:p>
            <a:pPr marL="342900" lvl="0" indent="-342900" algn="l" eaLnBrk="0" hangingPunct="0">
              <a:lnSpc>
                <a:spcPct val="90000"/>
              </a:lnSpc>
              <a:spcBef>
                <a:spcPct val="20000"/>
              </a:spcBef>
              <a:buBlip>
                <a:blip r:embed="rId3"/>
              </a:buBlip>
              <a:defRPr/>
            </a:pPr>
            <a:r>
              <a:rPr lang="en-GB" sz="1600" kern="0" smtClean="0">
                <a:latin typeface="+mn-lt"/>
              </a:rPr>
              <a:t>The negative brainstorm exercise may initially seem unserious; but more often than not, the exercise helps to produce far more new and innovative ideas, than if one had systematically followed a traditional improvement strategy. </a:t>
            </a:r>
          </a:p>
          <a:p>
            <a:pPr marL="342900" lvl="0" indent="-342900" algn="l" eaLnBrk="0" hangingPunct="0">
              <a:lnSpc>
                <a:spcPct val="90000"/>
              </a:lnSpc>
              <a:spcBef>
                <a:spcPct val="20000"/>
              </a:spcBef>
              <a:buBlip>
                <a:blip r:embed="rId3"/>
              </a:buBlip>
              <a:defRPr/>
            </a:pPr>
            <a:endParaRPr lang="en-GB" sz="1600" kern="0" smtClean="0">
              <a:latin typeface="+mn-lt"/>
            </a:endParaRPr>
          </a:p>
          <a:p>
            <a:pPr marL="342900" lvl="0" indent="-342900" algn="l" eaLnBrk="0" hangingPunct="0">
              <a:lnSpc>
                <a:spcPct val="90000"/>
              </a:lnSpc>
              <a:spcBef>
                <a:spcPct val="20000"/>
              </a:spcBef>
              <a:buBlip>
                <a:blip r:embed="rId3"/>
              </a:buBlip>
              <a:defRPr/>
            </a:pPr>
            <a:r>
              <a:rPr lang="en-GB" sz="1600" kern="0" smtClean="0">
                <a:latin typeface="+mn-lt"/>
              </a:rPr>
              <a:t>The many new ideas that were generated by the negative ones, can now be prioritised and built into the product development task for further development. The creation of the ideal concepts helps to pan out the solution space for new environmental concepts.</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bwMode="auto">
          <a:xfrm>
            <a:off x="96635" y="169162"/>
            <a:ext cx="8946247" cy="6456402"/>
          </a:xfrm>
          <a:prstGeom prst="roundRect">
            <a:avLst>
              <a:gd name="adj" fmla="val 981"/>
            </a:avLst>
          </a:prstGeom>
          <a:solidFill>
            <a:srgbClr val="6E807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a-DK" sz="1000" b="0" i="0" u="none" strike="noStrike" cap="none" normalizeH="0" baseline="0" smtClean="0">
              <a:ln>
                <a:noFill/>
              </a:ln>
              <a:solidFill>
                <a:schemeClr val="tx1"/>
              </a:solidFill>
              <a:effectLst/>
              <a:latin typeface="Arial" charset="0"/>
            </a:endParaRPr>
          </a:p>
        </p:txBody>
      </p:sp>
      <p:sp>
        <p:nvSpPr>
          <p:cNvPr id="29" name="Rectangle 3"/>
          <p:cNvSpPr txBox="1">
            <a:spLocks noChangeArrowheads="1"/>
          </p:cNvSpPr>
          <p:nvPr/>
        </p:nvSpPr>
        <p:spPr bwMode="auto">
          <a:xfrm>
            <a:off x="214283" y="2000240"/>
            <a:ext cx="8786873" cy="24002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defRPr/>
            </a:pPr>
            <a:endParaRPr lang="en-GB" sz="1600" b="1" i="1" kern="0" dirty="0" smtClean="0">
              <a:solidFill>
                <a:schemeClr val="bg1"/>
              </a:solidFill>
              <a:latin typeface="+mn-lt"/>
            </a:endParaRPr>
          </a:p>
          <a:p>
            <a:pPr algn="l"/>
            <a:r>
              <a:rPr lang="en-GB" sz="1600" b="1" i="1" dirty="0" smtClean="0">
                <a:solidFill>
                  <a:schemeClr val="bg1"/>
                </a:solidFill>
              </a:rPr>
              <a:t>THE PROCESS THAT YOU HAVE NOW COMPLETED IN STEPS 1 TO 6 HAS BEEN A CREATIVE PROCESS WITH A SOLE FOCUS ON THE ENVIRONMENT.</a:t>
            </a:r>
          </a:p>
          <a:p>
            <a:pPr algn="l"/>
            <a:endParaRPr lang="en-GB" sz="1600" b="1" i="1" dirty="0" smtClean="0">
              <a:solidFill>
                <a:schemeClr val="bg1"/>
              </a:solidFill>
            </a:endParaRPr>
          </a:p>
          <a:p>
            <a:pPr algn="l"/>
            <a:endParaRPr lang="en-GB" sz="1600" b="1" i="1" dirty="0" smtClean="0">
              <a:solidFill>
                <a:schemeClr val="bg1"/>
              </a:solidFill>
            </a:endParaRPr>
          </a:p>
          <a:p>
            <a:pPr algn="l"/>
            <a:r>
              <a:rPr lang="en-GB" sz="1600" b="1" i="1" dirty="0" smtClean="0">
                <a:solidFill>
                  <a:schemeClr val="bg1"/>
                </a:solidFill>
              </a:rPr>
              <a:t>NOW IS THE TIME TO REFLECT: </a:t>
            </a:r>
            <a:endParaRPr lang="da-DK" sz="1600" b="1" i="1" dirty="0" smtClean="0">
              <a:solidFill>
                <a:schemeClr val="bg1"/>
              </a:solidFill>
            </a:endParaRPr>
          </a:p>
          <a:p>
            <a:pPr algn="l"/>
            <a:r>
              <a:rPr lang="en-GB" sz="1600" b="1" i="1" dirty="0" smtClean="0">
                <a:solidFill>
                  <a:schemeClr val="bg1"/>
                </a:solidFill>
              </a:rPr>
              <a:t> </a:t>
            </a:r>
            <a:endParaRPr lang="da-DK" sz="1600" b="1" i="1" dirty="0" smtClean="0">
              <a:solidFill>
                <a:schemeClr val="bg1"/>
              </a:solidFill>
            </a:endParaRPr>
          </a:p>
          <a:p>
            <a:pPr marL="263525" lvl="0" indent="-263525" algn="l">
              <a:buBlip>
                <a:blip r:embed="rId3"/>
              </a:buBlip>
            </a:pPr>
            <a:r>
              <a:rPr lang="en-GB" sz="1600" b="1" i="1" dirty="0" smtClean="0">
                <a:solidFill>
                  <a:schemeClr val="bg1"/>
                </a:solidFill>
              </a:rPr>
              <a:t>HOW SHOULD THE EXPERIENCES FROM THIS PROCESS SHAPE THE COMPANY'S STRATEGY AND POLICY? </a:t>
            </a:r>
            <a:endParaRPr lang="da-DK" sz="1600" b="1" i="1" dirty="0" smtClean="0">
              <a:solidFill>
                <a:schemeClr val="bg1"/>
              </a:solidFill>
            </a:endParaRPr>
          </a:p>
          <a:p>
            <a:pPr marL="263525" indent="-263525" algn="l">
              <a:buBlip>
                <a:blip r:embed="rId3"/>
              </a:buBlip>
            </a:pPr>
            <a:r>
              <a:rPr lang="en-GB" sz="1600" b="1" i="1" dirty="0" smtClean="0">
                <a:solidFill>
                  <a:schemeClr val="bg1"/>
                </a:solidFill>
              </a:rPr>
              <a:t>HOW SHOULD SUCH ACTIVITIES BE BUILT INTO THE PRODUCT DEVELOPMENT PROCESS IN THE FUTURE?</a:t>
            </a:r>
            <a:endParaRPr lang="en-GB" sz="1600" b="1" i="1" kern="0" dirty="0" smtClean="0">
              <a:solidFill>
                <a:schemeClr val="bg1"/>
              </a:solidFill>
              <a:latin typeface="+mn-lt"/>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Title 26"/>
          <p:cNvSpPr>
            <a:spLocks noGrp="1"/>
          </p:cNvSpPr>
          <p:nvPr>
            <p:ph type="title"/>
          </p:nvPr>
        </p:nvSpPr>
        <p:spPr/>
        <p:txBody>
          <a:bodyPr/>
          <a:lstStyle/>
          <a:p>
            <a:pPr eaLnBrk="1" hangingPunct="1"/>
            <a:r>
              <a:rPr lang="en-GB" smtClean="0"/>
              <a:t>Revealing the product’s life cycle</a:t>
            </a:r>
          </a:p>
        </p:txBody>
      </p:sp>
      <p:sp>
        <p:nvSpPr>
          <p:cNvPr id="29" name="Rectangle 3"/>
          <p:cNvSpPr txBox="1">
            <a:spLocks noChangeArrowheads="1"/>
          </p:cNvSpPr>
          <p:nvPr/>
        </p:nvSpPr>
        <p:spPr bwMode="auto">
          <a:xfrm>
            <a:off x="142845" y="1385910"/>
            <a:ext cx="8848755" cy="53292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buBlip>
                <a:blip r:embed="rId3"/>
              </a:buBlip>
              <a:defRPr/>
            </a:pPr>
            <a:r>
              <a:rPr lang="en-US" sz="1600" kern="0" dirty="0" smtClean="0">
                <a:latin typeface="+mn-lt"/>
              </a:rPr>
              <a:t>Good and systematic environmental improvement can only be created on the basis of a solid and deep insight into the product's life cycle.</a:t>
            </a:r>
          </a:p>
          <a:p>
            <a:pPr marL="342900" lvl="0" indent="-342900" algn="l" eaLnBrk="0" hangingPunct="0">
              <a:lnSpc>
                <a:spcPct val="90000"/>
              </a:lnSpc>
              <a:spcBef>
                <a:spcPct val="20000"/>
              </a:spcBef>
              <a:buBlip>
                <a:blip r:embed="rId3"/>
              </a:buBlip>
              <a:defRPr/>
            </a:pPr>
            <a:endParaRPr lang="en-US" sz="1600" kern="0" dirty="0" smtClean="0">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By forming a picture of the whole life cycle for the product, we can ensure that each stage in the product’s life becomes as environmentally benign as possible.</a:t>
            </a:r>
          </a:p>
          <a:p>
            <a:pPr marL="342900" lvl="0" indent="-342900" algn="l" eaLnBrk="0" hangingPunct="0">
              <a:lnSpc>
                <a:spcPct val="90000"/>
              </a:lnSpc>
              <a:spcBef>
                <a:spcPct val="20000"/>
              </a:spcBef>
              <a:buBlip>
                <a:blip r:embed="rId3"/>
              </a:buBlip>
              <a:defRPr/>
            </a:pPr>
            <a:endParaRPr lang="en-US" sz="1600" kern="0" dirty="0" smtClean="0">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This activity is called </a:t>
            </a:r>
            <a:r>
              <a:rPr lang="en-US" sz="1600" b="1" i="1" kern="0" dirty="0" smtClean="0">
                <a:solidFill>
                  <a:srgbClr val="00B050"/>
                </a:solidFill>
                <a:latin typeface="+mn-lt"/>
              </a:rPr>
              <a:t>product life thinking</a:t>
            </a:r>
            <a:r>
              <a:rPr lang="en-US" sz="1600" kern="0" dirty="0" smtClean="0">
                <a:latin typeface="+mn-lt"/>
              </a:rPr>
              <a:t>. </a:t>
            </a:r>
          </a:p>
          <a:p>
            <a:pPr marL="342900" lvl="0" indent="-342900" algn="l" eaLnBrk="0" hangingPunct="0">
              <a:lnSpc>
                <a:spcPct val="90000"/>
              </a:lnSpc>
              <a:spcBef>
                <a:spcPct val="20000"/>
              </a:spcBef>
              <a:buBlip>
                <a:blip r:embed="rId3"/>
              </a:buBlip>
              <a:defRPr/>
            </a:pPr>
            <a:endParaRPr lang="en-US" sz="1600" kern="0" dirty="0" smtClean="0">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Product life thinking involves an active and systematic charting of every product life stage, together with the various stakeholders and situations that the product is likely to meet during its lifetime. This broad approach to product development gives the company important insight into life cycle stages such as the product’s use stage, early on in the project. </a:t>
            </a:r>
          </a:p>
          <a:p>
            <a:pPr marL="342900" lvl="0" indent="-342900" algn="l" eaLnBrk="0" hangingPunct="0">
              <a:lnSpc>
                <a:spcPct val="90000"/>
              </a:lnSpc>
              <a:spcBef>
                <a:spcPct val="20000"/>
              </a:spcBef>
              <a:buBlip>
                <a:blip r:embed="rId3"/>
              </a:buBlip>
              <a:defRPr/>
            </a:pPr>
            <a:endParaRPr lang="en-US" sz="1600" kern="0" dirty="0" smtClean="0">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It is important to </a:t>
            </a:r>
            <a:r>
              <a:rPr lang="en-GB" sz="1600" kern="0" dirty="0" smtClean="0">
                <a:latin typeface="+mn-lt"/>
              </a:rPr>
              <a:t>visualise</a:t>
            </a:r>
            <a:r>
              <a:rPr lang="en-US" sz="1600" kern="0" dirty="0" smtClean="0">
                <a:latin typeface="+mn-lt"/>
              </a:rPr>
              <a:t> the product's life cycle, based on a conception of the various situations and stakeholders that the product will meet throughout its lifetime.</a:t>
            </a:r>
          </a:p>
          <a:p>
            <a:pPr marL="342900" lvl="0" indent="-342900" algn="l" eaLnBrk="0" hangingPunct="0">
              <a:lnSpc>
                <a:spcPct val="90000"/>
              </a:lnSpc>
              <a:spcBef>
                <a:spcPct val="20000"/>
              </a:spcBef>
              <a:buBlip>
                <a:blip r:embed="rId3"/>
              </a:buBlip>
              <a:defRPr/>
            </a:pPr>
            <a:endParaRPr lang="en-US" sz="1600" kern="0" dirty="0" smtClean="0">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Each product life stage ought to describe both the product and all related activities, in order to create a picture of resource consumption and the root causes of environmental impacts. </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Environmental improvement through</a:t>
            </a:r>
            <a:br>
              <a:rPr lang="en-GB" dirty="0" smtClean="0"/>
            </a:br>
            <a:r>
              <a:rPr lang="en-GB" dirty="0" smtClean="0"/>
              <a:t>product development</a:t>
            </a:r>
            <a:r>
              <a:rPr lang="en-GB" sz="2000" b="1" dirty="0" smtClean="0"/>
              <a:t/>
            </a:r>
            <a:br>
              <a:rPr lang="en-GB" sz="2000" b="1" dirty="0" smtClean="0"/>
            </a:br>
            <a:r>
              <a:rPr lang="en-GB" b="1" dirty="0" smtClean="0"/>
              <a:t/>
            </a:r>
            <a:br>
              <a:rPr lang="en-GB" b="1" dirty="0" smtClean="0"/>
            </a:br>
            <a:r>
              <a:rPr lang="en-US" sz="1600" i="1" dirty="0" smtClean="0"/>
              <a:t>Step 7: Develop an environmental strategy</a:t>
            </a:r>
            <a:endParaRPr lang="da-DK"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Title 26"/>
          <p:cNvSpPr>
            <a:spLocks noGrp="1"/>
          </p:cNvSpPr>
          <p:nvPr>
            <p:ph type="title"/>
          </p:nvPr>
        </p:nvSpPr>
        <p:spPr/>
        <p:txBody>
          <a:bodyPr/>
          <a:lstStyle/>
          <a:p>
            <a:pPr eaLnBrk="1" hangingPunct="1"/>
            <a:r>
              <a:rPr lang="en-US" dirty="0" smtClean="0"/>
              <a:t>Step 7: Develop an environmental strategy</a:t>
            </a:r>
            <a:endParaRPr lang="en-GB" dirty="0" smtClean="0"/>
          </a:p>
        </p:txBody>
      </p:sp>
      <p:sp>
        <p:nvSpPr>
          <p:cNvPr id="29" name="Rectangle 3"/>
          <p:cNvSpPr txBox="1">
            <a:spLocks noChangeArrowheads="1"/>
          </p:cNvSpPr>
          <p:nvPr/>
        </p:nvSpPr>
        <p:spPr bwMode="auto">
          <a:xfrm>
            <a:off x="142845" y="1385910"/>
            <a:ext cx="8848755" cy="51863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defRPr/>
            </a:pPr>
            <a:r>
              <a:rPr lang="en-GB" sz="1600" b="1" kern="0" dirty="0" smtClean="0">
                <a:solidFill>
                  <a:srgbClr val="00B050"/>
                </a:solidFill>
                <a:latin typeface="+mn-lt"/>
              </a:rPr>
              <a:t>BACKGROUND</a:t>
            </a:r>
          </a:p>
          <a:p>
            <a:pPr marL="342900" lvl="0" indent="-342900" algn="l" eaLnBrk="0" hangingPunct="0">
              <a:lnSpc>
                <a:spcPct val="90000"/>
              </a:lnSpc>
              <a:spcBef>
                <a:spcPct val="20000"/>
              </a:spcBef>
              <a:defRPr/>
            </a:pPr>
            <a:endParaRPr lang="en-GB" sz="1600" b="1" kern="0" dirty="0" smtClean="0">
              <a:solidFill>
                <a:srgbClr val="00B050"/>
              </a:solidFill>
              <a:latin typeface="+mn-lt"/>
            </a:endParaRPr>
          </a:p>
          <a:p>
            <a:pPr marL="342900" lvl="0" indent="-342900" algn="l" eaLnBrk="0" hangingPunct="0">
              <a:lnSpc>
                <a:spcPct val="90000"/>
              </a:lnSpc>
              <a:spcBef>
                <a:spcPct val="20000"/>
              </a:spcBef>
              <a:buBlip>
                <a:blip r:embed="rId3"/>
              </a:buBlip>
              <a:defRPr/>
            </a:pPr>
            <a:r>
              <a:rPr lang="en-GB" sz="1600" kern="0" dirty="0" smtClean="0">
                <a:latin typeface="+mn-lt"/>
              </a:rPr>
              <a:t>For environmental efforts, ideas and requirements to become rooted in the organisation, a strategy and prioritisation of efforts is required.</a:t>
            </a:r>
          </a:p>
          <a:p>
            <a:pPr marL="342900" lvl="0" indent="-342900" algn="l" eaLnBrk="0" hangingPunct="0">
              <a:lnSpc>
                <a:spcPct val="90000"/>
              </a:lnSpc>
              <a:spcBef>
                <a:spcPct val="20000"/>
              </a:spcBef>
              <a:buBlip>
                <a:blip r:embed="rId3"/>
              </a:buBlip>
              <a:defRPr/>
            </a:pPr>
            <a:endParaRPr lang="en-GB" sz="1600" kern="0" dirty="0" smtClean="0">
              <a:latin typeface="+mn-lt"/>
            </a:endParaRPr>
          </a:p>
          <a:p>
            <a:pPr marL="342900" lvl="0" indent="-342900" algn="l" eaLnBrk="0" hangingPunct="0">
              <a:lnSpc>
                <a:spcPct val="90000"/>
              </a:lnSpc>
              <a:spcBef>
                <a:spcPct val="20000"/>
              </a:spcBef>
              <a:buBlip>
                <a:blip r:embed="rId3"/>
              </a:buBlip>
              <a:defRPr/>
            </a:pPr>
            <a:r>
              <a:rPr lang="en-GB" sz="1600" kern="0" dirty="0" smtClean="0">
                <a:latin typeface="+mn-lt"/>
              </a:rPr>
              <a:t>The previous 6 steps in the 7-step approach have helped to develop ideas for environmental improvement by changing the product and its life cycle. If you have completed these steps carefully, you should now have a long list of environmental priorities and ideas! </a:t>
            </a:r>
          </a:p>
          <a:p>
            <a:pPr marL="342900" lvl="0" indent="-342900" algn="l" eaLnBrk="0" hangingPunct="0">
              <a:lnSpc>
                <a:spcPct val="90000"/>
              </a:lnSpc>
              <a:spcBef>
                <a:spcPct val="20000"/>
              </a:spcBef>
              <a:buBlip>
                <a:blip r:embed="rId3"/>
              </a:buBlip>
              <a:defRPr/>
            </a:pPr>
            <a:endParaRPr lang="en-GB" sz="1600" kern="0" dirty="0" smtClean="0">
              <a:latin typeface="+mn-lt"/>
            </a:endParaRPr>
          </a:p>
          <a:p>
            <a:pPr marL="342900" lvl="0" indent="-342900" algn="l" eaLnBrk="0" hangingPunct="0">
              <a:lnSpc>
                <a:spcPct val="90000"/>
              </a:lnSpc>
              <a:spcBef>
                <a:spcPct val="20000"/>
              </a:spcBef>
              <a:buBlip>
                <a:blip r:embed="rId3"/>
              </a:buBlip>
              <a:defRPr/>
            </a:pPr>
            <a:r>
              <a:rPr lang="en-GB" sz="1600" kern="0" dirty="0" smtClean="0">
                <a:latin typeface="+mn-lt"/>
              </a:rPr>
              <a:t>The last task in this approach is to use your group’s experience, inspiration and opportunities to decide on an environmental strategy. You hereby leave the reference product you have been working on, in order to attempt a generalisation of the environmental product development effort for the whole company. </a:t>
            </a:r>
          </a:p>
          <a:p>
            <a:pPr marL="342900" lvl="0" indent="-342900" algn="l" eaLnBrk="0" hangingPunct="0">
              <a:lnSpc>
                <a:spcPct val="90000"/>
              </a:lnSpc>
              <a:spcBef>
                <a:spcPct val="20000"/>
              </a:spcBef>
              <a:buBlip>
                <a:blip r:embed="rId3"/>
              </a:buBlip>
              <a:defRPr/>
            </a:pPr>
            <a:endParaRPr lang="en-GB" sz="1600" kern="0" dirty="0" smtClean="0">
              <a:latin typeface="+mn-lt"/>
            </a:endParaRPr>
          </a:p>
          <a:p>
            <a:pPr marL="342900" lvl="0" indent="-342900" algn="l" eaLnBrk="0" hangingPunct="0">
              <a:lnSpc>
                <a:spcPct val="90000"/>
              </a:lnSpc>
              <a:spcBef>
                <a:spcPct val="20000"/>
              </a:spcBef>
              <a:buBlip>
                <a:blip r:embed="rId3"/>
              </a:buBlip>
              <a:defRPr/>
            </a:pPr>
            <a:r>
              <a:rPr lang="en-GB" sz="1600" kern="0" dirty="0" smtClean="0">
                <a:latin typeface="+mn-lt"/>
              </a:rPr>
              <a:t>As a result of the first 6 steps of this approach, you now have 4 x 5 sets of environmental focus areas ‘</a:t>
            </a:r>
            <a:r>
              <a:rPr lang="en-GB" sz="1600" b="1" kern="0" dirty="0" smtClean="0">
                <a:solidFill>
                  <a:srgbClr val="FF0000"/>
                </a:solidFill>
                <a:latin typeface="+mn-lt"/>
              </a:rPr>
              <a:t>*</a:t>
            </a:r>
            <a:r>
              <a:rPr lang="en-GB" sz="1600" kern="0" dirty="0" smtClean="0">
                <a:latin typeface="+mn-lt"/>
              </a:rPr>
              <a:t>’. The task is now to consolidate these 20 environmental focus areas through dialogue within the group, into a smaller, more manageable number of environmental focus areas (choose, for example, the top 10). Targets must then be set for the degree of improvement expected for each environmental focus area.</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55" y="333375"/>
            <a:ext cx="8986839" cy="792163"/>
          </a:xfrm>
        </p:spPr>
        <p:txBody>
          <a:bodyPr/>
          <a:lstStyle/>
          <a:p>
            <a:r>
              <a:rPr lang="en-US" dirty="0" smtClean="0"/>
              <a:t>Step 7: Develop an environmental strategy</a:t>
            </a:r>
            <a:endParaRPr lang="en-GB" dirty="0"/>
          </a:p>
        </p:txBody>
      </p:sp>
      <p:sp>
        <p:nvSpPr>
          <p:cNvPr id="6" name="Oval 4"/>
          <p:cNvSpPr>
            <a:spLocks noChangeArrowheads="1"/>
          </p:cNvSpPr>
          <p:nvPr/>
        </p:nvSpPr>
        <p:spPr bwMode="auto">
          <a:xfrm>
            <a:off x="3074576" y="2226690"/>
            <a:ext cx="1080618" cy="294714"/>
          </a:xfrm>
          <a:prstGeom prst="ellipse">
            <a:avLst/>
          </a:prstGeom>
          <a:noFill/>
          <a:ln w="38100" algn="ctr">
            <a:solidFill>
              <a:srgbClr val="996633"/>
            </a:solidFill>
            <a:round/>
            <a:headEnd/>
            <a:tailEnd/>
          </a:ln>
        </p:spPr>
        <p:txBody>
          <a:bodyPr/>
          <a:lstStyle/>
          <a:p>
            <a:pPr algn="ctr"/>
            <a:endParaRPr lang="en-GB" sz="1400"/>
          </a:p>
        </p:txBody>
      </p:sp>
      <p:sp>
        <p:nvSpPr>
          <p:cNvPr id="7" name="Oval 5"/>
          <p:cNvSpPr>
            <a:spLocks noChangeArrowheads="1"/>
          </p:cNvSpPr>
          <p:nvPr/>
        </p:nvSpPr>
        <p:spPr bwMode="auto">
          <a:xfrm>
            <a:off x="2828981" y="2791557"/>
            <a:ext cx="1571809" cy="392952"/>
          </a:xfrm>
          <a:prstGeom prst="ellipse">
            <a:avLst/>
          </a:prstGeom>
          <a:noFill/>
          <a:ln w="38100" algn="ctr">
            <a:solidFill>
              <a:srgbClr val="996633"/>
            </a:solidFill>
            <a:round/>
            <a:headEnd/>
            <a:tailEnd/>
          </a:ln>
        </p:spPr>
        <p:txBody>
          <a:bodyPr/>
          <a:lstStyle/>
          <a:p>
            <a:pPr algn="ctr"/>
            <a:endParaRPr lang="en-GB" sz="1400"/>
          </a:p>
        </p:txBody>
      </p:sp>
      <p:sp>
        <p:nvSpPr>
          <p:cNvPr id="8" name="Oval 6"/>
          <p:cNvSpPr>
            <a:spLocks noChangeArrowheads="1"/>
          </p:cNvSpPr>
          <p:nvPr/>
        </p:nvSpPr>
        <p:spPr bwMode="auto">
          <a:xfrm>
            <a:off x="2436029" y="3454664"/>
            <a:ext cx="2357713" cy="392952"/>
          </a:xfrm>
          <a:prstGeom prst="ellipse">
            <a:avLst/>
          </a:prstGeom>
          <a:noFill/>
          <a:ln w="38100" algn="ctr">
            <a:solidFill>
              <a:srgbClr val="996633"/>
            </a:solidFill>
            <a:round/>
            <a:headEnd/>
            <a:tailEnd/>
          </a:ln>
        </p:spPr>
        <p:txBody>
          <a:bodyPr/>
          <a:lstStyle/>
          <a:p>
            <a:pPr algn="ctr"/>
            <a:endParaRPr lang="en-GB" sz="1400"/>
          </a:p>
        </p:txBody>
      </p:sp>
      <p:sp>
        <p:nvSpPr>
          <p:cNvPr id="9" name="Oval 7"/>
          <p:cNvSpPr>
            <a:spLocks noChangeArrowheads="1"/>
          </p:cNvSpPr>
          <p:nvPr/>
        </p:nvSpPr>
        <p:spPr bwMode="auto">
          <a:xfrm>
            <a:off x="1522413" y="4879113"/>
            <a:ext cx="4184945" cy="550137"/>
          </a:xfrm>
          <a:prstGeom prst="ellipse">
            <a:avLst/>
          </a:prstGeom>
          <a:noFill/>
          <a:ln w="38100" algn="ctr">
            <a:solidFill>
              <a:srgbClr val="996633"/>
            </a:solidFill>
            <a:round/>
            <a:headEnd/>
            <a:tailEnd/>
          </a:ln>
        </p:spPr>
        <p:txBody>
          <a:bodyPr/>
          <a:lstStyle/>
          <a:p>
            <a:pPr algn="ctr"/>
            <a:endParaRPr lang="en-GB" sz="1400"/>
          </a:p>
        </p:txBody>
      </p:sp>
      <p:sp>
        <p:nvSpPr>
          <p:cNvPr id="10" name="Oval 8"/>
          <p:cNvSpPr>
            <a:spLocks noChangeArrowheads="1"/>
          </p:cNvSpPr>
          <p:nvPr/>
        </p:nvSpPr>
        <p:spPr bwMode="auto">
          <a:xfrm>
            <a:off x="1944839" y="4117770"/>
            <a:ext cx="3340093" cy="491190"/>
          </a:xfrm>
          <a:prstGeom prst="ellipse">
            <a:avLst/>
          </a:prstGeom>
          <a:noFill/>
          <a:ln w="38100" algn="ctr">
            <a:solidFill>
              <a:srgbClr val="996633"/>
            </a:solidFill>
            <a:round/>
            <a:headEnd/>
            <a:tailEnd/>
          </a:ln>
        </p:spPr>
        <p:txBody>
          <a:bodyPr/>
          <a:lstStyle/>
          <a:p>
            <a:pPr algn="ctr"/>
            <a:endParaRPr lang="en-GB" sz="1400"/>
          </a:p>
        </p:txBody>
      </p:sp>
      <p:sp>
        <p:nvSpPr>
          <p:cNvPr id="11" name="TextBox 9"/>
          <p:cNvSpPr txBox="1">
            <a:spLocks noChangeArrowheads="1"/>
          </p:cNvSpPr>
          <p:nvPr/>
        </p:nvSpPr>
        <p:spPr bwMode="auto">
          <a:xfrm>
            <a:off x="4255092" y="2182813"/>
            <a:ext cx="1421829" cy="307778"/>
          </a:xfrm>
          <a:prstGeom prst="rect">
            <a:avLst/>
          </a:prstGeom>
          <a:noFill/>
          <a:ln w="9525">
            <a:noFill/>
            <a:miter lim="800000"/>
            <a:headEnd/>
            <a:tailEnd/>
          </a:ln>
        </p:spPr>
        <p:txBody>
          <a:bodyPr wrap="none">
            <a:spAutoFit/>
          </a:bodyPr>
          <a:lstStyle/>
          <a:p>
            <a:r>
              <a:rPr lang="en-GB" sz="1400">
                <a:latin typeface="Calibri" pitchFamily="34" charset="0"/>
              </a:rPr>
              <a:t>Corporate values</a:t>
            </a:r>
          </a:p>
        </p:txBody>
      </p:sp>
      <p:sp>
        <p:nvSpPr>
          <p:cNvPr id="12" name="TextBox 10"/>
          <p:cNvSpPr txBox="1">
            <a:spLocks noChangeArrowheads="1"/>
          </p:cNvSpPr>
          <p:nvPr/>
        </p:nvSpPr>
        <p:spPr bwMode="auto">
          <a:xfrm>
            <a:off x="4567792" y="2772240"/>
            <a:ext cx="2663230" cy="307777"/>
          </a:xfrm>
          <a:prstGeom prst="rect">
            <a:avLst/>
          </a:prstGeom>
          <a:noFill/>
          <a:ln w="9525">
            <a:noFill/>
            <a:miter lim="800000"/>
            <a:headEnd/>
            <a:tailEnd/>
          </a:ln>
        </p:spPr>
        <p:txBody>
          <a:bodyPr wrap="none">
            <a:spAutoFit/>
          </a:bodyPr>
          <a:lstStyle/>
          <a:p>
            <a:r>
              <a:rPr lang="en-GB" sz="1400">
                <a:latin typeface="Calibri" pitchFamily="34" charset="0"/>
              </a:rPr>
              <a:t>Environmental </a:t>
            </a:r>
            <a:r>
              <a:rPr lang="en-GB" sz="1400" smtClean="0">
                <a:latin typeface="Calibri" pitchFamily="34" charset="0"/>
              </a:rPr>
              <a:t>policy and strategy</a:t>
            </a:r>
            <a:endParaRPr lang="en-GB" sz="1400">
              <a:latin typeface="Calibri" pitchFamily="34" charset="0"/>
            </a:endParaRPr>
          </a:p>
        </p:txBody>
      </p:sp>
      <p:sp>
        <p:nvSpPr>
          <p:cNvPr id="13" name="TextBox 11"/>
          <p:cNvSpPr txBox="1">
            <a:spLocks noChangeArrowheads="1"/>
          </p:cNvSpPr>
          <p:nvPr/>
        </p:nvSpPr>
        <p:spPr bwMode="auto">
          <a:xfrm>
            <a:off x="4862506" y="3459906"/>
            <a:ext cx="2108315" cy="307778"/>
          </a:xfrm>
          <a:prstGeom prst="rect">
            <a:avLst/>
          </a:prstGeom>
          <a:noFill/>
          <a:ln w="9525">
            <a:noFill/>
            <a:miter lim="800000"/>
            <a:headEnd/>
            <a:tailEnd/>
          </a:ln>
        </p:spPr>
        <p:txBody>
          <a:bodyPr wrap="none">
            <a:spAutoFit/>
          </a:bodyPr>
          <a:lstStyle/>
          <a:p>
            <a:r>
              <a:rPr lang="en-GB" sz="1400">
                <a:latin typeface="Calibri" pitchFamily="34" charset="0"/>
              </a:rPr>
              <a:t>Environmental focus areas</a:t>
            </a:r>
          </a:p>
        </p:txBody>
      </p:sp>
      <p:sp>
        <p:nvSpPr>
          <p:cNvPr id="14" name="TextBox 12"/>
          <p:cNvSpPr txBox="1">
            <a:spLocks noChangeArrowheads="1"/>
          </p:cNvSpPr>
          <p:nvPr/>
        </p:nvSpPr>
        <p:spPr bwMode="auto">
          <a:xfrm>
            <a:off x="5294749" y="4191448"/>
            <a:ext cx="2923739" cy="307778"/>
          </a:xfrm>
          <a:prstGeom prst="rect">
            <a:avLst/>
          </a:prstGeom>
          <a:noFill/>
          <a:ln w="9525">
            <a:noFill/>
            <a:miter lim="800000"/>
            <a:headEnd/>
            <a:tailEnd/>
          </a:ln>
        </p:spPr>
        <p:txBody>
          <a:bodyPr wrap="none">
            <a:spAutoFit/>
          </a:bodyPr>
          <a:lstStyle/>
          <a:p>
            <a:r>
              <a:rPr lang="en-GB" sz="1400">
                <a:latin typeface="Calibri" pitchFamily="34" charset="0"/>
              </a:rPr>
              <a:t>Environment in product development</a:t>
            </a:r>
          </a:p>
        </p:txBody>
      </p:sp>
      <p:sp>
        <p:nvSpPr>
          <p:cNvPr id="15" name="TextBox 13"/>
          <p:cNvSpPr txBox="1">
            <a:spLocks noChangeArrowheads="1"/>
          </p:cNvSpPr>
          <p:nvPr/>
        </p:nvSpPr>
        <p:spPr bwMode="auto">
          <a:xfrm>
            <a:off x="5776775" y="4977351"/>
            <a:ext cx="2607702" cy="307777"/>
          </a:xfrm>
          <a:prstGeom prst="rect">
            <a:avLst/>
          </a:prstGeom>
          <a:noFill/>
          <a:ln w="9525">
            <a:noFill/>
            <a:miter lim="800000"/>
            <a:headEnd/>
            <a:tailEnd/>
          </a:ln>
        </p:spPr>
        <p:txBody>
          <a:bodyPr wrap="none">
            <a:spAutoFit/>
          </a:bodyPr>
          <a:lstStyle/>
          <a:p>
            <a:r>
              <a:rPr lang="en-GB" sz="1400" dirty="0">
                <a:latin typeface="Calibri" pitchFamily="34" charset="0"/>
              </a:rPr>
              <a:t>Ecodesign </a:t>
            </a:r>
            <a:r>
              <a:rPr lang="en-GB" sz="1400" dirty="0" smtClean="0">
                <a:latin typeface="Calibri" pitchFamily="34" charset="0"/>
              </a:rPr>
              <a:t>guidelines and actions</a:t>
            </a:r>
            <a:endParaRPr lang="en-GB" sz="1400" dirty="0">
              <a:latin typeface="Calibri" pitchFamily="34" charset="0"/>
            </a:endParaRPr>
          </a:p>
        </p:txBody>
      </p:sp>
      <p:sp>
        <p:nvSpPr>
          <p:cNvPr id="16" name="TextBox 13"/>
          <p:cNvSpPr txBox="1">
            <a:spLocks noChangeArrowheads="1"/>
          </p:cNvSpPr>
          <p:nvPr/>
        </p:nvSpPr>
        <p:spPr bwMode="auto">
          <a:xfrm>
            <a:off x="7101627" y="5692991"/>
            <a:ext cx="1042273" cy="307777"/>
          </a:xfrm>
          <a:prstGeom prst="rect">
            <a:avLst/>
          </a:prstGeom>
          <a:noFill/>
          <a:ln w="9525">
            <a:noFill/>
            <a:miter lim="800000"/>
            <a:headEnd/>
            <a:tailEnd/>
          </a:ln>
        </p:spPr>
        <p:txBody>
          <a:bodyPr wrap="none">
            <a:spAutoFit/>
          </a:bodyPr>
          <a:lstStyle/>
          <a:p>
            <a:r>
              <a:rPr lang="en-GB" sz="1400" dirty="0" smtClean="0">
                <a:latin typeface="Calibri" pitchFamily="34" charset="0"/>
              </a:rPr>
              <a:t>[McAloone]</a:t>
            </a:r>
            <a:endParaRPr lang="en-GB" sz="1400" dirty="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2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20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200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20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2000"/>
                                        <p:tgtEl>
                                          <p:spTgt spid="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20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2000"/>
                                        <p:tgtEl>
                                          <p:spTgt spid="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2000"/>
                                        <p:tgtEl>
                                          <p:spTgt spid="1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p:bldP spid="12" grpId="0"/>
      <p:bldP spid="13" grpId="0"/>
      <p:bldP spid="14" grpId="0"/>
      <p:bldP spid="15" grpId="0"/>
      <p:bldP spid="16"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Title 26"/>
          <p:cNvSpPr>
            <a:spLocks noGrp="1"/>
          </p:cNvSpPr>
          <p:nvPr>
            <p:ph type="title"/>
          </p:nvPr>
        </p:nvSpPr>
        <p:spPr/>
        <p:txBody>
          <a:bodyPr/>
          <a:lstStyle/>
          <a:p>
            <a:pPr eaLnBrk="1" hangingPunct="1"/>
            <a:r>
              <a:rPr lang="en-US" dirty="0" smtClean="0"/>
              <a:t>Step 7: Develop an environmental strategy</a:t>
            </a:r>
            <a:endParaRPr lang="en-GB" dirty="0" smtClean="0"/>
          </a:p>
        </p:txBody>
      </p:sp>
      <p:sp>
        <p:nvSpPr>
          <p:cNvPr id="29" name="Rectangle 3"/>
          <p:cNvSpPr txBox="1">
            <a:spLocks noChangeArrowheads="1"/>
          </p:cNvSpPr>
          <p:nvPr/>
        </p:nvSpPr>
        <p:spPr bwMode="auto">
          <a:xfrm>
            <a:off x="142845" y="1385910"/>
            <a:ext cx="8848755" cy="318609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defRPr/>
            </a:pPr>
            <a:r>
              <a:rPr lang="en-GB" sz="1600" b="1" kern="0" dirty="0" smtClean="0">
                <a:solidFill>
                  <a:srgbClr val="00B050"/>
                </a:solidFill>
                <a:latin typeface="+mn-lt"/>
              </a:rPr>
              <a:t>STEP-BY-STEP APPROACH</a:t>
            </a:r>
          </a:p>
          <a:p>
            <a:pPr marL="342900" lvl="0" indent="-342900" algn="l" eaLnBrk="0" hangingPunct="0">
              <a:lnSpc>
                <a:spcPct val="90000"/>
              </a:lnSpc>
              <a:spcBef>
                <a:spcPct val="20000"/>
              </a:spcBef>
              <a:defRPr/>
            </a:pPr>
            <a:endParaRPr lang="en-GB" sz="1600" b="1" kern="0" dirty="0" smtClean="0">
              <a:solidFill>
                <a:srgbClr val="00B050"/>
              </a:solidFill>
              <a:latin typeface="+mn-lt"/>
            </a:endParaRPr>
          </a:p>
          <a:p>
            <a:pPr marL="342900" lvl="0" indent="-342900" algn="l" eaLnBrk="0" hangingPunct="0">
              <a:lnSpc>
                <a:spcPct val="90000"/>
              </a:lnSpc>
              <a:spcBef>
                <a:spcPct val="20000"/>
              </a:spcBef>
              <a:buBlip>
                <a:blip r:embed="rId3"/>
              </a:buBlip>
              <a:defRPr/>
            </a:pPr>
            <a:r>
              <a:rPr lang="en-GB" sz="1600" kern="0" dirty="0" smtClean="0">
                <a:latin typeface="+mn-lt"/>
              </a:rPr>
              <a:t>For this task you should draw a radar plot, on which each of your chosen 10 environmental priorities are assigned an axis.</a:t>
            </a:r>
          </a:p>
          <a:p>
            <a:pPr marL="342900" lvl="0" indent="-342900" algn="l" eaLnBrk="0" hangingPunct="0">
              <a:lnSpc>
                <a:spcPct val="90000"/>
              </a:lnSpc>
              <a:spcBef>
                <a:spcPct val="20000"/>
              </a:spcBef>
              <a:buBlip>
                <a:blip r:embed="rId3"/>
              </a:buBlip>
              <a:defRPr/>
            </a:pPr>
            <a:endParaRPr lang="en-GB" sz="1600" kern="0" dirty="0" smtClean="0">
              <a:latin typeface="+mn-lt"/>
            </a:endParaRPr>
          </a:p>
          <a:p>
            <a:pPr marL="342900" lvl="0" indent="-342900" algn="l" eaLnBrk="0" hangingPunct="0">
              <a:lnSpc>
                <a:spcPct val="90000"/>
              </a:lnSpc>
              <a:spcBef>
                <a:spcPct val="20000"/>
              </a:spcBef>
              <a:buBlip>
                <a:blip r:embed="rId3"/>
              </a:buBlip>
              <a:defRPr/>
            </a:pPr>
            <a:r>
              <a:rPr lang="en-GB" sz="1600" kern="0" dirty="0" smtClean="0">
                <a:latin typeface="+mn-lt"/>
              </a:rPr>
              <a:t>Choose an appropriate unit of measurement for each axis of the radar plot (e.g. kg, %, mg, J, km, number of years, or </a:t>
            </a:r>
            <a:r>
              <a:rPr lang="en-GB" sz="1600" kern="0" dirty="0" err="1" smtClean="0">
                <a:latin typeface="+mn-lt"/>
              </a:rPr>
              <a:t>mPt</a:t>
            </a:r>
            <a:r>
              <a:rPr lang="en-GB" sz="1600" kern="0" dirty="0" smtClean="0">
                <a:latin typeface="+mn-lt"/>
              </a:rPr>
              <a:t>). </a:t>
            </a:r>
          </a:p>
          <a:p>
            <a:pPr marL="342900" lvl="0" indent="-342900" algn="l" eaLnBrk="0" hangingPunct="0">
              <a:lnSpc>
                <a:spcPct val="90000"/>
              </a:lnSpc>
              <a:spcBef>
                <a:spcPct val="20000"/>
              </a:spcBef>
              <a:buBlip>
                <a:blip r:embed="rId3"/>
              </a:buBlip>
              <a:defRPr/>
            </a:pPr>
            <a:endParaRPr lang="en-GB" sz="1600" kern="0" dirty="0" smtClean="0">
              <a:latin typeface="+mn-lt"/>
            </a:endParaRPr>
          </a:p>
          <a:p>
            <a:pPr marL="342900" lvl="0" indent="-342900" algn="l" eaLnBrk="0" hangingPunct="0">
              <a:lnSpc>
                <a:spcPct val="90000"/>
              </a:lnSpc>
              <a:spcBef>
                <a:spcPct val="20000"/>
              </a:spcBef>
              <a:buBlip>
                <a:blip r:embed="rId3"/>
              </a:buBlip>
              <a:defRPr/>
            </a:pPr>
            <a:r>
              <a:rPr lang="en-GB" sz="1600" kern="0" dirty="0" smtClean="0">
                <a:latin typeface="+mn-lt"/>
              </a:rPr>
              <a:t>Then use two colours to represent </a:t>
            </a:r>
            <a:r>
              <a:rPr lang="en-GB" sz="1600" b="1" i="1" kern="0" dirty="0" smtClean="0">
                <a:solidFill>
                  <a:srgbClr val="FF0000"/>
                </a:solidFill>
                <a:latin typeface="+mn-lt"/>
              </a:rPr>
              <a:t>current status </a:t>
            </a:r>
            <a:r>
              <a:rPr lang="en-GB" sz="1600" kern="0" dirty="0" smtClean="0">
                <a:latin typeface="+mn-lt"/>
              </a:rPr>
              <a:t>and </a:t>
            </a:r>
            <a:r>
              <a:rPr lang="en-GB" sz="1600" b="1" i="1" kern="0" dirty="0" smtClean="0">
                <a:solidFill>
                  <a:srgbClr val="00B050"/>
                </a:solidFill>
                <a:latin typeface="+mn-lt"/>
              </a:rPr>
              <a:t>future goal</a:t>
            </a:r>
            <a:r>
              <a:rPr lang="en-GB" sz="1600" kern="0" dirty="0" smtClean="0">
                <a:latin typeface="+mn-lt"/>
              </a:rPr>
              <a:t>. </a:t>
            </a:r>
          </a:p>
          <a:p>
            <a:pPr marL="342900" lvl="0" indent="-342900" algn="l" eaLnBrk="0" hangingPunct="0">
              <a:lnSpc>
                <a:spcPct val="90000"/>
              </a:lnSpc>
              <a:spcBef>
                <a:spcPct val="20000"/>
              </a:spcBef>
              <a:buBlip>
                <a:blip r:embed="rId3"/>
              </a:buBlip>
              <a:defRPr/>
            </a:pPr>
            <a:endParaRPr lang="en-GB" sz="1600" kern="0" dirty="0" smtClean="0">
              <a:latin typeface="+mn-lt"/>
            </a:endParaRPr>
          </a:p>
          <a:p>
            <a:pPr marL="342900" lvl="0" indent="-342900" algn="l" eaLnBrk="0" hangingPunct="0">
              <a:lnSpc>
                <a:spcPct val="90000"/>
              </a:lnSpc>
              <a:spcBef>
                <a:spcPct val="20000"/>
              </a:spcBef>
              <a:buBlip>
                <a:blip r:embed="rId3"/>
              </a:buBlip>
              <a:defRPr/>
            </a:pPr>
            <a:r>
              <a:rPr lang="en-GB" sz="1600" kern="0" dirty="0" smtClean="0">
                <a:latin typeface="+mn-lt"/>
              </a:rPr>
              <a:t>Assign responsibilities within the organisation, i.e. point to people who can take on the coordination of the task of creating the environmental improvements within each focus area. </a:t>
            </a:r>
          </a:p>
          <a:p>
            <a:pPr marL="342900" lvl="0" indent="-342900" algn="l" eaLnBrk="0" hangingPunct="0">
              <a:lnSpc>
                <a:spcPct val="90000"/>
              </a:lnSpc>
              <a:spcBef>
                <a:spcPct val="20000"/>
              </a:spcBef>
              <a:buBlip>
                <a:blip r:embed="rId3"/>
              </a:buBlip>
              <a:defRPr/>
            </a:pPr>
            <a:endParaRPr lang="en-GB" sz="1600" kern="0" dirty="0" smtClean="0">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When this exercise is carried out in a workshop setting it is often the case that, even if appropriate units have been selected for each environmental priority, it is not possible to commit to absolute and quantified improvements for each focus area. Therefore, one can instead begin by operating with stepwise goals (e.g. a scale of 0-4) or relative improvements (e.g. factor 2, 3, 4 or “50% reduction”). These units can be adjusted later.</a:t>
            </a:r>
            <a:endParaRPr lang="en-GB" sz="1600" kern="0" dirty="0" smtClean="0">
              <a:latin typeface="+mn-lt"/>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Title 26"/>
          <p:cNvSpPr>
            <a:spLocks noGrp="1"/>
          </p:cNvSpPr>
          <p:nvPr>
            <p:ph type="title"/>
          </p:nvPr>
        </p:nvSpPr>
        <p:spPr/>
        <p:txBody>
          <a:bodyPr/>
          <a:lstStyle/>
          <a:p>
            <a:pPr eaLnBrk="1" hangingPunct="1"/>
            <a:r>
              <a:rPr lang="en-US" dirty="0" smtClean="0"/>
              <a:t>Step 7: Develop an environmental strategy</a:t>
            </a:r>
            <a:endParaRPr lang="en-GB" dirty="0" smtClean="0"/>
          </a:p>
        </p:txBody>
      </p:sp>
      <p:sp>
        <p:nvSpPr>
          <p:cNvPr id="29" name="Rectangle 3"/>
          <p:cNvSpPr txBox="1">
            <a:spLocks noChangeArrowheads="1"/>
          </p:cNvSpPr>
          <p:nvPr/>
        </p:nvSpPr>
        <p:spPr bwMode="auto">
          <a:xfrm>
            <a:off x="142845" y="1385910"/>
            <a:ext cx="3929089" cy="318609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defRPr/>
            </a:pPr>
            <a:r>
              <a:rPr lang="en-GB" sz="1600" b="1" kern="0" dirty="0" smtClean="0">
                <a:solidFill>
                  <a:srgbClr val="00B050"/>
                </a:solidFill>
                <a:latin typeface="+mn-lt"/>
              </a:rPr>
              <a:t>STEP-BY-STEP APPROACH</a:t>
            </a:r>
          </a:p>
          <a:p>
            <a:pPr marL="342900" lvl="0" indent="-342900" algn="l" eaLnBrk="0" hangingPunct="0">
              <a:lnSpc>
                <a:spcPct val="90000"/>
              </a:lnSpc>
              <a:spcBef>
                <a:spcPct val="20000"/>
              </a:spcBef>
              <a:defRPr/>
            </a:pPr>
            <a:endParaRPr lang="en-GB" sz="1600" b="1" kern="0" dirty="0" smtClean="0">
              <a:solidFill>
                <a:srgbClr val="00B050"/>
              </a:solidFill>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When the strategy proposals are in place, it is important to define the implementation task, so that the coordinators of each focus area can put deadlines on their activities and begin to make individual action plans for their tasks. </a:t>
            </a:r>
          </a:p>
          <a:p>
            <a:pPr marL="342900" lvl="0" indent="-342900" algn="l" eaLnBrk="0" hangingPunct="0">
              <a:lnSpc>
                <a:spcPct val="90000"/>
              </a:lnSpc>
              <a:spcBef>
                <a:spcPct val="20000"/>
              </a:spcBef>
              <a:buBlip>
                <a:blip r:embed="rId3"/>
              </a:buBlip>
              <a:defRPr/>
            </a:pPr>
            <a:endParaRPr lang="en-US" sz="1600" kern="0" dirty="0" smtClean="0">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The task after this step is to work through the results of step 7, putting real numbers onto the units of each axis of the radar plot and then developing a comprehensive environmental action plan. </a:t>
            </a:r>
          </a:p>
        </p:txBody>
      </p:sp>
      <p:sp>
        <p:nvSpPr>
          <p:cNvPr id="5" name="Rectangle 4"/>
          <p:cNvSpPr/>
          <p:nvPr/>
        </p:nvSpPr>
        <p:spPr>
          <a:xfrm>
            <a:off x="5000628" y="6143644"/>
            <a:ext cx="4000528" cy="428628"/>
          </a:xfrm>
          <a:prstGeom prst="rect">
            <a:avLst/>
          </a:prstGeom>
        </p:spPr>
        <p:txBody>
          <a:bodyPr wrap="square">
            <a:spAutoFit/>
          </a:bodyPr>
          <a:lstStyle/>
          <a:p>
            <a:pPr algn="l"/>
            <a:r>
              <a:rPr lang="en-GB" sz="1100" b="1" i="1" dirty="0" smtClean="0">
                <a:latin typeface="+mn-lt"/>
              </a:rPr>
              <a:t>Use this poster (electronic version available) to plot out an environmental strategy</a:t>
            </a:r>
            <a:endParaRPr lang="da-DK" sz="1100" b="1" i="1" dirty="0">
              <a:latin typeface="+mn-lt"/>
            </a:endParaRPr>
          </a:p>
        </p:txBody>
      </p:sp>
      <p:pic>
        <p:nvPicPr>
          <p:cNvPr id="434178" name="Picture 2"/>
          <p:cNvPicPr>
            <a:picLocks noChangeAspect="1" noChangeArrowheads="1"/>
          </p:cNvPicPr>
          <p:nvPr/>
        </p:nvPicPr>
        <p:blipFill>
          <a:blip r:embed="rId4"/>
          <a:srcRect/>
          <a:stretch>
            <a:fillRect/>
          </a:stretch>
        </p:blipFill>
        <p:spPr bwMode="auto">
          <a:xfrm>
            <a:off x="4500562" y="1857364"/>
            <a:ext cx="4357718" cy="423946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6100214.JPG"/>
          <p:cNvPicPr>
            <a:picLocks noChangeAspect="1"/>
          </p:cNvPicPr>
          <p:nvPr/>
        </p:nvPicPr>
        <p:blipFill>
          <a:blip r:embed="rId3" cstate="print"/>
          <a:srcRect l="6569" t="4928" b="42518"/>
          <a:stretch>
            <a:fillRect/>
          </a:stretch>
        </p:blipFill>
        <p:spPr>
          <a:xfrm>
            <a:off x="0" y="0"/>
            <a:ext cx="9144032" cy="6858000"/>
          </a:xfrm>
          <a:prstGeom prst="rect">
            <a:avLst/>
          </a:prstGeom>
        </p:spPr>
      </p:pic>
      <p:sp>
        <p:nvSpPr>
          <p:cNvPr id="4" name="Title 26"/>
          <p:cNvSpPr>
            <a:spLocks noGrp="1"/>
          </p:cNvSpPr>
          <p:nvPr>
            <p:ph type="title"/>
          </p:nvPr>
        </p:nvSpPr>
        <p:spPr>
          <a:xfrm>
            <a:off x="1476375" y="333375"/>
            <a:ext cx="7510463" cy="792163"/>
          </a:xfrm>
        </p:spPr>
        <p:txBody>
          <a:bodyPr/>
          <a:lstStyle/>
          <a:p>
            <a:pPr eaLnBrk="1" hangingPunct="1"/>
            <a:r>
              <a:rPr lang="en-US" b="1" dirty="0" smtClean="0">
                <a:effectLst>
                  <a:outerShdw blurRad="50800" dist="38100" dir="5400000" algn="t" rotWithShape="0">
                    <a:prstClr val="black">
                      <a:alpha val="40000"/>
                    </a:prstClr>
                  </a:outerShdw>
                </a:effectLst>
              </a:rPr>
              <a:t>Step 7: Develop an environmental strategy</a:t>
            </a:r>
            <a:endParaRPr lang="en-GB" b="1" dirty="0" smtClean="0">
              <a:effectLst>
                <a:outerShdw blurRad="50800" dist="38100" dir="5400000" algn="t" rotWithShape="0">
                  <a:prstClr val="black">
                    <a:alpha val="40000"/>
                  </a:prstClr>
                </a:outerShdw>
              </a:effectLst>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Environmental improvement through</a:t>
            </a:r>
            <a:br>
              <a:rPr lang="en-GB" dirty="0" smtClean="0"/>
            </a:br>
            <a:r>
              <a:rPr lang="en-GB" dirty="0" smtClean="0"/>
              <a:t>product development</a:t>
            </a:r>
            <a:r>
              <a:rPr lang="en-GB" sz="2000" b="1" dirty="0" smtClean="0"/>
              <a:t/>
            </a:r>
            <a:br>
              <a:rPr lang="en-GB" sz="2000" b="1" dirty="0" smtClean="0"/>
            </a:br>
            <a:r>
              <a:rPr lang="en-GB" b="1" dirty="0" smtClean="0"/>
              <a:t/>
            </a:r>
            <a:br>
              <a:rPr lang="en-GB" b="1" dirty="0" smtClean="0"/>
            </a:br>
            <a:r>
              <a:rPr lang="en-US" sz="1600" i="1" dirty="0" smtClean="0"/>
              <a:t>Ensuring implementation in the company</a:t>
            </a:r>
            <a:endParaRPr lang="da-DK"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Title 26"/>
          <p:cNvSpPr>
            <a:spLocks noGrp="1"/>
          </p:cNvSpPr>
          <p:nvPr>
            <p:ph type="title"/>
          </p:nvPr>
        </p:nvSpPr>
        <p:spPr/>
        <p:txBody>
          <a:bodyPr/>
          <a:lstStyle/>
          <a:p>
            <a:pPr eaLnBrk="1" hangingPunct="1"/>
            <a:r>
              <a:rPr lang="en-US" dirty="0" smtClean="0"/>
              <a:t>Ensuring implementation in the company</a:t>
            </a:r>
            <a:endParaRPr lang="en-GB" dirty="0" smtClean="0"/>
          </a:p>
        </p:txBody>
      </p:sp>
      <p:sp>
        <p:nvSpPr>
          <p:cNvPr id="29" name="Rectangle 3"/>
          <p:cNvSpPr txBox="1">
            <a:spLocks noChangeArrowheads="1"/>
          </p:cNvSpPr>
          <p:nvPr/>
        </p:nvSpPr>
        <p:spPr bwMode="auto">
          <a:xfrm>
            <a:off x="142845" y="1385910"/>
            <a:ext cx="8858311" cy="461485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buBlip>
                <a:blip r:embed="rId3"/>
              </a:buBlip>
              <a:defRPr/>
            </a:pPr>
            <a:r>
              <a:rPr lang="en-US" sz="1600" kern="0" dirty="0" smtClean="0">
                <a:latin typeface="+mn-lt"/>
              </a:rPr>
              <a:t>It is a challenging process after the workshop to ensure that the ideas, priorities and tools find a place in the company. </a:t>
            </a:r>
          </a:p>
          <a:p>
            <a:pPr marL="342900" lvl="0" indent="-342900" algn="l" eaLnBrk="0" hangingPunct="0">
              <a:lnSpc>
                <a:spcPct val="90000"/>
              </a:lnSpc>
              <a:spcBef>
                <a:spcPct val="20000"/>
              </a:spcBef>
              <a:buBlip>
                <a:blip r:embed="rId3"/>
              </a:buBlip>
              <a:defRPr/>
            </a:pPr>
            <a:endParaRPr lang="en-US" sz="1200" kern="0" dirty="0" smtClean="0">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As indicated in Step 7, the environmental considerations should be aligned to the company's overall development. Objectives, strategies and action plans should therefore be coordinated with other initiatives. </a:t>
            </a:r>
          </a:p>
          <a:p>
            <a:pPr marL="342900" lvl="0" indent="-342900" algn="l" eaLnBrk="0" hangingPunct="0">
              <a:lnSpc>
                <a:spcPct val="90000"/>
              </a:lnSpc>
              <a:spcBef>
                <a:spcPct val="20000"/>
              </a:spcBef>
              <a:buBlip>
                <a:blip r:embed="rId3"/>
              </a:buBlip>
              <a:defRPr/>
            </a:pPr>
            <a:endParaRPr lang="en-US" sz="1200" kern="0" dirty="0" smtClean="0">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The selection of one or more dedicated coordinators is the first step in this process. In relation to the company management, the coordinator has the major task of communicating and mediating the environmental effort with the company's other objectives and strategies.</a:t>
            </a:r>
          </a:p>
          <a:p>
            <a:pPr marL="342900" lvl="0" indent="-342900" algn="l" eaLnBrk="0" hangingPunct="0">
              <a:lnSpc>
                <a:spcPct val="90000"/>
              </a:lnSpc>
              <a:spcBef>
                <a:spcPct val="20000"/>
              </a:spcBef>
              <a:buBlip>
                <a:blip r:embed="rId3"/>
              </a:buBlip>
              <a:defRPr/>
            </a:pPr>
            <a:endParaRPr lang="en-US" sz="1200" kern="0" dirty="0" smtClean="0">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If the resources can be devoted to the positive and systematic environmental improvement in the company, it is certain that the investment will pay off in several areas: </a:t>
            </a:r>
          </a:p>
          <a:p>
            <a:pPr marL="800100" lvl="1" indent="-342900" algn="l" eaLnBrk="0" hangingPunct="0">
              <a:lnSpc>
                <a:spcPct val="90000"/>
              </a:lnSpc>
              <a:spcBef>
                <a:spcPct val="20000"/>
              </a:spcBef>
              <a:buBlip>
                <a:blip r:embed="rId3"/>
              </a:buBlip>
              <a:defRPr/>
            </a:pPr>
            <a:r>
              <a:rPr lang="en-US" sz="1600" kern="0" dirty="0" smtClean="0">
                <a:latin typeface="+mn-lt"/>
              </a:rPr>
              <a:t>Meeting the company's social obligations </a:t>
            </a:r>
          </a:p>
          <a:p>
            <a:pPr marL="800100" lvl="1" indent="-342900" algn="l" eaLnBrk="0" hangingPunct="0">
              <a:lnSpc>
                <a:spcPct val="90000"/>
              </a:lnSpc>
              <a:spcBef>
                <a:spcPct val="20000"/>
              </a:spcBef>
              <a:buBlip>
                <a:blip r:embed="rId3"/>
              </a:buBlip>
              <a:defRPr/>
            </a:pPr>
            <a:r>
              <a:rPr lang="en-US" sz="1600" kern="0" dirty="0" smtClean="0">
                <a:latin typeface="+mn-lt"/>
              </a:rPr>
              <a:t>Prevention in relation to future environmental concerns and requirements </a:t>
            </a:r>
          </a:p>
          <a:p>
            <a:pPr marL="800100" lvl="1" indent="-342900" algn="l" eaLnBrk="0" hangingPunct="0">
              <a:lnSpc>
                <a:spcPct val="90000"/>
              </a:lnSpc>
              <a:spcBef>
                <a:spcPct val="20000"/>
              </a:spcBef>
              <a:buBlip>
                <a:blip r:embed="rId3"/>
              </a:buBlip>
              <a:defRPr/>
            </a:pPr>
            <a:r>
              <a:rPr lang="en-US" sz="1600" kern="0" dirty="0" smtClean="0">
                <a:latin typeface="+mn-lt"/>
              </a:rPr>
              <a:t>Demonstrating the company's environmental stance </a:t>
            </a:r>
          </a:p>
          <a:p>
            <a:pPr marL="800100" lvl="1" indent="-342900" algn="l" eaLnBrk="0" hangingPunct="0">
              <a:lnSpc>
                <a:spcPct val="90000"/>
              </a:lnSpc>
              <a:spcBef>
                <a:spcPct val="20000"/>
              </a:spcBef>
              <a:buBlip>
                <a:blip r:embed="rId3"/>
              </a:buBlip>
              <a:defRPr/>
            </a:pPr>
            <a:r>
              <a:rPr lang="en-US" sz="1600" kern="0" dirty="0" smtClean="0">
                <a:latin typeface="+mn-lt"/>
              </a:rPr>
              <a:t>Improved view of and influence over the product life cycle </a:t>
            </a:r>
          </a:p>
          <a:p>
            <a:pPr marL="800100" lvl="1" indent="-342900" algn="l" eaLnBrk="0" hangingPunct="0">
              <a:lnSpc>
                <a:spcPct val="90000"/>
              </a:lnSpc>
              <a:spcBef>
                <a:spcPct val="20000"/>
              </a:spcBef>
              <a:buBlip>
                <a:blip r:embed="rId3"/>
              </a:buBlip>
              <a:defRPr/>
            </a:pPr>
            <a:r>
              <a:rPr lang="en-US" sz="1600" kern="0" dirty="0" smtClean="0">
                <a:latin typeface="+mn-lt"/>
              </a:rPr>
              <a:t>A service-oriented view of the product</a:t>
            </a:r>
          </a:p>
          <a:p>
            <a:pPr marL="800100" lvl="1" indent="-342900" algn="l" eaLnBrk="0" hangingPunct="0">
              <a:lnSpc>
                <a:spcPct val="90000"/>
              </a:lnSpc>
              <a:spcBef>
                <a:spcPct val="20000"/>
              </a:spcBef>
              <a:buBlip>
                <a:blip r:embed="rId3"/>
              </a:buBlip>
              <a:defRPr/>
            </a:pPr>
            <a:r>
              <a:rPr lang="en-US" sz="1600" kern="0" dirty="0" smtClean="0">
                <a:latin typeface="+mn-lt"/>
              </a:rPr>
              <a:t>Robust and innovative product concepts.</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IMG0415.JPG"/>
          <p:cNvPicPr>
            <a:picLocks noChangeAspect="1"/>
          </p:cNvPicPr>
          <p:nvPr/>
        </p:nvPicPr>
        <p:blipFill>
          <a:blip r:embed="rId3">
            <a:lum bright="10000" contrast="10000"/>
          </a:blip>
          <a:srcRect l="13044" t="18013" r="7454" b="2485"/>
          <a:stretch>
            <a:fillRect/>
          </a:stretch>
        </p:blipFill>
        <p:spPr>
          <a:xfrm>
            <a:off x="0" y="0"/>
            <a:ext cx="9144000" cy="6858000"/>
          </a:xfrm>
          <a:prstGeom prst="rect">
            <a:avLst/>
          </a:prstGeom>
        </p:spPr>
      </p:pic>
      <p:sp>
        <p:nvSpPr>
          <p:cNvPr id="4" name="Title 26"/>
          <p:cNvSpPr>
            <a:spLocks noGrp="1"/>
          </p:cNvSpPr>
          <p:nvPr>
            <p:ph type="title"/>
          </p:nvPr>
        </p:nvSpPr>
        <p:spPr>
          <a:xfrm>
            <a:off x="1476375" y="333375"/>
            <a:ext cx="7510463" cy="792163"/>
          </a:xfrm>
        </p:spPr>
        <p:txBody>
          <a:bodyPr/>
          <a:lstStyle/>
          <a:p>
            <a:pPr eaLnBrk="1" hangingPunct="1"/>
            <a:r>
              <a:rPr lang="en-US" b="1" dirty="0" smtClean="0">
                <a:effectLst>
                  <a:outerShdw blurRad="50800" dist="38100" dir="5400000" algn="t" rotWithShape="0">
                    <a:prstClr val="black">
                      <a:alpha val="40000"/>
                    </a:prstClr>
                  </a:outerShdw>
                </a:effectLst>
              </a:rPr>
              <a:t>Ensuring implementation in the company</a:t>
            </a:r>
            <a:endParaRPr lang="en-GB" b="1" dirty="0" smtClean="0">
              <a:effectLst>
                <a:outerShdw blurRad="50800" dist="38100" dir="5400000" algn="t" rotWithShape="0">
                  <a:prstClr val="black">
                    <a:alpha val="40000"/>
                  </a:prstClr>
                </a:outerShdw>
              </a:effectLst>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ChangeArrowheads="1"/>
          </p:cNvSpPr>
          <p:nvPr/>
        </p:nvSpPr>
        <p:spPr bwMode="auto">
          <a:xfrm>
            <a:off x="1181100" y="1500188"/>
            <a:ext cx="6781800" cy="4876800"/>
          </a:xfrm>
          <a:prstGeom prst="rect">
            <a:avLst/>
          </a:prstGeom>
          <a:noFill/>
          <a:ln w="50800">
            <a:solidFill>
              <a:srgbClr val="CCCCCC"/>
            </a:solidFill>
            <a:miter lim="800000"/>
            <a:headEnd/>
            <a:tailEnd/>
          </a:ln>
        </p:spPr>
        <p:txBody>
          <a:bodyPr wrap="none" anchor="ctr"/>
          <a:lstStyle/>
          <a:p>
            <a:endParaRPr lang="en-GB">
              <a:latin typeface="Trebuchet MS" pitchFamily="34" charset="0"/>
            </a:endParaRPr>
          </a:p>
        </p:txBody>
      </p:sp>
      <p:pic>
        <p:nvPicPr>
          <p:cNvPr id="57350" name="Picture 6"/>
          <p:cNvPicPr>
            <a:picLocks noChangeAspect="1" noChangeArrowheads="1"/>
          </p:cNvPicPr>
          <p:nvPr/>
        </p:nvPicPr>
        <p:blipFill>
          <a:blip r:embed="rId3"/>
          <a:srcRect/>
          <a:stretch>
            <a:fillRect/>
          </a:stretch>
        </p:blipFill>
        <p:spPr bwMode="auto">
          <a:xfrm>
            <a:off x="6246813" y="3219450"/>
            <a:ext cx="1201737" cy="1562100"/>
          </a:xfrm>
          <a:prstGeom prst="rect">
            <a:avLst/>
          </a:prstGeom>
          <a:noFill/>
          <a:ln w="9525">
            <a:noFill/>
            <a:miter lim="800000"/>
            <a:headEnd/>
            <a:tailEnd/>
          </a:ln>
        </p:spPr>
      </p:pic>
      <p:pic>
        <p:nvPicPr>
          <p:cNvPr id="57351" name="Picture 7" descr="logotype_uk_w"/>
          <p:cNvPicPr>
            <a:picLocks noChangeAspect="1" noChangeArrowheads="1"/>
          </p:cNvPicPr>
          <p:nvPr/>
        </p:nvPicPr>
        <p:blipFill>
          <a:blip r:embed="rId4"/>
          <a:srcRect/>
          <a:stretch>
            <a:fillRect/>
          </a:stretch>
        </p:blipFill>
        <p:spPr bwMode="auto">
          <a:xfrm>
            <a:off x="1600200" y="3324225"/>
            <a:ext cx="4572000" cy="611188"/>
          </a:xfrm>
          <a:prstGeom prst="rect">
            <a:avLst/>
          </a:prstGeom>
          <a:noFill/>
          <a:ln w="9525">
            <a:noFill/>
            <a:miter lim="800000"/>
            <a:headEnd/>
            <a:tailEnd/>
          </a:ln>
        </p:spPr>
      </p:pic>
      <p:sp>
        <p:nvSpPr>
          <p:cNvPr id="64517" name="Text Box 8"/>
          <p:cNvSpPr txBox="1">
            <a:spLocks noChangeArrowheads="1"/>
          </p:cNvSpPr>
          <p:nvPr/>
        </p:nvSpPr>
        <p:spPr bwMode="auto">
          <a:xfrm>
            <a:off x="1619250" y="3922713"/>
            <a:ext cx="6337300" cy="3108543"/>
          </a:xfrm>
          <a:prstGeom prst="rect">
            <a:avLst/>
          </a:prstGeom>
          <a:noFill/>
          <a:ln w="9525">
            <a:noFill/>
            <a:miter lim="800000"/>
            <a:headEnd/>
            <a:tailEnd/>
          </a:ln>
        </p:spPr>
        <p:txBody>
          <a:bodyPr>
            <a:spAutoFit/>
          </a:bodyPr>
          <a:lstStyle/>
          <a:p>
            <a:pPr marL="457200" indent="-457200" algn="l"/>
            <a:r>
              <a:rPr lang="en-US" sz="1400" dirty="0">
                <a:latin typeface="Trebuchet MS" pitchFamily="34" charset="0"/>
              </a:rPr>
              <a:t>Tim McAloone</a:t>
            </a:r>
          </a:p>
          <a:p>
            <a:pPr marL="457200" indent="-457200" algn="l"/>
            <a:r>
              <a:rPr lang="en-US" sz="1400" dirty="0">
                <a:latin typeface="Trebuchet MS" pitchFamily="34" charset="0"/>
              </a:rPr>
              <a:t>DTU Management Engineering</a:t>
            </a:r>
          </a:p>
          <a:p>
            <a:pPr marL="457200" indent="-457200" algn="l"/>
            <a:r>
              <a:rPr lang="en-US" sz="1400" dirty="0">
                <a:latin typeface="Trebuchet MS" pitchFamily="34" charset="0"/>
              </a:rPr>
              <a:t>Engineering Design and Product Development</a:t>
            </a:r>
          </a:p>
          <a:p>
            <a:pPr marL="457200" indent="-457200" algn="l"/>
            <a:r>
              <a:rPr lang="en-US" sz="1400" dirty="0">
                <a:latin typeface="Trebuchet MS" pitchFamily="34" charset="0"/>
              </a:rPr>
              <a:t>Building 426, </a:t>
            </a:r>
            <a:r>
              <a:rPr lang="en-US" sz="1400" dirty="0" err="1">
                <a:latin typeface="Trebuchet MS" pitchFamily="34" charset="0"/>
              </a:rPr>
              <a:t>Produktionstorvet</a:t>
            </a:r>
            <a:r>
              <a:rPr lang="en-US" sz="1400" dirty="0">
                <a:latin typeface="Trebuchet MS" pitchFamily="34" charset="0"/>
              </a:rPr>
              <a:t>, DK-2800 </a:t>
            </a:r>
            <a:r>
              <a:rPr lang="en-US" sz="1400" dirty="0" err="1">
                <a:latin typeface="Trebuchet MS" pitchFamily="34" charset="0"/>
              </a:rPr>
              <a:t>Kgs</a:t>
            </a:r>
            <a:r>
              <a:rPr lang="en-US" sz="1400" dirty="0">
                <a:latin typeface="Trebuchet MS" pitchFamily="34" charset="0"/>
              </a:rPr>
              <a:t>. </a:t>
            </a:r>
            <a:r>
              <a:rPr lang="en-US" sz="1400" dirty="0" err="1">
                <a:latin typeface="Trebuchet MS" pitchFamily="34" charset="0"/>
              </a:rPr>
              <a:t>Lyngby</a:t>
            </a:r>
            <a:endParaRPr lang="en-US" sz="1400" dirty="0">
              <a:latin typeface="Trebuchet MS" pitchFamily="34" charset="0"/>
            </a:endParaRPr>
          </a:p>
          <a:p>
            <a:pPr marL="457200" indent="-457200" algn="l"/>
            <a:r>
              <a:rPr lang="en-US" sz="1400" dirty="0">
                <a:latin typeface="Trebuchet MS" pitchFamily="34" charset="0"/>
              </a:rPr>
              <a:t>Denmark</a:t>
            </a:r>
          </a:p>
          <a:p>
            <a:pPr marL="457200" indent="-457200" algn="l"/>
            <a:endParaRPr lang="en-US" sz="1400" dirty="0">
              <a:latin typeface="Trebuchet MS" pitchFamily="34" charset="0"/>
            </a:endParaRPr>
          </a:p>
          <a:p>
            <a:pPr marL="457200" indent="-457200" algn="l">
              <a:tabLst>
                <a:tab pos="1085850" algn="l"/>
              </a:tabLst>
            </a:pPr>
            <a:r>
              <a:rPr lang="en-US" sz="1400" dirty="0">
                <a:solidFill>
                  <a:schemeClr val="bg2"/>
                </a:solidFill>
                <a:latin typeface="Trebuchet MS" pitchFamily="34" charset="0"/>
              </a:rPr>
              <a:t>Telephone </a:t>
            </a:r>
            <a:r>
              <a:rPr lang="en-US" sz="1400" dirty="0">
                <a:latin typeface="Trebuchet MS" pitchFamily="34" charset="0"/>
              </a:rPr>
              <a:t> </a:t>
            </a:r>
            <a:r>
              <a:rPr lang="en-US" sz="1400" dirty="0" smtClean="0">
                <a:latin typeface="Trebuchet MS" pitchFamily="34" charset="0"/>
              </a:rPr>
              <a:t>	(+</a:t>
            </a:r>
            <a:r>
              <a:rPr lang="en-US" sz="1400" dirty="0">
                <a:latin typeface="Trebuchet MS" pitchFamily="34" charset="0"/>
              </a:rPr>
              <a:t>45) 4525 </a:t>
            </a:r>
            <a:r>
              <a:rPr lang="en-US" sz="1400" dirty="0" smtClean="0">
                <a:latin typeface="Trebuchet MS" pitchFamily="34" charset="0"/>
              </a:rPr>
              <a:t>6270</a:t>
            </a:r>
            <a:endParaRPr lang="en-US" sz="1400" dirty="0" smtClean="0">
              <a:solidFill>
                <a:schemeClr val="bg2"/>
              </a:solidFill>
              <a:latin typeface="Trebuchet MS" pitchFamily="34" charset="0"/>
            </a:endParaRPr>
          </a:p>
          <a:p>
            <a:pPr marL="457200" indent="-457200" algn="l">
              <a:tabLst>
                <a:tab pos="1085850" algn="l"/>
              </a:tabLst>
            </a:pPr>
            <a:r>
              <a:rPr lang="en-US" sz="1400" dirty="0" smtClean="0">
                <a:solidFill>
                  <a:schemeClr val="bg2"/>
                </a:solidFill>
                <a:latin typeface="Trebuchet MS" pitchFamily="34" charset="0"/>
              </a:rPr>
              <a:t>Homepage </a:t>
            </a:r>
            <a:r>
              <a:rPr lang="en-US" sz="1400" dirty="0" smtClean="0">
                <a:latin typeface="Trebuchet MS" pitchFamily="34" charset="0"/>
              </a:rPr>
              <a:t> 	</a:t>
            </a:r>
            <a:r>
              <a:rPr lang="en-US" sz="1400" dirty="0" smtClean="0">
                <a:latin typeface="Trebuchet MS" pitchFamily="34" charset="0"/>
                <a:hlinkClick r:id="rId5"/>
              </a:rPr>
              <a:t>www.kp.man.dtu.dk/english/research/areas/ecodesign/guide</a:t>
            </a:r>
            <a:endParaRPr lang="en-US" sz="1400" dirty="0" smtClean="0">
              <a:latin typeface="Trebuchet MS" pitchFamily="34" charset="0"/>
            </a:endParaRPr>
          </a:p>
          <a:p>
            <a:pPr marL="457200" indent="-457200" algn="l">
              <a:tabLst>
                <a:tab pos="1085850" algn="l"/>
              </a:tabLst>
            </a:pPr>
            <a:r>
              <a:rPr lang="en-US" sz="1400" dirty="0" smtClean="0">
                <a:solidFill>
                  <a:schemeClr val="bg2"/>
                </a:solidFill>
                <a:latin typeface="Trebuchet MS" pitchFamily="34" charset="0"/>
              </a:rPr>
              <a:t>Email</a:t>
            </a:r>
            <a:r>
              <a:rPr lang="en-US" sz="1400" dirty="0" smtClean="0">
                <a:latin typeface="Trebuchet MS" pitchFamily="34" charset="0"/>
              </a:rPr>
              <a:t>  	</a:t>
            </a:r>
            <a:r>
              <a:rPr lang="en-US" sz="1400" dirty="0" smtClean="0">
                <a:latin typeface="Trebuchet MS" pitchFamily="34" charset="0"/>
                <a:hlinkClick r:id="rId6"/>
              </a:rPr>
              <a:t>tmca@man.dtu.dk</a:t>
            </a:r>
            <a:endParaRPr lang="en-US" sz="1400" dirty="0" smtClean="0">
              <a:latin typeface="Trebuchet MS" pitchFamily="34" charset="0"/>
            </a:endParaRPr>
          </a:p>
          <a:p>
            <a:pPr marL="457200" indent="-457200" algn="l"/>
            <a:endParaRPr lang="en-US" sz="1400" dirty="0" smtClean="0">
              <a:latin typeface="Trebuchet MS" pitchFamily="34" charset="0"/>
            </a:endParaRPr>
          </a:p>
          <a:p>
            <a:pPr marL="457200" indent="-457200" algn="l"/>
            <a:endParaRPr lang="en-US" sz="1400" dirty="0">
              <a:latin typeface="Trebuchet MS" pitchFamily="34" charset="0"/>
            </a:endParaRPr>
          </a:p>
          <a:p>
            <a:pPr marL="457200" indent="-457200" algn="l"/>
            <a:endParaRPr lang="en-US" sz="1400" dirty="0">
              <a:latin typeface="Trebuchet MS" pitchFamily="34" charset="0"/>
            </a:endParaRPr>
          </a:p>
          <a:p>
            <a:pPr marL="457200" indent="-457200" algn="l"/>
            <a:endParaRPr lang="en-US" sz="1400" dirty="0">
              <a:latin typeface="Trebuchet MS" pitchFamily="34" charset="0"/>
            </a:endParaRPr>
          </a:p>
          <a:p>
            <a:pPr marL="457200" indent="-457200" algn="l"/>
            <a:endParaRPr lang="en-US" sz="1400" dirty="0">
              <a:latin typeface="Trebuchet MS" pitchFamily="34" charset="0"/>
            </a:endParaRPr>
          </a:p>
        </p:txBody>
      </p:sp>
      <p:sp>
        <p:nvSpPr>
          <p:cNvPr id="9" name="Title 26"/>
          <p:cNvSpPr txBox="1">
            <a:spLocks/>
          </p:cNvSpPr>
          <p:nvPr/>
        </p:nvSpPr>
        <p:spPr>
          <a:xfrm>
            <a:off x="1476375" y="333375"/>
            <a:ext cx="7510463" cy="792163"/>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dirty="0" smtClean="0">
              <a:ln>
                <a:noFill/>
              </a:ln>
              <a:solidFill>
                <a:schemeClr val="bg1"/>
              </a:solidFill>
              <a:effectLst/>
              <a:uLnTx/>
              <a:uFillTx/>
              <a:latin typeface="+mj-lt"/>
              <a:ea typeface="+mj-ea"/>
              <a:cs typeface="+mj-cs"/>
            </a:endParaRPr>
          </a:p>
        </p:txBody>
      </p:sp>
      <p:sp>
        <p:nvSpPr>
          <p:cNvPr id="10" name="Title 26"/>
          <p:cNvSpPr txBox="1">
            <a:spLocks/>
          </p:cNvSpPr>
          <p:nvPr/>
        </p:nvSpPr>
        <p:spPr>
          <a:xfrm>
            <a:off x="1628775" y="485775"/>
            <a:ext cx="7510463" cy="792163"/>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smtClean="0">
                <a:ln>
                  <a:noFill/>
                </a:ln>
                <a:solidFill>
                  <a:schemeClr val="bg1"/>
                </a:solidFill>
                <a:effectLst/>
                <a:uLnTx/>
                <a:uFillTx/>
                <a:latin typeface="+mj-lt"/>
                <a:ea typeface="+mj-ea"/>
                <a:cs typeface="+mj-cs"/>
              </a:rPr>
              <a:t>For further information</a:t>
            </a:r>
            <a:endParaRPr kumimoji="0" lang="en-GB" sz="2400" b="0" i="0" u="none" strike="noStrike" kern="0" cap="none" spc="0" normalizeH="0" baseline="0" noProof="0" dirty="0" smtClean="0">
              <a:ln>
                <a:noFill/>
              </a:ln>
              <a:solidFill>
                <a:schemeClr val="bg1"/>
              </a:solidFill>
              <a:effectLst/>
              <a:uLnTx/>
              <a:uFillTx/>
              <a:latin typeface="+mj-lt"/>
              <a:ea typeface="+mj-ea"/>
              <a:cs typeface="+mj-cs"/>
            </a:endParaRPr>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7351"/>
                                        </p:tgtEl>
                                        <p:attrNameLst>
                                          <p:attrName>style.visibility</p:attrName>
                                        </p:attrNameLst>
                                      </p:cBhvr>
                                      <p:to>
                                        <p:strVal val="visible"/>
                                      </p:to>
                                    </p:set>
                                    <p:animEffect transition="in" filter="randombar(horizontal)">
                                      <p:cBhvr>
                                        <p:cTn id="7" dur="500"/>
                                        <p:tgtEl>
                                          <p:spTgt spid="57351"/>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57350"/>
                                        </p:tgtEl>
                                        <p:attrNameLst>
                                          <p:attrName>style.visibility</p:attrName>
                                        </p:attrNameLst>
                                      </p:cBhvr>
                                      <p:to>
                                        <p:strVal val="visible"/>
                                      </p:to>
                                    </p:set>
                                    <p:animEffect transition="in" filter="randombar(horizontal)">
                                      <p:cBhvr>
                                        <p:cTn id="11" dur="500"/>
                                        <p:tgtEl>
                                          <p:spTgt spid="57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Title 26"/>
          <p:cNvSpPr>
            <a:spLocks noGrp="1"/>
          </p:cNvSpPr>
          <p:nvPr>
            <p:ph type="title"/>
          </p:nvPr>
        </p:nvSpPr>
        <p:spPr/>
        <p:txBody>
          <a:bodyPr/>
          <a:lstStyle/>
          <a:p>
            <a:pPr eaLnBrk="1" hangingPunct="1"/>
            <a:r>
              <a:rPr lang="en-GB" smtClean="0"/>
              <a:t>Revealing the product’s life cycle</a:t>
            </a:r>
          </a:p>
        </p:txBody>
      </p:sp>
      <p:pic>
        <p:nvPicPr>
          <p:cNvPr id="4" name="Picture 3" descr="Processes_brightRed.png"/>
          <p:cNvPicPr>
            <a:picLocks noChangeAspect="1"/>
          </p:cNvPicPr>
          <p:nvPr/>
        </p:nvPicPr>
        <p:blipFill>
          <a:blip r:embed="rId3" cstate="print"/>
          <a:stretch>
            <a:fillRect/>
          </a:stretch>
        </p:blipFill>
        <p:spPr>
          <a:xfrm>
            <a:off x="571472" y="1313337"/>
            <a:ext cx="7572428" cy="4901745"/>
          </a:xfrm>
          <a:prstGeom prst="rect">
            <a:avLst/>
          </a:prstGeom>
        </p:spPr>
      </p:pic>
      <p:sp>
        <p:nvSpPr>
          <p:cNvPr id="5" name="Rectangle 4"/>
          <p:cNvSpPr/>
          <p:nvPr/>
        </p:nvSpPr>
        <p:spPr>
          <a:xfrm>
            <a:off x="1285852" y="6239224"/>
            <a:ext cx="7000924" cy="261610"/>
          </a:xfrm>
          <a:prstGeom prst="rect">
            <a:avLst/>
          </a:prstGeom>
        </p:spPr>
        <p:txBody>
          <a:bodyPr wrap="square">
            <a:spAutoFit/>
          </a:bodyPr>
          <a:lstStyle/>
          <a:p>
            <a:r>
              <a:rPr lang="en-GB" sz="1100" dirty="0" smtClean="0">
                <a:latin typeface="+mn-lt"/>
              </a:rPr>
              <a:t>Example: Mapping the product life cycle for a scaffold. Potential environmental causes are indicated in red.</a:t>
            </a:r>
            <a:endParaRPr lang="da-DK" sz="1100" dirty="0">
              <a:latin typeface="+mn-lt"/>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Title 26"/>
          <p:cNvSpPr>
            <a:spLocks noGrp="1"/>
          </p:cNvSpPr>
          <p:nvPr>
            <p:ph type="title"/>
          </p:nvPr>
        </p:nvSpPr>
        <p:spPr/>
        <p:txBody>
          <a:bodyPr/>
          <a:lstStyle/>
          <a:p>
            <a:pPr eaLnBrk="1" hangingPunct="1"/>
            <a:r>
              <a:rPr lang="en-GB" dirty="0" smtClean="0"/>
              <a:t>Environmental improvements in 7 steps</a:t>
            </a:r>
          </a:p>
        </p:txBody>
      </p:sp>
      <p:sp>
        <p:nvSpPr>
          <p:cNvPr id="29" name="Rectangle 3"/>
          <p:cNvSpPr txBox="1">
            <a:spLocks noChangeArrowheads="1"/>
          </p:cNvSpPr>
          <p:nvPr/>
        </p:nvSpPr>
        <p:spPr bwMode="auto">
          <a:xfrm>
            <a:off x="142845" y="1385910"/>
            <a:ext cx="8848755" cy="53292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defRPr/>
            </a:pPr>
            <a:r>
              <a:rPr lang="en-GB" sz="1600" b="1" kern="0" dirty="0" smtClean="0">
                <a:solidFill>
                  <a:srgbClr val="00B050"/>
                </a:solidFill>
                <a:latin typeface="+mn-lt"/>
              </a:rPr>
              <a:t>WHY A 7-STEP APPROACH?</a:t>
            </a:r>
          </a:p>
          <a:p>
            <a:pPr marL="342900" lvl="0" indent="-342900" algn="l" eaLnBrk="0" hangingPunct="0">
              <a:lnSpc>
                <a:spcPct val="90000"/>
              </a:lnSpc>
              <a:spcBef>
                <a:spcPct val="20000"/>
              </a:spcBef>
              <a:buBlip>
                <a:blip r:embed="rId3"/>
              </a:buBlip>
              <a:defRPr/>
            </a:pPr>
            <a:endParaRPr lang="en-GB" sz="1600" b="1" kern="0" dirty="0" smtClean="0">
              <a:solidFill>
                <a:srgbClr val="00B050"/>
              </a:solidFill>
              <a:latin typeface="+mn-lt"/>
            </a:endParaRPr>
          </a:p>
          <a:p>
            <a:pPr marL="342900" lvl="0" indent="-342900" algn="l" eaLnBrk="0" hangingPunct="0">
              <a:lnSpc>
                <a:spcPct val="90000"/>
              </a:lnSpc>
              <a:spcBef>
                <a:spcPct val="20000"/>
              </a:spcBef>
              <a:buBlip>
                <a:blip r:embed="rId3"/>
              </a:buBlip>
              <a:defRPr/>
            </a:pPr>
            <a:r>
              <a:rPr lang="en-GB" sz="1600" kern="0" dirty="0" smtClean="0">
                <a:latin typeface="+mn-lt"/>
              </a:rPr>
              <a:t>Many companies that have had environment on the agenda for some years will righteously be able to claim that they have a good grip on the more eco-analytical tasks and on environmental documentation and reporting. But in contrast, there is often far less focus on the creation of completely new environmental solutions.</a:t>
            </a:r>
          </a:p>
          <a:p>
            <a:pPr marL="342900" lvl="0" indent="-342900" algn="l" eaLnBrk="0" hangingPunct="0">
              <a:lnSpc>
                <a:spcPct val="90000"/>
              </a:lnSpc>
              <a:spcBef>
                <a:spcPct val="20000"/>
              </a:spcBef>
              <a:buBlip>
                <a:blip r:embed="rId3"/>
              </a:buBlip>
              <a:defRPr/>
            </a:pPr>
            <a:endParaRPr lang="en-GB" sz="1600" kern="0" dirty="0" smtClean="0">
              <a:latin typeface="+mn-lt"/>
            </a:endParaRPr>
          </a:p>
          <a:p>
            <a:pPr marL="342900" lvl="0" indent="-342900" algn="l" eaLnBrk="0" hangingPunct="0">
              <a:lnSpc>
                <a:spcPct val="90000"/>
              </a:lnSpc>
              <a:spcBef>
                <a:spcPct val="20000"/>
              </a:spcBef>
              <a:buBlip>
                <a:blip r:embed="rId3"/>
              </a:buBlip>
              <a:defRPr/>
            </a:pPr>
            <a:r>
              <a:rPr lang="en-GB" sz="1600" kern="0" dirty="0" smtClean="0">
                <a:latin typeface="+mn-lt"/>
              </a:rPr>
              <a:t>The method developed for this approach to environmental improvement in product development will lead you through a 7-step, solution-oriented process, towards environmental improvement.</a:t>
            </a:r>
          </a:p>
          <a:p>
            <a:pPr marL="342900" lvl="0" indent="-342900" algn="l" eaLnBrk="0" hangingPunct="0">
              <a:lnSpc>
                <a:spcPct val="90000"/>
              </a:lnSpc>
              <a:spcBef>
                <a:spcPct val="20000"/>
              </a:spcBef>
              <a:buBlip>
                <a:blip r:embed="rId3"/>
              </a:buBlip>
              <a:defRPr/>
            </a:pPr>
            <a:endParaRPr lang="en-GB" sz="1600" kern="0" dirty="0" smtClean="0">
              <a:latin typeface="+mn-lt"/>
            </a:endParaRPr>
          </a:p>
          <a:p>
            <a:pPr marL="342900" lvl="0" indent="-342900" algn="l" eaLnBrk="0" hangingPunct="0">
              <a:lnSpc>
                <a:spcPct val="90000"/>
              </a:lnSpc>
              <a:spcBef>
                <a:spcPct val="20000"/>
              </a:spcBef>
              <a:buBlip>
                <a:blip r:embed="rId3"/>
              </a:buBlip>
              <a:defRPr/>
            </a:pPr>
            <a:r>
              <a:rPr lang="en-GB" sz="1600" kern="0" dirty="0" smtClean="0">
                <a:latin typeface="+mn-lt"/>
              </a:rPr>
              <a:t>The 7 steps are simple, inspiring and different from your ordinary product development tasks. The approach creates space for innovation by focusing solely on environmental issues.</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tlef 1">
  <a:themeElements>
    <a:clrScheme name="Detlef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tlef 1">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smtClean="0">
            <a:ln>
              <a:noFill/>
            </a:ln>
            <a:solidFill>
              <a:schemeClr val="tx1"/>
            </a:solidFill>
            <a:effectLst/>
            <a:latin typeface="Arial" charset="0"/>
          </a:defRPr>
        </a:defPPr>
      </a:lstStyle>
    </a:lnDef>
  </a:objectDefaults>
  <a:extraClrSchemeLst>
    <a:extraClrScheme>
      <a:clrScheme name="Detlef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tlef 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tlef 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tlef 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tlef 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tlef 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tlef 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tlef 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tlef 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tlef 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tlef 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tlef 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4778</TotalTime>
  <Words>7363</Words>
  <Application>Microsoft Office PowerPoint</Application>
  <PresentationFormat>On-screen Show (4:3)</PresentationFormat>
  <Paragraphs>760</Paragraphs>
  <Slides>79</Slides>
  <Notes>79</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79</vt:i4>
      </vt:variant>
    </vt:vector>
  </HeadingPairs>
  <TitlesOfParts>
    <vt:vector size="81" baseType="lpstr">
      <vt:lpstr>Detlef 1</vt:lpstr>
      <vt:lpstr>MSDraw</vt:lpstr>
      <vt:lpstr>Environmental improvement through product development  Introduction</vt:lpstr>
      <vt:lpstr>About this material</vt:lpstr>
      <vt:lpstr>Introduction</vt:lpstr>
      <vt:lpstr>Accepting the environmental challenge</vt:lpstr>
      <vt:lpstr>Why think environment into product development?</vt:lpstr>
      <vt:lpstr>The product developer has the greatest challenge</vt:lpstr>
      <vt:lpstr>Revealing the product’s life cycle</vt:lpstr>
      <vt:lpstr>Revealing the product’s life cycle</vt:lpstr>
      <vt:lpstr>Environmental improvements in 7 steps</vt:lpstr>
      <vt:lpstr>Environmental improvements in 7 steps</vt:lpstr>
      <vt:lpstr>Environmental improvements in 7 steps</vt:lpstr>
      <vt:lpstr>Environmental improvements in 7 steps</vt:lpstr>
      <vt:lpstr>Environmental improvements in 7 steps</vt:lpstr>
      <vt:lpstr>Environmental improvements in 7 steps</vt:lpstr>
      <vt:lpstr>Environmental improvement through product development  Step 1: Describe the use context</vt:lpstr>
      <vt:lpstr>Step 1: Describe the use context</vt:lpstr>
      <vt:lpstr>Step 1: Describe the use context</vt:lpstr>
      <vt:lpstr>Step 1: Describe the use context</vt:lpstr>
      <vt:lpstr>Step 1: Describe the use context</vt:lpstr>
      <vt:lpstr>Step 1: Describe the use context</vt:lpstr>
      <vt:lpstr>Environmental improvement through product development  Step 2: Create an overview of the environmental impacts</vt:lpstr>
      <vt:lpstr>Step 2: Overview of the environmental impacts</vt:lpstr>
      <vt:lpstr>Step 2: Overview of the environmental impacts</vt:lpstr>
      <vt:lpstr>Step 2: Overview of the environmental impacts</vt:lpstr>
      <vt:lpstr>Step 2: Overview of the environmental impacts</vt:lpstr>
      <vt:lpstr>Environmental improvement through product development  Step 3: Create your environmental profile and find root causes</vt:lpstr>
      <vt:lpstr>Step 3: Environmental profile and root causes</vt:lpstr>
      <vt:lpstr>Step 3: Environmental profile and root causes</vt:lpstr>
      <vt:lpstr>Step 3: Environmental profile and root causes</vt:lpstr>
      <vt:lpstr>Step 3: Environmental profile and root causes</vt:lpstr>
      <vt:lpstr>Slide 31</vt:lpstr>
      <vt:lpstr>Slide 32</vt:lpstr>
      <vt:lpstr>Step 3: Environmental profile and root causes</vt:lpstr>
      <vt:lpstr>Step 3: Environmental profile and root causes</vt:lpstr>
      <vt:lpstr>Environmental improvement through product development  Step 4: Sketch the stakeholder-network</vt:lpstr>
      <vt:lpstr>Step 4: Sketch the stakeholder-network</vt:lpstr>
      <vt:lpstr>Step 4: Sketch the stakeholder-network</vt:lpstr>
      <vt:lpstr>Step 4: Sketch the stakeholder-network</vt:lpstr>
      <vt:lpstr>Step 4: Sketch the stakeholder-network</vt:lpstr>
      <vt:lpstr>Case example Identification of environmental impacts through the stakeholder-network exercise at Coloplast A/S</vt:lpstr>
      <vt:lpstr>Step 4: Sketch the stakeholder-network</vt:lpstr>
      <vt:lpstr>Step 4: Sketch the stakeholder-network</vt:lpstr>
      <vt:lpstr>Environmental improvement through product development  Step 5: Quantify the environmental impacts</vt:lpstr>
      <vt:lpstr>Step 5: Quantify the environmental impacts</vt:lpstr>
      <vt:lpstr>Step 5: Quantify the environmental impacts</vt:lpstr>
      <vt:lpstr>Step 5: Quantify the environmental impacts</vt:lpstr>
      <vt:lpstr>Step 5: Quantify the environmental impacts</vt:lpstr>
      <vt:lpstr>Step 5: Quantify the environmental impacts LCA results are usually complex</vt:lpstr>
      <vt:lpstr>Step 5: Quantify the environmental impacts Tools for simplified LCAs: e.g. ECO-it</vt:lpstr>
      <vt:lpstr>Step 5: Quantify the environmental impacts Environmental impact reduced to a single indicator  </vt:lpstr>
      <vt:lpstr>Step 5: Quantify the environmental impacts Example of using ECO-it</vt:lpstr>
      <vt:lpstr>Step 5: Quantify the environmental impacts Assumptions during the assessment</vt:lpstr>
      <vt:lpstr>Step 5: Quantify the environmental impacts Results</vt:lpstr>
      <vt:lpstr>Step 5: Quantify the environmental impacts Quantify the environmental effects</vt:lpstr>
      <vt:lpstr>Step 5: Quantify the environmental impacts</vt:lpstr>
      <vt:lpstr>Step 5: Quantify the environmental impacts</vt:lpstr>
      <vt:lpstr>Environmental improvement through product development  Step 6: Create environmental concepts</vt:lpstr>
      <vt:lpstr>Step 6: Create environmental concepts</vt:lpstr>
      <vt:lpstr>Step 6: Create environmental concepts</vt:lpstr>
      <vt:lpstr>Step 6: Create environmental concepts  Create ideal concepts</vt:lpstr>
      <vt:lpstr>Slide 61</vt:lpstr>
      <vt:lpstr>Slide 62</vt:lpstr>
      <vt:lpstr>Slide 63</vt:lpstr>
      <vt:lpstr>Slide 64</vt:lpstr>
      <vt:lpstr>Step 6: Create environmental concepts Negative brainstorming</vt:lpstr>
      <vt:lpstr>Step 6: Create environmental concepts  Negative brainstorming</vt:lpstr>
      <vt:lpstr>Step 6: Create environmental concepts Negative brainstorming</vt:lpstr>
      <vt:lpstr>Step 6: Create environmental concepts</vt:lpstr>
      <vt:lpstr>Slide 69</vt:lpstr>
      <vt:lpstr>Environmental improvement through product development  Step 7: Develop an environmental strategy</vt:lpstr>
      <vt:lpstr>Step 7: Develop an environmental strategy</vt:lpstr>
      <vt:lpstr>Step 7: Develop an environmental strategy</vt:lpstr>
      <vt:lpstr>Step 7: Develop an environmental strategy</vt:lpstr>
      <vt:lpstr>Step 7: Develop an environmental strategy</vt:lpstr>
      <vt:lpstr>Step 7: Develop an environmental strategy</vt:lpstr>
      <vt:lpstr>Environmental improvement through product development  Ensuring implementation in the company</vt:lpstr>
      <vt:lpstr>Ensuring implementation in the company</vt:lpstr>
      <vt:lpstr>Ensuring implementation in the company</vt:lpstr>
      <vt:lpstr>Slide 79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Tim McAloone</dc:creator>
  <cp:lastModifiedBy>tmca</cp:lastModifiedBy>
  <cp:revision>312</cp:revision>
  <dcterms:created xsi:type="dcterms:W3CDTF">2005-06-26T20:10:45Z</dcterms:created>
  <dcterms:modified xsi:type="dcterms:W3CDTF">2009-12-01T01:12:13Z</dcterms:modified>
</cp:coreProperties>
</file>