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
  </p:notesMasterIdLst>
  <p:handoutMasterIdLst>
    <p:handoutMasterId r:id="rId10"/>
  </p:handoutMasterIdLst>
  <p:sldIdLst>
    <p:sldId id="771" r:id="rId2"/>
    <p:sldId id="772" r:id="rId3"/>
    <p:sldId id="773" r:id="rId4"/>
    <p:sldId id="774" r:id="rId5"/>
    <p:sldId id="776" r:id="rId6"/>
    <p:sldId id="777" r:id="rId7"/>
    <p:sldId id="842" r:id="rId8"/>
  </p:sldIdLst>
  <p:sldSz cx="9144000" cy="6858000" type="screen4x3"/>
  <p:notesSz cx="7099300" cy="10234613"/>
  <p:defaultTextStyle>
    <a:defPPr>
      <a:defRPr lang="en-US"/>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ctr" rtl="0" fontAlgn="base">
      <a:spcBef>
        <a:spcPct val="0"/>
      </a:spcBef>
      <a:spcAft>
        <a:spcPct val="0"/>
      </a:spcAft>
      <a:defRPr sz="1000" kern="1200">
        <a:solidFill>
          <a:schemeClr val="tx1"/>
        </a:solidFill>
        <a:latin typeface="Arial" pitchFamily="34" charset="0"/>
        <a:ea typeface="+mn-ea"/>
        <a:cs typeface="+mn-cs"/>
      </a:defRPr>
    </a:lvl2pPr>
    <a:lvl3pPr marL="914400" algn="ctr" rtl="0" fontAlgn="base">
      <a:spcBef>
        <a:spcPct val="0"/>
      </a:spcBef>
      <a:spcAft>
        <a:spcPct val="0"/>
      </a:spcAft>
      <a:defRPr sz="1000" kern="1200">
        <a:solidFill>
          <a:schemeClr val="tx1"/>
        </a:solidFill>
        <a:latin typeface="Arial" pitchFamily="34" charset="0"/>
        <a:ea typeface="+mn-ea"/>
        <a:cs typeface="+mn-cs"/>
      </a:defRPr>
    </a:lvl3pPr>
    <a:lvl4pPr marL="1371600" algn="ctr" rtl="0" fontAlgn="base">
      <a:spcBef>
        <a:spcPct val="0"/>
      </a:spcBef>
      <a:spcAft>
        <a:spcPct val="0"/>
      </a:spcAft>
      <a:defRPr sz="1000" kern="1200">
        <a:solidFill>
          <a:schemeClr val="tx1"/>
        </a:solidFill>
        <a:latin typeface="Arial" pitchFamily="34" charset="0"/>
        <a:ea typeface="+mn-ea"/>
        <a:cs typeface="+mn-cs"/>
      </a:defRPr>
    </a:lvl4pPr>
    <a:lvl5pPr marL="1828800" algn="ctr" rtl="0" fontAlgn="base">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8073"/>
    <a:srgbClr val="006600"/>
    <a:srgbClr val="FFFFFF"/>
    <a:srgbClr val="FFEEDD"/>
    <a:srgbClr val="FFFF99"/>
    <a:srgbClr val="FFDBB7"/>
    <a:srgbClr val="8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7614" autoAdjust="0"/>
    <p:restoredTop sz="83866" autoAdjust="0"/>
  </p:normalViewPr>
  <p:slideViewPr>
    <p:cSldViewPr>
      <p:cViewPr>
        <p:scale>
          <a:sx n="75" d="100"/>
          <a:sy n="75" d="100"/>
        </p:scale>
        <p:origin x="-1236" y="21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l">
              <a:defRPr sz="1200">
                <a:latin typeface="Arial" charset="0"/>
              </a:defRPr>
            </a:lvl1pPr>
          </a:lstStyle>
          <a:p>
            <a:pPr>
              <a:defRPr/>
            </a:pPr>
            <a:endParaRPr lang="en-US"/>
          </a:p>
        </p:txBody>
      </p:sp>
      <p:sp>
        <p:nvSpPr>
          <p:cNvPr id="70659" name="Rectangle 3"/>
          <p:cNvSpPr>
            <a:spLocks noGrp="1" noChangeArrowheads="1"/>
          </p:cNvSpPr>
          <p:nvPr>
            <p:ph type="dt" sz="quarter" idx="1"/>
          </p:nvPr>
        </p:nvSpPr>
        <p:spPr bwMode="auto">
          <a:xfrm>
            <a:off x="4020506"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r">
              <a:defRPr sz="1200">
                <a:latin typeface="Arial" charset="0"/>
              </a:defRPr>
            </a:lvl1pPr>
          </a:lstStyle>
          <a:p>
            <a:pPr>
              <a:defRPr/>
            </a:pPr>
            <a:endParaRPr lang="en-US"/>
          </a:p>
        </p:txBody>
      </p:sp>
      <p:sp>
        <p:nvSpPr>
          <p:cNvPr id="70660" name="Rectangle 4"/>
          <p:cNvSpPr>
            <a:spLocks noGrp="1" noChangeArrowheads="1"/>
          </p:cNvSpPr>
          <p:nvPr>
            <p:ph type="ftr" sz="quarter" idx="2"/>
          </p:nvPr>
        </p:nvSpPr>
        <p:spPr bwMode="auto">
          <a:xfrm>
            <a:off x="0"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l">
              <a:defRPr sz="1200">
                <a:latin typeface="Arial" charset="0"/>
              </a:defRPr>
            </a:lvl1pPr>
          </a:lstStyle>
          <a:p>
            <a:pPr>
              <a:defRPr/>
            </a:pPr>
            <a:endParaRPr lang="en-US"/>
          </a:p>
        </p:txBody>
      </p:sp>
      <p:sp>
        <p:nvSpPr>
          <p:cNvPr id="70661" name="Rectangle 5"/>
          <p:cNvSpPr>
            <a:spLocks noGrp="1" noChangeArrowheads="1"/>
          </p:cNvSpPr>
          <p:nvPr>
            <p:ph type="sldNum" sz="quarter" idx="3"/>
          </p:nvPr>
        </p:nvSpPr>
        <p:spPr bwMode="auto">
          <a:xfrm>
            <a:off x="4020506"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r">
              <a:defRPr sz="1200">
                <a:latin typeface="Arial" charset="0"/>
              </a:defRPr>
            </a:lvl1pPr>
          </a:lstStyle>
          <a:p>
            <a:pPr>
              <a:defRPr/>
            </a:pPr>
            <a:fld id="{A0542C1A-FDC3-4439-94BD-858EB983362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l">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4020506"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r">
              <a:defRPr sz="12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9599" y="4861155"/>
            <a:ext cx="5680103" cy="4605821"/>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l">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4020506"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r">
              <a:defRPr sz="1200">
                <a:latin typeface="Arial" charset="0"/>
              </a:defRPr>
            </a:lvl1pPr>
          </a:lstStyle>
          <a:p>
            <a:pPr>
              <a:defRPr/>
            </a:pPr>
            <a:fld id="{0E089B6E-8A03-4351-A923-1B743DC4A0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a:p>
        </p:txBody>
      </p:sp>
      <p:sp>
        <p:nvSpPr>
          <p:cNvPr id="4" name="Slide Number Placeholder 3"/>
          <p:cNvSpPr>
            <a:spLocks noGrp="1"/>
          </p:cNvSpPr>
          <p:nvPr>
            <p:ph type="sldNum" sz="quarter" idx="10"/>
          </p:nvPr>
        </p:nvSpPr>
        <p:spPr/>
        <p:txBody>
          <a:bodyPr/>
          <a:lstStyle/>
          <a:p>
            <a:pPr>
              <a:defRPr/>
            </a:pPr>
            <a:fld id="{0E089B6E-8A03-4351-A923-1B743DC4A0CF}"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buBlip>
                <a:blip r:embed="rId3"/>
              </a:buBlip>
              <a:defRPr/>
            </a:pPr>
            <a:r>
              <a:rPr lang="en-US" sz="1600" kern="0" dirty="0" smtClean="0">
                <a:solidFill>
                  <a:schemeClr val="tx1"/>
                </a:solidFill>
                <a:latin typeface="Arial" charset="0"/>
                <a:ea typeface="+mn-ea"/>
                <a:cs typeface="+mn-cs"/>
              </a:rPr>
              <a:t>As the very first exercise, it is important to reach a common understanding of the product and its value contribution under use. This provides a common starting point for discussions about the environmental improvement possibilities for the product, which you will need later in the process, in order to create product alternatives. It is important that the product alternatives meet the same requirements for the customer. Redundant product attributes should be considered as waste, both from an environmental and a customer perspective. </a:t>
            </a:r>
          </a:p>
          <a:p>
            <a:pPr marL="342900" lvl="0" indent="-342900" algn="l" eaLnBrk="0" hangingPunct="0">
              <a:lnSpc>
                <a:spcPct val="90000"/>
              </a:lnSpc>
              <a:spcBef>
                <a:spcPct val="20000"/>
              </a:spcBef>
              <a:buBlip>
                <a:blip r:embed="rId3"/>
              </a:buBlip>
              <a:defRPr/>
            </a:pPr>
            <a:endParaRPr lang="en-US" sz="16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600" kern="0" dirty="0" smtClean="0">
                <a:solidFill>
                  <a:schemeClr val="tx1"/>
                </a:solidFill>
                <a:latin typeface="Arial" charset="0"/>
                <a:ea typeface="+mn-ea"/>
                <a:cs typeface="+mn-cs"/>
              </a:rPr>
              <a:t>Step 1 is therefore intended to reach a description of the product's functionality to the user. This description provides the benchmark for all subsequent decisions and can also be used when, for example, alternative concepts shall be compared. </a:t>
            </a:r>
          </a:p>
          <a:p>
            <a:pPr marL="342900" lvl="0" indent="-342900" algn="l" eaLnBrk="0" hangingPunct="0">
              <a:lnSpc>
                <a:spcPct val="90000"/>
              </a:lnSpc>
              <a:spcBef>
                <a:spcPct val="20000"/>
              </a:spcBef>
              <a:buBlip>
                <a:blip r:embed="rId3"/>
              </a:buBlip>
              <a:defRPr/>
            </a:pPr>
            <a:endParaRPr lang="en-US" sz="16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600" kern="0" dirty="0" smtClean="0">
                <a:solidFill>
                  <a:schemeClr val="tx1"/>
                </a:solidFill>
                <a:latin typeface="Arial" charset="0"/>
                <a:ea typeface="+mn-ea"/>
                <a:cs typeface="+mn-cs"/>
              </a:rPr>
              <a:t>The use context can be described by answering the following questions: </a:t>
            </a:r>
          </a:p>
          <a:p>
            <a:pPr marL="800100" lvl="1" indent="-342900" algn="l" eaLnBrk="0" hangingPunct="0">
              <a:lnSpc>
                <a:spcPct val="90000"/>
              </a:lnSpc>
              <a:spcBef>
                <a:spcPct val="20000"/>
              </a:spcBef>
              <a:buBlip>
                <a:blip r:embed="rId3"/>
              </a:buBlip>
              <a:defRPr/>
            </a:pPr>
            <a:r>
              <a:rPr lang="en-US" sz="1600" kern="0" dirty="0" smtClean="0">
                <a:solidFill>
                  <a:schemeClr val="tx1"/>
                </a:solidFill>
                <a:latin typeface="Arial" charset="0"/>
                <a:ea typeface="+mn-ea"/>
                <a:cs typeface="+mn-cs"/>
              </a:rPr>
              <a:t>What should the product be used for? </a:t>
            </a:r>
          </a:p>
          <a:p>
            <a:pPr marL="800100" lvl="1" indent="-342900" algn="l" eaLnBrk="0" hangingPunct="0">
              <a:lnSpc>
                <a:spcPct val="90000"/>
              </a:lnSpc>
              <a:spcBef>
                <a:spcPct val="20000"/>
              </a:spcBef>
              <a:buBlip>
                <a:blip r:embed="rId3"/>
              </a:buBlip>
              <a:defRPr/>
            </a:pPr>
            <a:r>
              <a:rPr lang="en-US" sz="1600" kern="0" dirty="0" smtClean="0">
                <a:solidFill>
                  <a:schemeClr val="tx1"/>
                </a:solidFill>
                <a:latin typeface="Arial" charset="0"/>
                <a:ea typeface="+mn-ea"/>
                <a:cs typeface="+mn-cs"/>
              </a:rPr>
              <a:t>What does the product do? </a:t>
            </a:r>
          </a:p>
          <a:p>
            <a:pPr marL="1257300" lvl="2" indent="-342900" algn="l" eaLnBrk="0" hangingPunct="0">
              <a:lnSpc>
                <a:spcPct val="90000"/>
              </a:lnSpc>
              <a:spcBef>
                <a:spcPct val="20000"/>
              </a:spcBef>
              <a:buBlip>
                <a:blip r:embed="rId3"/>
              </a:buBlip>
              <a:defRPr/>
            </a:pPr>
            <a:r>
              <a:rPr lang="en-US" sz="1400" kern="0" dirty="0" smtClean="0">
                <a:solidFill>
                  <a:schemeClr val="tx1"/>
                </a:solidFill>
                <a:latin typeface="Arial" charset="0"/>
                <a:ea typeface="+mn-ea"/>
                <a:cs typeface="+mn-cs"/>
              </a:rPr>
              <a:t>For whom? </a:t>
            </a:r>
          </a:p>
          <a:p>
            <a:pPr marL="1257300" lvl="2" indent="-342900" algn="l" eaLnBrk="0" hangingPunct="0">
              <a:lnSpc>
                <a:spcPct val="90000"/>
              </a:lnSpc>
              <a:spcBef>
                <a:spcPct val="20000"/>
              </a:spcBef>
              <a:buBlip>
                <a:blip r:embed="rId3"/>
              </a:buBlip>
              <a:defRPr/>
            </a:pPr>
            <a:r>
              <a:rPr lang="en-US" sz="1400" kern="0" dirty="0" smtClean="0">
                <a:solidFill>
                  <a:schemeClr val="tx1"/>
                </a:solidFill>
                <a:latin typeface="Arial" charset="0"/>
                <a:ea typeface="+mn-ea"/>
                <a:cs typeface="+mn-cs"/>
              </a:rPr>
              <a:t>How long? </a:t>
            </a:r>
          </a:p>
          <a:p>
            <a:pPr marL="1257300" lvl="2" indent="-342900" algn="l" eaLnBrk="0" hangingPunct="0">
              <a:lnSpc>
                <a:spcPct val="90000"/>
              </a:lnSpc>
              <a:spcBef>
                <a:spcPct val="20000"/>
              </a:spcBef>
              <a:buBlip>
                <a:blip r:embed="rId3"/>
              </a:buBlip>
              <a:defRPr/>
            </a:pPr>
            <a:r>
              <a:rPr lang="en-US" sz="1400" kern="0" dirty="0" smtClean="0">
                <a:solidFill>
                  <a:schemeClr val="tx1"/>
                </a:solidFill>
                <a:latin typeface="Arial" charset="0"/>
                <a:ea typeface="+mn-ea"/>
                <a:cs typeface="+mn-cs"/>
              </a:rPr>
              <a:t>How often? </a:t>
            </a:r>
          </a:p>
          <a:p>
            <a:pPr marL="1257300" lvl="2" indent="-342900" algn="l" eaLnBrk="0" hangingPunct="0">
              <a:lnSpc>
                <a:spcPct val="90000"/>
              </a:lnSpc>
              <a:spcBef>
                <a:spcPct val="20000"/>
              </a:spcBef>
              <a:buBlip>
                <a:blip r:embed="rId3"/>
              </a:buBlip>
              <a:defRPr/>
            </a:pPr>
            <a:r>
              <a:rPr lang="en-US" sz="1400" kern="0" dirty="0" smtClean="0">
                <a:solidFill>
                  <a:schemeClr val="tx1"/>
                </a:solidFill>
                <a:latin typeface="Arial" charset="0"/>
                <a:ea typeface="+mn-ea"/>
                <a:cs typeface="+mn-cs"/>
              </a:rPr>
              <a:t>Where in the world?</a:t>
            </a:r>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2</a:t>
            </a:fld>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3</a:t>
            </a:fld>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4</a:t>
            </a:fld>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GB" smtClean="0">
              <a:latin typeface="Arial" pitchFamily="34" charset="0"/>
            </a:endParaRPr>
          </a:p>
        </p:txBody>
      </p:sp>
      <p:sp>
        <p:nvSpPr>
          <p:cNvPr id="96260" name="Slide Number Placeholder 3"/>
          <p:cNvSpPr>
            <a:spLocks noGrp="1"/>
          </p:cNvSpPr>
          <p:nvPr>
            <p:ph type="sldNum" sz="quarter" idx="5"/>
          </p:nvPr>
        </p:nvSpPr>
        <p:spPr>
          <a:noFill/>
        </p:spPr>
        <p:txBody>
          <a:bodyPr/>
          <a:lstStyle/>
          <a:p>
            <a:fld id="{CD2B10EF-E4D6-4452-8FC2-AFD81AB0D4D6}"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Despite the fact that all group members already have their own understanding of the product, its use and use context, it is beneficial to carry out this initial discussion of the product's use context in order to agree on a common frame of reference. </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There are often several versions of the product and various markets (possibly worldwide). It is therefore important in this initial exercise to define a typical product to be used for the rest of the process. </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It is crucial that the answers to the six questions in this step form a documented description that the project team agrees upon, and which is sufficiently detailed to allow comparisons with the alternative concepts later on in the process.</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6</a:t>
            </a:fld>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C87DF480-B4EB-4C2E-861A-1059DFE5E617}" type="slidenum">
              <a:rPr lang="da-DK" smtClean="0"/>
              <a:pPr/>
              <a:t>7</a:t>
            </a:fld>
            <a:endParaRPr lang="da-DK"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hyperlink" Target="http://www.dtu.dk/" TargetMode="External"/><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em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lstStyle/>
          <a:p>
            <a:pPr>
              <a:defRPr/>
            </a:pPr>
            <a:endParaRPr lang="en-GB">
              <a:latin typeface="Arial" charset="0"/>
            </a:endParaRPr>
          </a:p>
        </p:txBody>
      </p:sp>
      <p:sp>
        <p:nvSpPr>
          <p:cNvPr id="5" name="AutoShape 3"/>
          <p:cNvSpPr>
            <a:spLocks noChangeArrowheads="1"/>
          </p:cNvSpPr>
          <p:nvPr/>
        </p:nvSpPr>
        <p:spPr bwMode="auto">
          <a:xfrm>
            <a:off x="107950" y="115888"/>
            <a:ext cx="8928100" cy="6481762"/>
          </a:xfrm>
          <a:prstGeom prst="roundRect">
            <a:avLst>
              <a:gd name="adj" fmla="val 1639"/>
            </a:avLst>
          </a:prstGeom>
          <a:solidFill>
            <a:srgbClr val="FFFFFF"/>
          </a:solidFill>
          <a:ln w="9525">
            <a:solidFill>
              <a:srgbClr val="808080"/>
            </a:solidFill>
            <a:round/>
            <a:headEnd/>
            <a:tailEnd/>
          </a:ln>
          <a:effectLst/>
        </p:spPr>
        <p:txBody>
          <a:bodyPr wrap="none" anchor="ctr"/>
          <a:lstStyle/>
          <a:p>
            <a:pPr>
              <a:defRPr/>
            </a:pPr>
            <a:endParaRPr lang="en-GB">
              <a:latin typeface="Arial" charset="0"/>
            </a:endParaRPr>
          </a:p>
        </p:txBody>
      </p:sp>
      <p:grpSp>
        <p:nvGrpSpPr>
          <p:cNvPr id="6" name="Group 15"/>
          <p:cNvGrpSpPr>
            <a:grpSpLocks/>
          </p:cNvGrpSpPr>
          <p:nvPr/>
        </p:nvGrpSpPr>
        <p:grpSpPr bwMode="auto">
          <a:xfrm>
            <a:off x="107950" y="4941888"/>
            <a:ext cx="8928100" cy="1655762"/>
            <a:chOff x="68" y="3113"/>
            <a:chExt cx="5624" cy="1043"/>
          </a:xfrm>
        </p:grpSpPr>
        <p:sp>
          <p:nvSpPr>
            <p:cNvPr id="7" name="AutoShape 4"/>
            <p:cNvSpPr>
              <a:spLocks noChangeArrowheads="1"/>
            </p:cNvSpPr>
            <p:nvPr/>
          </p:nvSpPr>
          <p:spPr bwMode="auto">
            <a:xfrm>
              <a:off x="68" y="3113"/>
              <a:ext cx="5624" cy="982"/>
            </a:xfrm>
            <a:prstGeom prst="roundRect">
              <a:avLst>
                <a:gd name="adj" fmla="val 0"/>
              </a:avLst>
            </a:prstGeom>
            <a:solidFill>
              <a:srgbClr val="6E8073"/>
            </a:solidFill>
            <a:ln w="9525">
              <a:noFill/>
              <a:round/>
              <a:headEnd/>
              <a:tailEnd/>
            </a:ln>
            <a:effectLst/>
          </p:spPr>
          <p:txBody>
            <a:bodyPr wrap="none" anchor="ctr"/>
            <a:lstStyle/>
            <a:p>
              <a:pPr>
                <a:defRPr/>
              </a:pPr>
              <a:endParaRPr lang="en-GB">
                <a:latin typeface="Arial" charset="0"/>
              </a:endParaRPr>
            </a:p>
          </p:txBody>
        </p:sp>
        <p:sp>
          <p:nvSpPr>
            <p:cNvPr id="8" name="AutoShape 14"/>
            <p:cNvSpPr>
              <a:spLocks noChangeArrowheads="1"/>
            </p:cNvSpPr>
            <p:nvPr userDrawn="1"/>
          </p:nvSpPr>
          <p:spPr bwMode="auto">
            <a:xfrm>
              <a:off x="68" y="4051"/>
              <a:ext cx="5620" cy="105"/>
            </a:xfrm>
            <a:prstGeom prst="roundRect">
              <a:avLst>
                <a:gd name="adj" fmla="val 50000"/>
              </a:avLst>
            </a:prstGeom>
            <a:solidFill>
              <a:srgbClr val="6E8073"/>
            </a:solidFill>
            <a:ln w="9525" algn="ctr">
              <a:solidFill>
                <a:srgbClr val="6E8073"/>
              </a:solidFill>
              <a:round/>
              <a:headEnd/>
              <a:tailEnd/>
            </a:ln>
            <a:effectLst/>
          </p:spPr>
          <p:txBody>
            <a:bodyPr wrap="none" anchor="ctr"/>
            <a:lstStyle/>
            <a:p>
              <a:pPr>
                <a:defRPr/>
              </a:pPr>
              <a:endParaRPr lang="en-GB">
                <a:latin typeface="Arial" charset="0"/>
              </a:endParaRPr>
            </a:p>
          </p:txBody>
        </p:sp>
      </p:grpSp>
      <p:pic>
        <p:nvPicPr>
          <p:cNvPr id="9" name="Picture 18" descr="Danmarks Tekniske Universitet">
            <a:hlinkClick r:id="rId2" tooltip="Danmarks Tekniske Universitet"/>
          </p:cNvPr>
          <p:cNvPicPr>
            <a:picLocks noChangeAspect="1" noChangeArrowheads="1"/>
          </p:cNvPicPr>
          <p:nvPr/>
        </p:nvPicPr>
        <p:blipFill>
          <a:blip r:embed="rId3"/>
          <a:srcRect l="19264" t="19073" r="31169"/>
          <a:stretch>
            <a:fillRect/>
          </a:stretch>
        </p:blipFill>
        <p:spPr bwMode="auto">
          <a:xfrm>
            <a:off x="8572500" y="214313"/>
            <a:ext cx="363538" cy="693737"/>
          </a:xfrm>
          <a:prstGeom prst="rect">
            <a:avLst/>
          </a:prstGeom>
          <a:noFill/>
          <a:ln w="9525">
            <a:noFill/>
            <a:miter lim="800000"/>
            <a:headEnd/>
            <a:tailEnd/>
          </a:ln>
        </p:spPr>
      </p:pic>
      <p:grpSp>
        <p:nvGrpSpPr>
          <p:cNvPr id="10" name="Group 13"/>
          <p:cNvGrpSpPr>
            <a:grpSpLocks noChangeAspect="1"/>
          </p:cNvGrpSpPr>
          <p:nvPr userDrawn="1"/>
        </p:nvGrpSpPr>
        <p:grpSpPr bwMode="auto">
          <a:xfrm>
            <a:off x="7812088" y="188913"/>
            <a:ext cx="619125" cy="288925"/>
            <a:chOff x="1066" y="2478"/>
            <a:chExt cx="3756" cy="1752"/>
          </a:xfrm>
        </p:grpSpPr>
        <p:sp>
          <p:nvSpPr>
            <p:cNvPr id="11" name="Freeform 14"/>
            <p:cNvSpPr>
              <a:spLocks noChangeAspect="1"/>
            </p:cNvSpPr>
            <p:nvPr/>
          </p:nvSpPr>
          <p:spPr bwMode="auto">
            <a:xfrm>
              <a:off x="3406" y="2497"/>
              <a:ext cx="1416" cy="1733"/>
            </a:xfrm>
            <a:custGeom>
              <a:avLst/>
              <a:gdLst/>
              <a:ahLst/>
              <a:cxnLst>
                <a:cxn ang="0">
                  <a:pos x="1010" y="1028"/>
                </a:cxn>
                <a:cxn ang="0">
                  <a:pos x="1010" y="1058"/>
                </a:cxn>
                <a:cxn ang="0">
                  <a:pos x="996" y="1118"/>
                </a:cxn>
                <a:cxn ang="0">
                  <a:pos x="974" y="1172"/>
                </a:cxn>
                <a:cxn ang="0">
                  <a:pos x="942" y="1220"/>
                </a:cxn>
                <a:cxn ang="0">
                  <a:pos x="900" y="1262"/>
                </a:cxn>
                <a:cxn ang="0">
                  <a:pos x="852" y="1294"/>
                </a:cxn>
                <a:cxn ang="0">
                  <a:pos x="798" y="1318"/>
                </a:cxn>
                <a:cxn ang="0">
                  <a:pos x="738" y="1330"/>
                </a:cxn>
                <a:cxn ang="0">
                  <a:pos x="708" y="1330"/>
                </a:cxn>
                <a:cxn ang="0">
                  <a:pos x="646" y="1324"/>
                </a:cxn>
                <a:cxn ang="0">
                  <a:pos x="590" y="1308"/>
                </a:cxn>
                <a:cxn ang="0">
                  <a:pos x="538" y="1280"/>
                </a:cxn>
                <a:cxn ang="0">
                  <a:pos x="492" y="1242"/>
                </a:cxn>
                <a:cxn ang="0">
                  <a:pos x="456" y="1198"/>
                </a:cxn>
                <a:cxn ang="0">
                  <a:pos x="428" y="1146"/>
                </a:cxn>
                <a:cxn ang="0">
                  <a:pos x="410" y="1088"/>
                </a:cxn>
                <a:cxn ang="0">
                  <a:pos x="404" y="1028"/>
                </a:cxn>
                <a:cxn ang="0">
                  <a:pos x="0" y="0"/>
                </a:cxn>
                <a:cxn ang="0">
                  <a:pos x="0" y="1028"/>
                </a:cxn>
                <a:cxn ang="0">
                  <a:pos x="2" y="1100"/>
                </a:cxn>
                <a:cxn ang="0">
                  <a:pos x="14" y="1170"/>
                </a:cxn>
                <a:cxn ang="0">
                  <a:pos x="32" y="1238"/>
                </a:cxn>
                <a:cxn ang="0">
                  <a:pos x="54" y="1304"/>
                </a:cxn>
                <a:cxn ang="0">
                  <a:pos x="84" y="1364"/>
                </a:cxn>
                <a:cxn ang="0">
                  <a:pos x="120" y="1424"/>
                </a:cxn>
                <a:cxn ang="0">
                  <a:pos x="160" y="1478"/>
                </a:cxn>
                <a:cxn ang="0">
                  <a:pos x="206" y="1528"/>
                </a:cxn>
                <a:cxn ang="0">
                  <a:pos x="256" y="1574"/>
                </a:cxn>
                <a:cxn ang="0">
                  <a:pos x="312" y="1614"/>
                </a:cxn>
                <a:cxn ang="0">
                  <a:pos x="370" y="1650"/>
                </a:cxn>
                <a:cxn ang="0">
                  <a:pos x="432" y="1680"/>
                </a:cxn>
                <a:cxn ang="0">
                  <a:pos x="496" y="1704"/>
                </a:cxn>
                <a:cxn ang="0">
                  <a:pos x="564" y="1722"/>
                </a:cxn>
                <a:cxn ang="0">
                  <a:pos x="634" y="1732"/>
                </a:cxn>
                <a:cxn ang="0">
                  <a:pos x="708" y="1736"/>
                </a:cxn>
                <a:cxn ang="0">
                  <a:pos x="744" y="1734"/>
                </a:cxn>
                <a:cxn ang="0">
                  <a:pos x="816" y="1728"/>
                </a:cxn>
                <a:cxn ang="0">
                  <a:pos x="884" y="1714"/>
                </a:cxn>
                <a:cxn ang="0">
                  <a:pos x="950" y="1692"/>
                </a:cxn>
                <a:cxn ang="0">
                  <a:pos x="1014" y="1666"/>
                </a:cxn>
                <a:cxn ang="0">
                  <a:pos x="1074" y="1632"/>
                </a:cxn>
                <a:cxn ang="0">
                  <a:pos x="1130" y="1594"/>
                </a:cxn>
                <a:cxn ang="0">
                  <a:pos x="1184" y="1552"/>
                </a:cxn>
                <a:cxn ang="0">
                  <a:pos x="1232" y="1504"/>
                </a:cxn>
                <a:cxn ang="0">
                  <a:pos x="1274" y="1452"/>
                </a:cxn>
                <a:cxn ang="0">
                  <a:pos x="1312" y="1394"/>
                </a:cxn>
                <a:cxn ang="0">
                  <a:pos x="1346" y="1334"/>
                </a:cxn>
                <a:cxn ang="0">
                  <a:pos x="1372" y="1270"/>
                </a:cxn>
                <a:cxn ang="0">
                  <a:pos x="1392" y="1204"/>
                </a:cxn>
                <a:cxn ang="0">
                  <a:pos x="1406" y="1136"/>
                </a:cxn>
                <a:cxn ang="0">
                  <a:pos x="1414" y="1064"/>
                </a:cxn>
                <a:cxn ang="0">
                  <a:pos x="1416" y="0"/>
                </a:cxn>
              </a:cxnLst>
              <a:rect l="0" t="0" r="r" b="b"/>
              <a:pathLst>
                <a:path w="1416" h="1736">
                  <a:moveTo>
                    <a:pt x="1010" y="0"/>
                  </a:moveTo>
                  <a:lnTo>
                    <a:pt x="1010" y="1028"/>
                  </a:lnTo>
                  <a:lnTo>
                    <a:pt x="1010" y="1028"/>
                  </a:lnTo>
                  <a:lnTo>
                    <a:pt x="1010" y="1058"/>
                  </a:lnTo>
                  <a:lnTo>
                    <a:pt x="1004" y="1088"/>
                  </a:lnTo>
                  <a:lnTo>
                    <a:pt x="996" y="1118"/>
                  </a:lnTo>
                  <a:lnTo>
                    <a:pt x="986" y="1146"/>
                  </a:lnTo>
                  <a:lnTo>
                    <a:pt x="974" y="1172"/>
                  </a:lnTo>
                  <a:lnTo>
                    <a:pt x="958" y="1198"/>
                  </a:lnTo>
                  <a:lnTo>
                    <a:pt x="942" y="1220"/>
                  </a:lnTo>
                  <a:lnTo>
                    <a:pt x="922" y="1242"/>
                  </a:lnTo>
                  <a:lnTo>
                    <a:pt x="900" y="1262"/>
                  </a:lnTo>
                  <a:lnTo>
                    <a:pt x="876" y="1280"/>
                  </a:lnTo>
                  <a:lnTo>
                    <a:pt x="852" y="1294"/>
                  </a:lnTo>
                  <a:lnTo>
                    <a:pt x="826" y="1308"/>
                  </a:lnTo>
                  <a:lnTo>
                    <a:pt x="798" y="1318"/>
                  </a:lnTo>
                  <a:lnTo>
                    <a:pt x="768" y="1324"/>
                  </a:lnTo>
                  <a:lnTo>
                    <a:pt x="738" y="1330"/>
                  </a:lnTo>
                  <a:lnTo>
                    <a:pt x="708" y="1330"/>
                  </a:lnTo>
                  <a:lnTo>
                    <a:pt x="708" y="1330"/>
                  </a:lnTo>
                  <a:lnTo>
                    <a:pt x="676" y="1330"/>
                  </a:lnTo>
                  <a:lnTo>
                    <a:pt x="646" y="1324"/>
                  </a:lnTo>
                  <a:lnTo>
                    <a:pt x="616" y="1318"/>
                  </a:lnTo>
                  <a:lnTo>
                    <a:pt x="590" y="1308"/>
                  </a:lnTo>
                  <a:lnTo>
                    <a:pt x="562" y="1294"/>
                  </a:lnTo>
                  <a:lnTo>
                    <a:pt x="538" y="1280"/>
                  </a:lnTo>
                  <a:lnTo>
                    <a:pt x="514" y="1262"/>
                  </a:lnTo>
                  <a:lnTo>
                    <a:pt x="492" y="1242"/>
                  </a:lnTo>
                  <a:lnTo>
                    <a:pt x="474" y="1220"/>
                  </a:lnTo>
                  <a:lnTo>
                    <a:pt x="456" y="1198"/>
                  </a:lnTo>
                  <a:lnTo>
                    <a:pt x="440" y="1172"/>
                  </a:lnTo>
                  <a:lnTo>
                    <a:pt x="428" y="1146"/>
                  </a:lnTo>
                  <a:lnTo>
                    <a:pt x="418" y="1118"/>
                  </a:lnTo>
                  <a:lnTo>
                    <a:pt x="410" y="1088"/>
                  </a:lnTo>
                  <a:lnTo>
                    <a:pt x="406" y="1058"/>
                  </a:lnTo>
                  <a:lnTo>
                    <a:pt x="404" y="1028"/>
                  </a:lnTo>
                  <a:lnTo>
                    <a:pt x="404" y="0"/>
                  </a:lnTo>
                  <a:lnTo>
                    <a:pt x="0" y="0"/>
                  </a:lnTo>
                  <a:lnTo>
                    <a:pt x="0" y="1028"/>
                  </a:lnTo>
                  <a:lnTo>
                    <a:pt x="0" y="1028"/>
                  </a:lnTo>
                  <a:lnTo>
                    <a:pt x="0" y="1064"/>
                  </a:lnTo>
                  <a:lnTo>
                    <a:pt x="2" y="1100"/>
                  </a:lnTo>
                  <a:lnTo>
                    <a:pt x="8" y="1136"/>
                  </a:lnTo>
                  <a:lnTo>
                    <a:pt x="14" y="1170"/>
                  </a:lnTo>
                  <a:lnTo>
                    <a:pt x="22" y="1204"/>
                  </a:lnTo>
                  <a:lnTo>
                    <a:pt x="32" y="1238"/>
                  </a:lnTo>
                  <a:lnTo>
                    <a:pt x="42" y="1270"/>
                  </a:lnTo>
                  <a:lnTo>
                    <a:pt x="54" y="1304"/>
                  </a:lnTo>
                  <a:lnTo>
                    <a:pt x="70" y="1334"/>
                  </a:lnTo>
                  <a:lnTo>
                    <a:pt x="84" y="1364"/>
                  </a:lnTo>
                  <a:lnTo>
                    <a:pt x="102" y="1394"/>
                  </a:lnTo>
                  <a:lnTo>
                    <a:pt x="120" y="1424"/>
                  </a:lnTo>
                  <a:lnTo>
                    <a:pt x="140" y="1452"/>
                  </a:lnTo>
                  <a:lnTo>
                    <a:pt x="160" y="1478"/>
                  </a:lnTo>
                  <a:lnTo>
                    <a:pt x="184" y="1504"/>
                  </a:lnTo>
                  <a:lnTo>
                    <a:pt x="206" y="1528"/>
                  </a:lnTo>
                  <a:lnTo>
                    <a:pt x="232" y="1552"/>
                  </a:lnTo>
                  <a:lnTo>
                    <a:pt x="256" y="1574"/>
                  </a:lnTo>
                  <a:lnTo>
                    <a:pt x="284" y="1594"/>
                  </a:lnTo>
                  <a:lnTo>
                    <a:pt x="312" y="1614"/>
                  </a:lnTo>
                  <a:lnTo>
                    <a:pt x="340" y="1632"/>
                  </a:lnTo>
                  <a:lnTo>
                    <a:pt x="370" y="1650"/>
                  </a:lnTo>
                  <a:lnTo>
                    <a:pt x="400" y="1666"/>
                  </a:lnTo>
                  <a:lnTo>
                    <a:pt x="432" y="1680"/>
                  </a:lnTo>
                  <a:lnTo>
                    <a:pt x="464" y="1692"/>
                  </a:lnTo>
                  <a:lnTo>
                    <a:pt x="496" y="1704"/>
                  </a:lnTo>
                  <a:lnTo>
                    <a:pt x="530" y="1714"/>
                  </a:lnTo>
                  <a:lnTo>
                    <a:pt x="564" y="1722"/>
                  </a:lnTo>
                  <a:lnTo>
                    <a:pt x="600" y="1728"/>
                  </a:lnTo>
                  <a:lnTo>
                    <a:pt x="634" y="1732"/>
                  </a:lnTo>
                  <a:lnTo>
                    <a:pt x="670" y="1734"/>
                  </a:lnTo>
                  <a:lnTo>
                    <a:pt x="708" y="1736"/>
                  </a:lnTo>
                  <a:lnTo>
                    <a:pt x="708" y="1736"/>
                  </a:lnTo>
                  <a:lnTo>
                    <a:pt x="744" y="1734"/>
                  </a:lnTo>
                  <a:lnTo>
                    <a:pt x="780" y="1732"/>
                  </a:lnTo>
                  <a:lnTo>
                    <a:pt x="816" y="1728"/>
                  </a:lnTo>
                  <a:lnTo>
                    <a:pt x="850" y="1722"/>
                  </a:lnTo>
                  <a:lnTo>
                    <a:pt x="884" y="1714"/>
                  </a:lnTo>
                  <a:lnTo>
                    <a:pt x="918" y="1704"/>
                  </a:lnTo>
                  <a:lnTo>
                    <a:pt x="950" y="1692"/>
                  </a:lnTo>
                  <a:lnTo>
                    <a:pt x="982" y="1680"/>
                  </a:lnTo>
                  <a:lnTo>
                    <a:pt x="1014" y="1666"/>
                  </a:lnTo>
                  <a:lnTo>
                    <a:pt x="1044" y="1650"/>
                  </a:lnTo>
                  <a:lnTo>
                    <a:pt x="1074" y="1632"/>
                  </a:lnTo>
                  <a:lnTo>
                    <a:pt x="1104" y="1614"/>
                  </a:lnTo>
                  <a:lnTo>
                    <a:pt x="1130" y="1594"/>
                  </a:lnTo>
                  <a:lnTo>
                    <a:pt x="1158" y="1574"/>
                  </a:lnTo>
                  <a:lnTo>
                    <a:pt x="1184" y="1552"/>
                  </a:lnTo>
                  <a:lnTo>
                    <a:pt x="1208" y="1528"/>
                  </a:lnTo>
                  <a:lnTo>
                    <a:pt x="1232" y="1504"/>
                  </a:lnTo>
                  <a:lnTo>
                    <a:pt x="1254" y="1478"/>
                  </a:lnTo>
                  <a:lnTo>
                    <a:pt x="1274" y="1452"/>
                  </a:lnTo>
                  <a:lnTo>
                    <a:pt x="1294" y="1424"/>
                  </a:lnTo>
                  <a:lnTo>
                    <a:pt x="1312" y="1394"/>
                  </a:lnTo>
                  <a:lnTo>
                    <a:pt x="1330" y="1364"/>
                  </a:lnTo>
                  <a:lnTo>
                    <a:pt x="1346" y="1334"/>
                  </a:lnTo>
                  <a:lnTo>
                    <a:pt x="1360" y="1304"/>
                  </a:lnTo>
                  <a:lnTo>
                    <a:pt x="1372" y="1270"/>
                  </a:lnTo>
                  <a:lnTo>
                    <a:pt x="1384" y="1238"/>
                  </a:lnTo>
                  <a:lnTo>
                    <a:pt x="1392" y="1204"/>
                  </a:lnTo>
                  <a:lnTo>
                    <a:pt x="1400" y="1170"/>
                  </a:lnTo>
                  <a:lnTo>
                    <a:pt x="1406" y="1136"/>
                  </a:lnTo>
                  <a:lnTo>
                    <a:pt x="1412" y="1100"/>
                  </a:lnTo>
                  <a:lnTo>
                    <a:pt x="1414" y="1064"/>
                  </a:lnTo>
                  <a:lnTo>
                    <a:pt x="1416" y="1028"/>
                  </a:lnTo>
                  <a:lnTo>
                    <a:pt x="1416" y="0"/>
                  </a:lnTo>
                  <a:lnTo>
                    <a:pt x="1010" y="0"/>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sp>
          <p:nvSpPr>
            <p:cNvPr id="12" name="Rectangle 15"/>
            <p:cNvSpPr>
              <a:spLocks noChangeAspect="1" noChangeArrowheads="1"/>
            </p:cNvSpPr>
            <p:nvPr/>
          </p:nvSpPr>
          <p:spPr bwMode="auto">
            <a:xfrm>
              <a:off x="1066" y="2497"/>
              <a:ext cx="404" cy="1713"/>
            </a:xfrm>
            <a:prstGeom prst="rect">
              <a:avLst/>
            </a:prstGeom>
            <a:solidFill>
              <a:srgbClr val="006633"/>
            </a:solidFill>
            <a:ln w="9525">
              <a:noFill/>
              <a:miter lim="800000"/>
              <a:headEnd/>
              <a:tailEnd/>
            </a:ln>
          </p:spPr>
          <p:txBody>
            <a:bodyPr/>
            <a:lstStyle/>
            <a:p>
              <a:pPr>
                <a:defRPr/>
              </a:pPr>
              <a:endParaRPr lang="da-DK" sz="1800">
                <a:latin typeface="Arial" charset="0"/>
                <a:cs typeface="Arial" charset="0"/>
              </a:endParaRPr>
            </a:p>
          </p:txBody>
        </p:sp>
        <p:sp>
          <p:nvSpPr>
            <p:cNvPr id="13" name="Freeform 16"/>
            <p:cNvSpPr>
              <a:spLocks noChangeAspect="1"/>
            </p:cNvSpPr>
            <p:nvPr/>
          </p:nvSpPr>
          <p:spPr bwMode="auto">
            <a:xfrm>
              <a:off x="1779" y="2478"/>
              <a:ext cx="1416" cy="1733"/>
            </a:xfrm>
            <a:custGeom>
              <a:avLst/>
              <a:gdLst/>
              <a:ahLst/>
              <a:cxnLst>
                <a:cxn ang="0">
                  <a:pos x="744" y="1414"/>
                </a:cxn>
                <a:cxn ang="0">
                  <a:pos x="850" y="1402"/>
                </a:cxn>
                <a:cxn ang="0">
                  <a:pos x="950" y="1372"/>
                </a:cxn>
                <a:cxn ang="0">
                  <a:pos x="1044" y="1330"/>
                </a:cxn>
                <a:cxn ang="0">
                  <a:pos x="1130" y="1274"/>
                </a:cxn>
                <a:cxn ang="0">
                  <a:pos x="1208" y="1208"/>
                </a:cxn>
                <a:cxn ang="0">
                  <a:pos x="1274" y="1132"/>
                </a:cxn>
                <a:cxn ang="0">
                  <a:pos x="1330" y="1046"/>
                </a:cxn>
                <a:cxn ang="0">
                  <a:pos x="1372" y="952"/>
                </a:cxn>
                <a:cxn ang="0">
                  <a:pos x="1400" y="850"/>
                </a:cxn>
                <a:cxn ang="0">
                  <a:pos x="1414" y="744"/>
                </a:cxn>
                <a:cxn ang="0">
                  <a:pos x="1414" y="672"/>
                </a:cxn>
                <a:cxn ang="0">
                  <a:pos x="1400" y="566"/>
                </a:cxn>
                <a:cxn ang="0">
                  <a:pos x="1372" y="464"/>
                </a:cxn>
                <a:cxn ang="0">
                  <a:pos x="1330" y="370"/>
                </a:cxn>
                <a:cxn ang="0">
                  <a:pos x="1274" y="284"/>
                </a:cxn>
                <a:cxn ang="0">
                  <a:pos x="1208" y="208"/>
                </a:cxn>
                <a:cxn ang="0">
                  <a:pos x="1130" y="140"/>
                </a:cxn>
                <a:cxn ang="0">
                  <a:pos x="1044" y="86"/>
                </a:cxn>
                <a:cxn ang="0">
                  <a:pos x="950" y="42"/>
                </a:cxn>
                <a:cxn ang="0">
                  <a:pos x="850" y="14"/>
                </a:cxn>
                <a:cxn ang="0">
                  <a:pos x="744" y="0"/>
                </a:cxn>
                <a:cxn ang="0">
                  <a:pos x="670" y="0"/>
                </a:cxn>
                <a:cxn ang="0">
                  <a:pos x="564" y="14"/>
                </a:cxn>
                <a:cxn ang="0">
                  <a:pos x="464" y="42"/>
                </a:cxn>
                <a:cxn ang="0">
                  <a:pos x="370" y="86"/>
                </a:cxn>
                <a:cxn ang="0">
                  <a:pos x="284" y="140"/>
                </a:cxn>
                <a:cxn ang="0">
                  <a:pos x="206" y="208"/>
                </a:cxn>
                <a:cxn ang="0">
                  <a:pos x="140" y="284"/>
                </a:cxn>
                <a:cxn ang="0">
                  <a:pos x="84" y="370"/>
                </a:cxn>
                <a:cxn ang="0">
                  <a:pos x="42" y="464"/>
                </a:cxn>
                <a:cxn ang="0">
                  <a:pos x="14" y="566"/>
                </a:cxn>
                <a:cxn ang="0">
                  <a:pos x="0" y="672"/>
                </a:cxn>
                <a:cxn ang="0">
                  <a:pos x="404" y="1736"/>
                </a:cxn>
                <a:cxn ang="0">
                  <a:pos x="406" y="676"/>
                </a:cxn>
                <a:cxn ang="0">
                  <a:pos x="428" y="590"/>
                </a:cxn>
                <a:cxn ang="0">
                  <a:pos x="474" y="514"/>
                </a:cxn>
                <a:cxn ang="0">
                  <a:pos x="538" y="456"/>
                </a:cxn>
                <a:cxn ang="0">
                  <a:pos x="618" y="418"/>
                </a:cxn>
                <a:cxn ang="0">
                  <a:pos x="708" y="404"/>
                </a:cxn>
                <a:cxn ang="0">
                  <a:pos x="768" y="410"/>
                </a:cxn>
                <a:cxn ang="0">
                  <a:pos x="852" y="442"/>
                </a:cxn>
                <a:cxn ang="0">
                  <a:pos x="922" y="494"/>
                </a:cxn>
                <a:cxn ang="0">
                  <a:pos x="974" y="564"/>
                </a:cxn>
                <a:cxn ang="0">
                  <a:pos x="1004" y="646"/>
                </a:cxn>
                <a:cxn ang="0">
                  <a:pos x="1010" y="708"/>
                </a:cxn>
                <a:cxn ang="0">
                  <a:pos x="998" y="798"/>
                </a:cxn>
                <a:cxn ang="0">
                  <a:pos x="958" y="878"/>
                </a:cxn>
                <a:cxn ang="0">
                  <a:pos x="900" y="942"/>
                </a:cxn>
                <a:cxn ang="0">
                  <a:pos x="826" y="988"/>
                </a:cxn>
                <a:cxn ang="0">
                  <a:pos x="738" y="1010"/>
                </a:cxn>
                <a:cxn ang="0">
                  <a:pos x="606" y="1012"/>
                </a:cxn>
                <a:cxn ang="0">
                  <a:pos x="656" y="1414"/>
                </a:cxn>
              </a:cxnLst>
              <a:rect l="0" t="0" r="r" b="b"/>
              <a:pathLst>
                <a:path w="1416" h="1736">
                  <a:moveTo>
                    <a:pt x="708" y="1416"/>
                  </a:moveTo>
                  <a:lnTo>
                    <a:pt x="708" y="1416"/>
                  </a:lnTo>
                  <a:lnTo>
                    <a:pt x="744" y="1414"/>
                  </a:lnTo>
                  <a:lnTo>
                    <a:pt x="780" y="1412"/>
                  </a:lnTo>
                  <a:lnTo>
                    <a:pt x="816" y="1408"/>
                  </a:lnTo>
                  <a:lnTo>
                    <a:pt x="850" y="1402"/>
                  </a:lnTo>
                  <a:lnTo>
                    <a:pt x="884" y="1394"/>
                  </a:lnTo>
                  <a:lnTo>
                    <a:pt x="918" y="1384"/>
                  </a:lnTo>
                  <a:lnTo>
                    <a:pt x="950" y="1372"/>
                  </a:lnTo>
                  <a:lnTo>
                    <a:pt x="982" y="1360"/>
                  </a:lnTo>
                  <a:lnTo>
                    <a:pt x="1014" y="1346"/>
                  </a:lnTo>
                  <a:lnTo>
                    <a:pt x="1044" y="1330"/>
                  </a:lnTo>
                  <a:lnTo>
                    <a:pt x="1074" y="1314"/>
                  </a:lnTo>
                  <a:lnTo>
                    <a:pt x="1104" y="1294"/>
                  </a:lnTo>
                  <a:lnTo>
                    <a:pt x="1130" y="1274"/>
                  </a:lnTo>
                  <a:lnTo>
                    <a:pt x="1158" y="1254"/>
                  </a:lnTo>
                  <a:lnTo>
                    <a:pt x="1184" y="1232"/>
                  </a:lnTo>
                  <a:lnTo>
                    <a:pt x="1208" y="1208"/>
                  </a:lnTo>
                  <a:lnTo>
                    <a:pt x="1232" y="1184"/>
                  </a:lnTo>
                  <a:lnTo>
                    <a:pt x="1254" y="1158"/>
                  </a:lnTo>
                  <a:lnTo>
                    <a:pt x="1274" y="1132"/>
                  </a:lnTo>
                  <a:lnTo>
                    <a:pt x="1294" y="1104"/>
                  </a:lnTo>
                  <a:lnTo>
                    <a:pt x="1312" y="1074"/>
                  </a:lnTo>
                  <a:lnTo>
                    <a:pt x="1330" y="1046"/>
                  </a:lnTo>
                  <a:lnTo>
                    <a:pt x="1346" y="1014"/>
                  </a:lnTo>
                  <a:lnTo>
                    <a:pt x="1360" y="984"/>
                  </a:lnTo>
                  <a:lnTo>
                    <a:pt x="1372" y="952"/>
                  </a:lnTo>
                  <a:lnTo>
                    <a:pt x="1384" y="918"/>
                  </a:lnTo>
                  <a:lnTo>
                    <a:pt x="1392" y="884"/>
                  </a:lnTo>
                  <a:lnTo>
                    <a:pt x="1400" y="850"/>
                  </a:lnTo>
                  <a:lnTo>
                    <a:pt x="1408" y="816"/>
                  </a:lnTo>
                  <a:lnTo>
                    <a:pt x="1412" y="780"/>
                  </a:lnTo>
                  <a:lnTo>
                    <a:pt x="1414" y="744"/>
                  </a:lnTo>
                  <a:lnTo>
                    <a:pt x="1416" y="708"/>
                  </a:lnTo>
                  <a:lnTo>
                    <a:pt x="1416" y="708"/>
                  </a:lnTo>
                  <a:lnTo>
                    <a:pt x="1414" y="672"/>
                  </a:lnTo>
                  <a:lnTo>
                    <a:pt x="1412" y="636"/>
                  </a:lnTo>
                  <a:lnTo>
                    <a:pt x="1408" y="600"/>
                  </a:lnTo>
                  <a:lnTo>
                    <a:pt x="1400" y="566"/>
                  </a:lnTo>
                  <a:lnTo>
                    <a:pt x="1392" y="530"/>
                  </a:lnTo>
                  <a:lnTo>
                    <a:pt x="1384" y="498"/>
                  </a:lnTo>
                  <a:lnTo>
                    <a:pt x="1372" y="464"/>
                  </a:lnTo>
                  <a:lnTo>
                    <a:pt x="1360" y="432"/>
                  </a:lnTo>
                  <a:lnTo>
                    <a:pt x="1346" y="400"/>
                  </a:lnTo>
                  <a:lnTo>
                    <a:pt x="1330" y="370"/>
                  </a:lnTo>
                  <a:lnTo>
                    <a:pt x="1312" y="340"/>
                  </a:lnTo>
                  <a:lnTo>
                    <a:pt x="1294" y="312"/>
                  </a:lnTo>
                  <a:lnTo>
                    <a:pt x="1274" y="284"/>
                  </a:lnTo>
                  <a:lnTo>
                    <a:pt x="1254" y="258"/>
                  </a:lnTo>
                  <a:lnTo>
                    <a:pt x="1232" y="232"/>
                  </a:lnTo>
                  <a:lnTo>
                    <a:pt x="1208" y="208"/>
                  </a:lnTo>
                  <a:lnTo>
                    <a:pt x="1184" y="184"/>
                  </a:lnTo>
                  <a:lnTo>
                    <a:pt x="1158" y="162"/>
                  </a:lnTo>
                  <a:lnTo>
                    <a:pt x="1130" y="140"/>
                  </a:lnTo>
                  <a:lnTo>
                    <a:pt x="1104" y="120"/>
                  </a:lnTo>
                  <a:lnTo>
                    <a:pt x="1074" y="102"/>
                  </a:lnTo>
                  <a:lnTo>
                    <a:pt x="1044" y="86"/>
                  </a:lnTo>
                  <a:lnTo>
                    <a:pt x="1014" y="70"/>
                  </a:lnTo>
                  <a:lnTo>
                    <a:pt x="982" y="56"/>
                  </a:lnTo>
                  <a:lnTo>
                    <a:pt x="950" y="42"/>
                  </a:lnTo>
                  <a:lnTo>
                    <a:pt x="918" y="32"/>
                  </a:lnTo>
                  <a:lnTo>
                    <a:pt x="884" y="22"/>
                  </a:lnTo>
                  <a:lnTo>
                    <a:pt x="850" y="14"/>
                  </a:lnTo>
                  <a:lnTo>
                    <a:pt x="816" y="8"/>
                  </a:lnTo>
                  <a:lnTo>
                    <a:pt x="780" y="4"/>
                  </a:lnTo>
                  <a:lnTo>
                    <a:pt x="744" y="0"/>
                  </a:lnTo>
                  <a:lnTo>
                    <a:pt x="708" y="0"/>
                  </a:lnTo>
                  <a:lnTo>
                    <a:pt x="708" y="0"/>
                  </a:lnTo>
                  <a:lnTo>
                    <a:pt x="670" y="0"/>
                  </a:lnTo>
                  <a:lnTo>
                    <a:pt x="634" y="4"/>
                  </a:lnTo>
                  <a:lnTo>
                    <a:pt x="600" y="8"/>
                  </a:lnTo>
                  <a:lnTo>
                    <a:pt x="564" y="14"/>
                  </a:lnTo>
                  <a:lnTo>
                    <a:pt x="530" y="22"/>
                  </a:lnTo>
                  <a:lnTo>
                    <a:pt x="496" y="32"/>
                  </a:lnTo>
                  <a:lnTo>
                    <a:pt x="464" y="42"/>
                  </a:lnTo>
                  <a:lnTo>
                    <a:pt x="432" y="56"/>
                  </a:lnTo>
                  <a:lnTo>
                    <a:pt x="400" y="70"/>
                  </a:lnTo>
                  <a:lnTo>
                    <a:pt x="370" y="86"/>
                  </a:lnTo>
                  <a:lnTo>
                    <a:pt x="340" y="102"/>
                  </a:lnTo>
                  <a:lnTo>
                    <a:pt x="312" y="120"/>
                  </a:lnTo>
                  <a:lnTo>
                    <a:pt x="284" y="140"/>
                  </a:lnTo>
                  <a:lnTo>
                    <a:pt x="258" y="162"/>
                  </a:lnTo>
                  <a:lnTo>
                    <a:pt x="232" y="184"/>
                  </a:lnTo>
                  <a:lnTo>
                    <a:pt x="206" y="208"/>
                  </a:lnTo>
                  <a:lnTo>
                    <a:pt x="184" y="232"/>
                  </a:lnTo>
                  <a:lnTo>
                    <a:pt x="162" y="258"/>
                  </a:lnTo>
                  <a:lnTo>
                    <a:pt x="140" y="284"/>
                  </a:lnTo>
                  <a:lnTo>
                    <a:pt x="120" y="312"/>
                  </a:lnTo>
                  <a:lnTo>
                    <a:pt x="102" y="340"/>
                  </a:lnTo>
                  <a:lnTo>
                    <a:pt x="84" y="370"/>
                  </a:lnTo>
                  <a:lnTo>
                    <a:pt x="70" y="400"/>
                  </a:lnTo>
                  <a:lnTo>
                    <a:pt x="56" y="432"/>
                  </a:lnTo>
                  <a:lnTo>
                    <a:pt x="42" y="464"/>
                  </a:lnTo>
                  <a:lnTo>
                    <a:pt x="32" y="498"/>
                  </a:lnTo>
                  <a:lnTo>
                    <a:pt x="22" y="530"/>
                  </a:lnTo>
                  <a:lnTo>
                    <a:pt x="14" y="566"/>
                  </a:lnTo>
                  <a:lnTo>
                    <a:pt x="8" y="600"/>
                  </a:lnTo>
                  <a:lnTo>
                    <a:pt x="4" y="636"/>
                  </a:lnTo>
                  <a:lnTo>
                    <a:pt x="0" y="672"/>
                  </a:lnTo>
                  <a:lnTo>
                    <a:pt x="0" y="708"/>
                  </a:lnTo>
                  <a:lnTo>
                    <a:pt x="0" y="1736"/>
                  </a:lnTo>
                  <a:lnTo>
                    <a:pt x="404" y="1736"/>
                  </a:lnTo>
                  <a:lnTo>
                    <a:pt x="404" y="708"/>
                  </a:lnTo>
                  <a:lnTo>
                    <a:pt x="404" y="708"/>
                  </a:lnTo>
                  <a:lnTo>
                    <a:pt x="406" y="676"/>
                  </a:lnTo>
                  <a:lnTo>
                    <a:pt x="410" y="646"/>
                  </a:lnTo>
                  <a:lnTo>
                    <a:pt x="418" y="618"/>
                  </a:lnTo>
                  <a:lnTo>
                    <a:pt x="428" y="590"/>
                  </a:lnTo>
                  <a:lnTo>
                    <a:pt x="440" y="564"/>
                  </a:lnTo>
                  <a:lnTo>
                    <a:pt x="456" y="538"/>
                  </a:lnTo>
                  <a:lnTo>
                    <a:pt x="474" y="514"/>
                  </a:lnTo>
                  <a:lnTo>
                    <a:pt x="492" y="494"/>
                  </a:lnTo>
                  <a:lnTo>
                    <a:pt x="514" y="474"/>
                  </a:lnTo>
                  <a:lnTo>
                    <a:pt x="538" y="456"/>
                  </a:lnTo>
                  <a:lnTo>
                    <a:pt x="562" y="442"/>
                  </a:lnTo>
                  <a:lnTo>
                    <a:pt x="590" y="428"/>
                  </a:lnTo>
                  <a:lnTo>
                    <a:pt x="618" y="418"/>
                  </a:lnTo>
                  <a:lnTo>
                    <a:pt x="646" y="410"/>
                  </a:lnTo>
                  <a:lnTo>
                    <a:pt x="676" y="406"/>
                  </a:lnTo>
                  <a:lnTo>
                    <a:pt x="708" y="404"/>
                  </a:lnTo>
                  <a:lnTo>
                    <a:pt x="708" y="404"/>
                  </a:lnTo>
                  <a:lnTo>
                    <a:pt x="738" y="406"/>
                  </a:lnTo>
                  <a:lnTo>
                    <a:pt x="768" y="410"/>
                  </a:lnTo>
                  <a:lnTo>
                    <a:pt x="798" y="418"/>
                  </a:lnTo>
                  <a:lnTo>
                    <a:pt x="826" y="428"/>
                  </a:lnTo>
                  <a:lnTo>
                    <a:pt x="852" y="442"/>
                  </a:lnTo>
                  <a:lnTo>
                    <a:pt x="878" y="456"/>
                  </a:lnTo>
                  <a:lnTo>
                    <a:pt x="900" y="474"/>
                  </a:lnTo>
                  <a:lnTo>
                    <a:pt x="922" y="494"/>
                  </a:lnTo>
                  <a:lnTo>
                    <a:pt x="942" y="514"/>
                  </a:lnTo>
                  <a:lnTo>
                    <a:pt x="958" y="538"/>
                  </a:lnTo>
                  <a:lnTo>
                    <a:pt x="974" y="564"/>
                  </a:lnTo>
                  <a:lnTo>
                    <a:pt x="986" y="590"/>
                  </a:lnTo>
                  <a:lnTo>
                    <a:pt x="998" y="618"/>
                  </a:lnTo>
                  <a:lnTo>
                    <a:pt x="1004" y="646"/>
                  </a:lnTo>
                  <a:lnTo>
                    <a:pt x="1010" y="676"/>
                  </a:lnTo>
                  <a:lnTo>
                    <a:pt x="1010" y="708"/>
                  </a:lnTo>
                  <a:lnTo>
                    <a:pt x="1010" y="708"/>
                  </a:lnTo>
                  <a:lnTo>
                    <a:pt x="1010" y="738"/>
                  </a:lnTo>
                  <a:lnTo>
                    <a:pt x="1004" y="768"/>
                  </a:lnTo>
                  <a:lnTo>
                    <a:pt x="998" y="798"/>
                  </a:lnTo>
                  <a:lnTo>
                    <a:pt x="986" y="826"/>
                  </a:lnTo>
                  <a:lnTo>
                    <a:pt x="974" y="852"/>
                  </a:lnTo>
                  <a:lnTo>
                    <a:pt x="958" y="878"/>
                  </a:lnTo>
                  <a:lnTo>
                    <a:pt x="942" y="900"/>
                  </a:lnTo>
                  <a:lnTo>
                    <a:pt x="922" y="922"/>
                  </a:lnTo>
                  <a:lnTo>
                    <a:pt x="900" y="942"/>
                  </a:lnTo>
                  <a:lnTo>
                    <a:pt x="878" y="960"/>
                  </a:lnTo>
                  <a:lnTo>
                    <a:pt x="852" y="974"/>
                  </a:lnTo>
                  <a:lnTo>
                    <a:pt x="826" y="988"/>
                  </a:lnTo>
                  <a:lnTo>
                    <a:pt x="798" y="998"/>
                  </a:lnTo>
                  <a:lnTo>
                    <a:pt x="768" y="1004"/>
                  </a:lnTo>
                  <a:lnTo>
                    <a:pt x="738" y="1010"/>
                  </a:lnTo>
                  <a:lnTo>
                    <a:pt x="708" y="1012"/>
                  </a:lnTo>
                  <a:lnTo>
                    <a:pt x="708" y="1012"/>
                  </a:lnTo>
                  <a:lnTo>
                    <a:pt x="606" y="1012"/>
                  </a:lnTo>
                  <a:lnTo>
                    <a:pt x="606" y="1408"/>
                  </a:lnTo>
                  <a:lnTo>
                    <a:pt x="606" y="1408"/>
                  </a:lnTo>
                  <a:lnTo>
                    <a:pt x="656" y="1414"/>
                  </a:lnTo>
                  <a:lnTo>
                    <a:pt x="708" y="1416"/>
                  </a:lnTo>
                  <a:lnTo>
                    <a:pt x="708" y="1416"/>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grpSp>
      <p:sp>
        <p:nvSpPr>
          <p:cNvPr id="5125" name="Rectangle 5"/>
          <p:cNvSpPr>
            <a:spLocks noGrp="1" noChangeArrowheads="1"/>
          </p:cNvSpPr>
          <p:nvPr>
            <p:ph type="ctrTitle"/>
          </p:nvPr>
        </p:nvSpPr>
        <p:spPr>
          <a:xfrm>
            <a:off x="1476375" y="5013325"/>
            <a:ext cx="7488238" cy="1470025"/>
          </a:xfrm>
        </p:spPr>
        <p:txBody>
          <a:bodyPr/>
          <a:lstStyle>
            <a:lvl1pPr>
              <a:defRPr/>
            </a:lvl1pPr>
          </a:lstStyle>
          <a:p>
            <a:r>
              <a:rPr lang="en-US"/>
              <a:t>Click to edit Master title style</a:t>
            </a:r>
          </a:p>
        </p:txBody>
      </p:sp>
      <p:sp>
        <p:nvSpPr>
          <p:cNvPr id="5126" name="Rectangle 6"/>
          <p:cNvSpPr>
            <a:spLocks noGrp="1" noChangeArrowheads="1"/>
          </p:cNvSpPr>
          <p:nvPr>
            <p:ph type="subTitle" idx="1"/>
          </p:nvPr>
        </p:nvSpPr>
        <p:spPr>
          <a:xfrm>
            <a:off x="539750" y="1125538"/>
            <a:ext cx="4248150" cy="3382962"/>
          </a:xfrm>
        </p:spPr>
        <p:txBody>
          <a:bodyPr/>
          <a:lstStyle>
            <a:lvl1pPr marL="0" indent="0">
              <a:buFontTx/>
              <a:buNone/>
              <a:defRPr sz="1400"/>
            </a:lvl1pPr>
          </a:lstStyle>
          <a:p>
            <a:r>
              <a:rPr lang="en-US"/>
              <a:t>Click to edit Master subtitle style</a:t>
            </a:r>
          </a:p>
        </p:txBody>
      </p:sp>
      <p:pic>
        <p:nvPicPr>
          <p:cNvPr id="16" name="Picture 15" descr="P5140039.JPG"/>
          <p:cNvPicPr>
            <a:picLocks noChangeAspect="1"/>
          </p:cNvPicPr>
          <p:nvPr userDrawn="1"/>
        </p:nvPicPr>
        <p:blipFill>
          <a:blip r:embed="rId4" cstate="print">
            <a:lum bright="20000" contrast="10000"/>
          </a:blip>
          <a:srcRect l="1045" t="19792" r="1194" b="8333"/>
          <a:stretch>
            <a:fillRect/>
          </a:stretch>
        </p:blipFill>
        <p:spPr>
          <a:xfrm>
            <a:off x="114300" y="-24"/>
            <a:ext cx="8930640" cy="4953024"/>
          </a:xfrm>
          <a:prstGeom prst="rect">
            <a:avLst/>
          </a:prstGeom>
        </p:spPr>
      </p:pic>
      <p:sp>
        <p:nvSpPr>
          <p:cNvPr id="24" name="Rectangle 7"/>
          <p:cNvSpPr txBox="1">
            <a:spLocks noChangeArrowheads="1"/>
          </p:cNvSpPr>
          <p:nvPr userDrawn="1"/>
        </p:nvSpPr>
        <p:spPr bwMode="auto">
          <a:xfrm>
            <a:off x="107950" y="5786454"/>
            <a:ext cx="1463675" cy="7858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zh-CN" sz="1000" b="0" i="0" u="none" strike="noStrike" kern="1200" cap="none" spc="0" normalizeH="0" baseline="0" noProof="0" dirty="0" smtClean="0">
                <a:ln>
                  <a:noFill/>
                </a:ln>
                <a:solidFill>
                  <a:schemeClr val="bg1"/>
                </a:solidFill>
                <a:effectLst/>
                <a:uLnTx/>
                <a:uFillTx/>
                <a:latin typeface="Arial" pitchFamily="34" charset="0"/>
                <a:ea typeface="+mn-ea"/>
                <a:cs typeface="+mn-cs"/>
              </a:rPr>
              <a:t>Teaching material by: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rPr>
              <a:t>Tim McAloone, DTU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rPr>
              <a:t>Niki Bey, IPU</a:t>
            </a:r>
          </a:p>
        </p:txBody>
      </p:sp>
      <p:grpSp>
        <p:nvGrpSpPr>
          <p:cNvPr id="30" name="Group 29"/>
          <p:cNvGrpSpPr/>
          <p:nvPr userDrawn="1"/>
        </p:nvGrpSpPr>
        <p:grpSpPr>
          <a:xfrm>
            <a:off x="238094" y="4286256"/>
            <a:ext cx="5834104" cy="624445"/>
            <a:chOff x="238094" y="4286256"/>
            <a:chExt cx="5834104" cy="624445"/>
          </a:xfrm>
        </p:grpSpPr>
        <p:grpSp>
          <p:nvGrpSpPr>
            <p:cNvPr id="18" name="Group 13"/>
            <p:cNvGrpSpPr>
              <a:grpSpLocks noChangeAspect="1"/>
            </p:cNvGrpSpPr>
            <p:nvPr userDrawn="1"/>
          </p:nvGrpSpPr>
          <p:grpSpPr bwMode="auto">
            <a:xfrm>
              <a:off x="5459875" y="4455603"/>
              <a:ext cx="612323" cy="285751"/>
              <a:chOff x="1066" y="2478"/>
              <a:chExt cx="3756" cy="1752"/>
            </a:xfrm>
          </p:grpSpPr>
          <p:sp>
            <p:nvSpPr>
              <p:cNvPr id="19" name="Freeform 14"/>
              <p:cNvSpPr>
                <a:spLocks noChangeAspect="1"/>
              </p:cNvSpPr>
              <p:nvPr/>
            </p:nvSpPr>
            <p:spPr bwMode="auto">
              <a:xfrm>
                <a:off x="3406" y="2497"/>
                <a:ext cx="1416" cy="1733"/>
              </a:xfrm>
              <a:custGeom>
                <a:avLst/>
                <a:gdLst/>
                <a:ahLst/>
                <a:cxnLst>
                  <a:cxn ang="0">
                    <a:pos x="1010" y="1028"/>
                  </a:cxn>
                  <a:cxn ang="0">
                    <a:pos x="1010" y="1058"/>
                  </a:cxn>
                  <a:cxn ang="0">
                    <a:pos x="996" y="1118"/>
                  </a:cxn>
                  <a:cxn ang="0">
                    <a:pos x="974" y="1172"/>
                  </a:cxn>
                  <a:cxn ang="0">
                    <a:pos x="942" y="1220"/>
                  </a:cxn>
                  <a:cxn ang="0">
                    <a:pos x="900" y="1262"/>
                  </a:cxn>
                  <a:cxn ang="0">
                    <a:pos x="852" y="1294"/>
                  </a:cxn>
                  <a:cxn ang="0">
                    <a:pos x="798" y="1318"/>
                  </a:cxn>
                  <a:cxn ang="0">
                    <a:pos x="738" y="1330"/>
                  </a:cxn>
                  <a:cxn ang="0">
                    <a:pos x="708" y="1330"/>
                  </a:cxn>
                  <a:cxn ang="0">
                    <a:pos x="646" y="1324"/>
                  </a:cxn>
                  <a:cxn ang="0">
                    <a:pos x="590" y="1308"/>
                  </a:cxn>
                  <a:cxn ang="0">
                    <a:pos x="538" y="1280"/>
                  </a:cxn>
                  <a:cxn ang="0">
                    <a:pos x="492" y="1242"/>
                  </a:cxn>
                  <a:cxn ang="0">
                    <a:pos x="456" y="1198"/>
                  </a:cxn>
                  <a:cxn ang="0">
                    <a:pos x="428" y="1146"/>
                  </a:cxn>
                  <a:cxn ang="0">
                    <a:pos x="410" y="1088"/>
                  </a:cxn>
                  <a:cxn ang="0">
                    <a:pos x="404" y="1028"/>
                  </a:cxn>
                  <a:cxn ang="0">
                    <a:pos x="0" y="0"/>
                  </a:cxn>
                  <a:cxn ang="0">
                    <a:pos x="0" y="1028"/>
                  </a:cxn>
                  <a:cxn ang="0">
                    <a:pos x="2" y="1100"/>
                  </a:cxn>
                  <a:cxn ang="0">
                    <a:pos x="14" y="1170"/>
                  </a:cxn>
                  <a:cxn ang="0">
                    <a:pos x="32" y="1238"/>
                  </a:cxn>
                  <a:cxn ang="0">
                    <a:pos x="54" y="1304"/>
                  </a:cxn>
                  <a:cxn ang="0">
                    <a:pos x="84" y="1364"/>
                  </a:cxn>
                  <a:cxn ang="0">
                    <a:pos x="120" y="1424"/>
                  </a:cxn>
                  <a:cxn ang="0">
                    <a:pos x="160" y="1478"/>
                  </a:cxn>
                  <a:cxn ang="0">
                    <a:pos x="206" y="1528"/>
                  </a:cxn>
                  <a:cxn ang="0">
                    <a:pos x="256" y="1574"/>
                  </a:cxn>
                  <a:cxn ang="0">
                    <a:pos x="312" y="1614"/>
                  </a:cxn>
                  <a:cxn ang="0">
                    <a:pos x="370" y="1650"/>
                  </a:cxn>
                  <a:cxn ang="0">
                    <a:pos x="432" y="1680"/>
                  </a:cxn>
                  <a:cxn ang="0">
                    <a:pos x="496" y="1704"/>
                  </a:cxn>
                  <a:cxn ang="0">
                    <a:pos x="564" y="1722"/>
                  </a:cxn>
                  <a:cxn ang="0">
                    <a:pos x="634" y="1732"/>
                  </a:cxn>
                  <a:cxn ang="0">
                    <a:pos x="708" y="1736"/>
                  </a:cxn>
                  <a:cxn ang="0">
                    <a:pos x="744" y="1734"/>
                  </a:cxn>
                  <a:cxn ang="0">
                    <a:pos x="816" y="1728"/>
                  </a:cxn>
                  <a:cxn ang="0">
                    <a:pos x="884" y="1714"/>
                  </a:cxn>
                  <a:cxn ang="0">
                    <a:pos x="950" y="1692"/>
                  </a:cxn>
                  <a:cxn ang="0">
                    <a:pos x="1014" y="1666"/>
                  </a:cxn>
                  <a:cxn ang="0">
                    <a:pos x="1074" y="1632"/>
                  </a:cxn>
                  <a:cxn ang="0">
                    <a:pos x="1130" y="1594"/>
                  </a:cxn>
                  <a:cxn ang="0">
                    <a:pos x="1184" y="1552"/>
                  </a:cxn>
                  <a:cxn ang="0">
                    <a:pos x="1232" y="1504"/>
                  </a:cxn>
                  <a:cxn ang="0">
                    <a:pos x="1274" y="1452"/>
                  </a:cxn>
                  <a:cxn ang="0">
                    <a:pos x="1312" y="1394"/>
                  </a:cxn>
                  <a:cxn ang="0">
                    <a:pos x="1346" y="1334"/>
                  </a:cxn>
                  <a:cxn ang="0">
                    <a:pos x="1372" y="1270"/>
                  </a:cxn>
                  <a:cxn ang="0">
                    <a:pos x="1392" y="1204"/>
                  </a:cxn>
                  <a:cxn ang="0">
                    <a:pos x="1406" y="1136"/>
                  </a:cxn>
                  <a:cxn ang="0">
                    <a:pos x="1414" y="1064"/>
                  </a:cxn>
                  <a:cxn ang="0">
                    <a:pos x="1416" y="0"/>
                  </a:cxn>
                </a:cxnLst>
                <a:rect l="0" t="0" r="r" b="b"/>
                <a:pathLst>
                  <a:path w="1416" h="1736">
                    <a:moveTo>
                      <a:pt x="1010" y="0"/>
                    </a:moveTo>
                    <a:lnTo>
                      <a:pt x="1010" y="1028"/>
                    </a:lnTo>
                    <a:lnTo>
                      <a:pt x="1010" y="1028"/>
                    </a:lnTo>
                    <a:lnTo>
                      <a:pt x="1010" y="1058"/>
                    </a:lnTo>
                    <a:lnTo>
                      <a:pt x="1004" y="1088"/>
                    </a:lnTo>
                    <a:lnTo>
                      <a:pt x="996" y="1118"/>
                    </a:lnTo>
                    <a:lnTo>
                      <a:pt x="986" y="1146"/>
                    </a:lnTo>
                    <a:lnTo>
                      <a:pt x="974" y="1172"/>
                    </a:lnTo>
                    <a:lnTo>
                      <a:pt x="958" y="1198"/>
                    </a:lnTo>
                    <a:lnTo>
                      <a:pt x="942" y="1220"/>
                    </a:lnTo>
                    <a:lnTo>
                      <a:pt x="922" y="1242"/>
                    </a:lnTo>
                    <a:lnTo>
                      <a:pt x="900" y="1262"/>
                    </a:lnTo>
                    <a:lnTo>
                      <a:pt x="876" y="1280"/>
                    </a:lnTo>
                    <a:lnTo>
                      <a:pt x="852" y="1294"/>
                    </a:lnTo>
                    <a:lnTo>
                      <a:pt x="826" y="1308"/>
                    </a:lnTo>
                    <a:lnTo>
                      <a:pt x="798" y="1318"/>
                    </a:lnTo>
                    <a:lnTo>
                      <a:pt x="768" y="1324"/>
                    </a:lnTo>
                    <a:lnTo>
                      <a:pt x="738" y="1330"/>
                    </a:lnTo>
                    <a:lnTo>
                      <a:pt x="708" y="1330"/>
                    </a:lnTo>
                    <a:lnTo>
                      <a:pt x="708" y="1330"/>
                    </a:lnTo>
                    <a:lnTo>
                      <a:pt x="676" y="1330"/>
                    </a:lnTo>
                    <a:lnTo>
                      <a:pt x="646" y="1324"/>
                    </a:lnTo>
                    <a:lnTo>
                      <a:pt x="616" y="1318"/>
                    </a:lnTo>
                    <a:lnTo>
                      <a:pt x="590" y="1308"/>
                    </a:lnTo>
                    <a:lnTo>
                      <a:pt x="562" y="1294"/>
                    </a:lnTo>
                    <a:lnTo>
                      <a:pt x="538" y="1280"/>
                    </a:lnTo>
                    <a:lnTo>
                      <a:pt x="514" y="1262"/>
                    </a:lnTo>
                    <a:lnTo>
                      <a:pt x="492" y="1242"/>
                    </a:lnTo>
                    <a:lnTo>
                      <a:pt x="474" y="1220"/>
                    </a:lnTo>
                    <a:lnTo>
                      <a:pt x="456" y="1198"/>
                    </a:lnTo>
                    <a:lnTo>
                      <a:pt x="440" y="1172"/>
                    </a:lnTo>
                    <a:lnTo>
                      <a:pt x="428" y="1146"/>
                    </a:lnTo>
                    <a:lnTo>
                      <a:pt x="418" y="1118"/>
                    </a:lnTo>
                    <a:lnTo>
                      <a:pt x="410" y="1088"/>
                    </a:lnTo>
                    <a:lnTo>
                      <a:pt x="406" y="1058"/>
                    </a:lnTo>
                    <a:lnTo>
                      <a:pt x="404" y="1028"/>
                    </a:lnTo>
                    <a:lnTo>
                      <a:pt x="404" y="0"/>
                    </a:lnTo>
                    <a:lnTo>
                      <a:pt x="0" y="0"/>
                    </a:lnTo>
                    <a:lnTo>
                      <a:pt x="0" y="1028"/>
                    </a:lnTo>
                    <a:lnTo>
                      <a:pt x="0" y="1028"/>
                    </a:lnTo>
                    <a:lnTo>
                      <a:pt x="0" y="1064"/>
                    </a:lnTo>
                    <a:lnTo>
                      <a:pt x="2" y="1100"/>
                    </a:lnTo>
                    <a:lnTo>
                      <a:pt x="8" y="1136"/>
                    </a:lnTo>
                    <a:lnTo>
                      <a:pt x="14" y="1170"/>
                    </a:lnTo>
                    <a:lnTo>
                      <a:pt x="22" y="1204"/>
                    </a:lnTo>
                    <a:lnTo>
                      <a:pt x="32" y="1238"/>
                    </a:lnTo>
                    <a:lnTo>
                      <a:pt x="42" y="1270"/>
                    </a:lnTo>
                    <a:lnTo>
                      <a:pt x="54" y="1304"/>
                    </a:lnTo>
                    <a:lnTo>
                      <a:pt x="70" y="1334"/>
                    </a:lnTo>
                    <a:lnTo>
                      <a:pt x="84" y="1364"/>
                    </a:lnTo>
                    <a:lnTo>
                      <a:pt x="102" y="1394"/>
                    </a:lnTo>
                    <a:lnTo>
                      <a:pt x="120" y="1424"/>
                    </a:lnTo>
                    <a:lnTo>
                      <a:pt x="140" y="1452"/>
                    </a:lnTo>
                    <a:lnTo>
                      <a:pt x="160" y="1478"/>
                    </a:lnTo>
                    <a:lnTo>
                      <a:pt x="184" y="1504"/>
                    </a:lnTo>
                    <a:lnTo>
                      <a:pt x="206" y="1528"/>
                    </a:lnTo>
                    <a:lnTo>
                      <a:pt x="232" y="1552"/>
                    </a:lnTo>
                    <a:lnTo>
                      <a:pt x="256" y="1574"/>
                    </a:lnTo>
                    <a:lnTo>
                      <a:pt x="284" y="1594"/>
                    </a:lnTo>
                    <a:lnTo>
                      <a:pt x="312" y="1614"/>
                    </a:lnTo>
                    <a:lnTo>
                      <a:pt x="340" y="1632"/>
                    </a:lnTo>
                    <a:lnTo>
                      <a:pt x="370" y="1650"/>
                    </a:lnTo>
                    <a:lnTo>
                      <a:pt x="400" y="1666"/>
                    </a:lnTo>
                    <a:lnTo>
                      <a:pt x="432" y="1680"/>
                    </a:lnTo>
                    <a:lnTo>
                      <a:pt x="464" y="1692"/>
                    </a:lnTo>
                    <a:lnTo>
                      <a:pt x="496" y="1704"/>
                    </a:lnTo>
                    <a:lnTo>
                      <a:pt x="530" y="1714"/>
                    </a:lnTo>
                    <a:lnTo>
                      <a:pt x="564" y="1722"/>
                    </a:lnTo>
                    <a:lnTo>
                      <a:pt x="600" y="1728"/>
                    </a:lnTo>
                    <a:lnTo>
                      <a:pt x="634" y="1732"/>
                    </a:lnTo>
                    <a:lnTo>
                      <a:pt x="670" y="1734"/>
                    </a:lnTo>
                    <a:lnTo>
                      <a:pt x="708" y="1736"/>
                    </a:lnTo>
                    <a:lnTo>
                      <a:pt x="708" y="1736"/>
                    </a:lnTo>
                    <a:lnTo>
                      <a:pt x="744" y="1734"/>
                    </a:lnTo>
                    <a:lnTo>
                      <a:pt x="780" y="1732"/>
                    </a:lnTo>
                    <a:lnTo>
                      <a:pt x="816" y="1728"/>
                    </a:lnTo>
                    <a:lnTo>
                      <a:pt x="850" y="1722"/>
                    </a:lnTo>
                    <a:lnTo>
                      <a:pt x="884" y="1714"/>
                    </a:lnTo>
                    <a:lnTo>
                      <a:pt x="918" y="1704"/>
                    </a:lnTo>
                    <a:lnTo>
                      <a:pt x="950" y="1692"/>
                    </a:lnTo>
                    <a:lnTo>
                      <a:pt x="982" y="1680"/>
                    </a:lnTo>
                    <a:lnTo>
                      <a:pt x="1014" y="1666"/>
                    </a:lnTo>
                    <a:lnTo>
                      <a:pt x="1044" y="1650"/>
                    </a:lnTo>
                    <a:lnTo>
                      <a:pt x="1074" y="1632"/>
                    </a:lnTo>
                    <a:lnTo>
                      <a:pt x="1104" y="1614"/>
                    </a:lnTo>
                    <a:lnTo>
                      <a:pt x="1130" y="1594"/>
                    </a:lnTo>
                    <a:lnTo>
                      <a:pt x="1158" y="1574"/>
                    </a:lnTo>
                    <a:lnTo>
                      <a:pt x="1184" y="1552"/>
                    </a:lnTo>
                    <a:lnTo>
                      <a:pt x="1208" y="1528"/>
                    </a:lnTo>
                    <a:lnTo>
                      <a:pt x="1232" y="1504"/>
                    </a:lnTo>
                    <a:lnTo>
                      <a:pt x="1254" y="1478"/>
                    </a:lnTo>
                    <a:lnTo>
                      <a:pt x="1274" y="1452"/>
                    </a:lnTo>
                    <a:lnTo>
                      <a:pt x="1294" y="1424"/>
                    </a:lnTo>
                    <a:lnTo>
                      <a:pt x="1312" y="1394"/>
                    </a:lnTo>
                    <a:lnTo>
                      <a:pt x="1330" y="1364"/>
                    </a:lnTo>
                    <a:lnTo>
                      <a:pt x="1346" y="1334"/>
                    </a:lnTo>
                    <a:lnTo>
                      <a:pt x="1360" y="1304"/>
                    </a:lnTo>
                    <a:lnTo>
                      <a:pt x="1372" y="1270"/>
                    </a:lnTo>
                    <a:lnTo>
                      <a:pt x="1384" y="1238"/>
                    </a:lnTo>
                    <a:lnTo>
                      <a:pt x="1392" y="1204"/>
                    </a:lnTo>
                    <a:lnTo>
                      <a:pt x="1400" y="1170"/>
                    </a:lnTo>
                    <a:lnTo>
                      <a:pt x="1406" y="1136"/>
                    </a:lnTo>
                    <a:lnTo>
                      <a:pt x="1412" y="1100"/>
                    </a:lnTo>
                    <a:lnTo>
                      <a:pt x="1414" y="1064"/>
                    </a:lnTo>
                    <a:lnTo>
                      <a:pt x="1416" y="1028"/>
                    </a:lnTo>
                    <a:lnTo>
                      <a:pt x="1416" y="0"/>
                    </a:lnTo>
                    <a:lnTo>
                      <a:pt x="1010" y="0"/>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sp>
            <p:nvSpPr>
              <p:cNvPr id="20" name="Rectangle 15"/>
              <p:cNvSpPr>
                <a:spLocks noChangeAspect="1" noChangeArrowheads="1"/>
              </p:cNvSpPr>
              <p:nvPr/>
            </p:nvSpPr>
            <p:spPr bwMode="auto">
              <a:xfrm>
                <a:off x="1066" y="2497"/>
                <a:ext cx="404" cy="1713"/>
              </a:xfrm>
              <a:prstGeom prst="rect">
                <a:avLst/>
              </a:prstGeom>
              <a:solidFill>
                <a:srgbClr val="006633"/>
              </a:solidFill>
              <a:ln w="9525">
                <a:noFill/>
                <a:miter lim="800000"/>
                <a:headEnd/>
                <a:tailEnd/>
              </a:ln>
            </p:spPr>
            <p:txBody>
              <a:bodyPr/>
              <a:lstStyle/>
              <a:p>
                <a:pPr>
                  <a:defRPr/>
                </a:pPr>
                <a:endParaRPr lang="da-DK" sz="1800">
                  <a:latin typeface="Arial" charset="0"/>
                  <a:cs typeface="Arial" charset="0"/>
                </a:endParaRPr>
              </a:p>
            </p:txBody>
          </p:sp>
          <p:sp>
            <p:nvSpPr>
              <p:cNvPr id="21" name="Freeform 16"/>
              <p:cNvSpPr>
                <a:spLocks noChangeAspect="1"/>
              </p:cNvSpPr>
              <p:nvPr/>
            </p:nvSpPr>
            <p:spPr bwMode="auto">
              <a:xfrm>
                <a:off x="1779" y="2478"/>
                <a:ext cx="1416" cy="1733"/>
              </a:xfrm>
              <a:custGeom>
                <a:avLst/>
                <a:gdLst/>
                <a:ahLst/>
                <a:cxnLst>
                  <a:cxn ang="0">
                    <a:pos x="744" y="1414"/>
                  </a:cxn>
                  <a:cxn ang="0">
                    <a:pos x="850" y="1402"/>
                  </a:cxn>
                  <a:cxn ang="0">
                    <a:pos x="950" y="1372"/>
                  </a:cxn>
                  <a:cxn ang="0">
                    <a:pos x="1044" y="1330"/>
                  </a:cxn>
                  <a:cxn ang="0">
                    <a:pos x="1130" y="1274"/>
                  </a:cxn>
                  <a:cxn ang="0">
                    <a:pos x="1208" y="1208"/>
                  </a:cxn>
                  <a:cxn ang="0">
                    <a:pos x="1274" y="1132"/>
                  </a:cxn>
                  <a:cxn ang="0">
                    <a:pos x="1330" y="1046"/>
                  </a:cxn>
                  <a:cxn ang="0">
                    <a:pos x="1372" y="952"/>
                  </a:cxn>
                  <a:cxn ang="0">
                    <a:pos x="1400" y="850"/>
                  </a:cxn>
                  <a:cxn ang="0">
                    <a:pos x="1414" y="744"/>
                  </a:cxn>
                  <a:cxn ang="0">
                    <a:pos x="1414" y="672"/>
                  </a:cxn>
                  <a:cxn ang="0">
                    <a:pos x="1400" y="566"/>
                  </a:cxn>
                  <a:cxn ang="0">
                    <a:pos x="1372" y="464"/>
                  </a:cxn>
                  <a:cxn ang="0">
                    <a:pos x="1330" y="370"/>
                  </a:cxn>
                  <a:cxn ang="0">
                    <a:pos x="1274" y="284"/>
                  </a:cxn>
                  <a:cxn ang="0">
                    <a:pos x="1208" y="208"/>
                  </a:cxn>
                  <a:cxn ang="0">
                    <a:pos x="1130" y="140"/>
                  </a:cxn>
                  <a:cxn ang="0">
                    <a:pos x="1044" y="86"/>
                  </a:cxn>
                  <a:cxn ang="0">
                    <a:pos x="950" y="42"/>
                  </a:cxn>
                  <a:cxn ang="0">
                    <a:pos x="850" y="14"/>
                  </a:cxn>
                  <a:cxn ang="0">
                    <a:pos x="744" y="0"/>
                  </a:cxn>
                  <a:cxn ang="0">
                    <a:pos x="670" y="0"/>
                  </a:cxn>
                  <a:cxn ang="0">
                    <a:pos x="564" y="14"/>
                  </a:cxn>
                  <a:cxn ang="0">
                    <a:pos x="464" y="42"/>
                  </a:cxn>
                  <a:cxn ang="0">
                    <a:pos x="370" y="86"/>
                  </a:cxn>
                  <a:cxn ang="0">
                    <a:pos x="284" y="140"/>
                  </a:cxn>
                  <a:cxn ang="0">
                    <a:pos x="206" y="208"/>
                  </a:cxn>
                  <a:cxn ang="0">
                    <a:pos x="140" y="284"/>
                  </a:cxn>
                  <a:cxn ang="0">
                    <a:pos x="84" y="370"/>
                  </a:cxn>
                  <a:cxn ang="0">
                    <a:pos x="42" y="464"/>
                  </a:cxn>
                  <a:cxn ang="0">
                    <a:pos x="14" y="566"/>
                  </a:cxn>
                  <a:cxn ang="0">
                    <a:pos x="0" y="672"/>
                  </a:cxn>
                  <a:cxn ang="0">
                    <a:pos x="404" y="1736"/>
                  </a:cxn>
                  <a:cxn ang="0">
                    <a:pos x="406" y="676"/>
                  </a:cxn>
                  <a:cxn ang="0">
                    <a:pos x="428" y="590"/>
                  </a:cxn>
                  <a:cxn ang="0">
                    <a:pos x="474" y="514"/>
                  </a:cxn>
                  <a:cxn ang="0">
                    <a:pos x="538" y="456"/>
                  </a:cxn>
                  <a:cxn ang="0">
                    <a:pos x="618" y="418"/>
                  </a:cxn>
                  <a:cxn ang="0">
                    <a:pos x="708" y="404"/>
                  </a:cxn>
                  <a:cxn ang="0">
                    <a:pos x="768" y="410"/>
                  </a:cxn>
                  <a:cxn ang="0">
                    <a:pos x="852" y="442"/>
                  </a:cxn>
                  <a:cxn ang="0">
                    <a:pos x="922" y="494"/>
                  </a:cxn>
                  <a:cxn ang="0">
                    <a:pos x="974" y="564"/>
                  </a:cxn>
                  <a:cxn ang="0">
                    <a:pos x="1004" y="646"/>
                  </a:cxn>
                  <a:cxn ang="0">
                    <a:pos x="1010" y="708"/>
                  </a:cxn>
                  <a:cxn ang="0">
                    <a:pos x="998" y="798"/>
                  </a:cxn>
                  <a:cxn ang="0">
                    <a:pos x="958" y="878"/>
                  </a:cxn>
                  <a:cxn ang="0">
                    <a:pos x="900" y="942"/>
                  </a:cxn>
                  <a:cxn ang="0">
                    <a:pos x="826" y="988"/>
                  </a:cxn>
                  <a:cxn ang="0">
                    <a:pos x="738" y="1010"/>
                  </a:cxn>
                  <a:cxn ang="0">
                    <a:pos x="606" y="1012"/>
                  </a:cxn>
                  <a:cxn ang="0">
                    <a:pos x="656" y="1414"/>
                  </a:cxn>
                </a:cxnLst>
                <a:rect l="0" t="0" r="r" b="b"/>
                <a:pathLst>
                  <a:path w="1416" h="1736">
                    <a:moveTo>
                      <a:pt x="708" y="1416"/>
                    </a:moveTo>
                    <a:lnTo>
                      <a:pt x="708" y="1416"/>
                    </a:lnTo>
                    <a:lnTo>
                      <a:pt x="744" y="1414"/>
                    </a:lnTo>
                    <a:lnTo>
                      <a:pt x="780" y="1412"/>
                    </a:lnTo>
                    <a:lnTo>
                      <a:pt x="816" y="1408"/>
                    </a:lnTo>
                    <a:lnTo>
                      <a:pt x="850" y="1402"/>
                    </a:lnTo>
                    <a:lnTo>
                      <a:pt x="884" y="1394"/>
                    </a:lnTo>
                    <a:lnTo>
                      <a:pt x="918" y="1384"/>
                    </a:lnTo>
                    <a:lnTo>
                      <a:pt x="950" y="1372"/>
                    </a:lnTo>
                    <a:lnTo>
                      <a:pt x="982" y="1360"/>
                    </a:lnTo>
                    <a:lnTo>
                      <a:pt x="1014" y="1346"/>
                    </a:lnTo>
                    <a:lnTo>
                      <a:pt x="1044" y="1330"/>
                    </a:lnTo>
                    <a:lnTo>
                      <a:pt x="1074" y="1314"/>
                    </a:lnTo>
                    <a:lnTo>
                      <a:pt x="1104" y="1294"/>
                    </a:lnTo>
                    <a:lnTo>
                      <a:pt x="1130" y="1274"/>
                    </a:lnTo>
                    <a:lnTo>
                      <a:pt x="1158" y="1254"/>
                    </a:lnTo>
                    <a:lnTo>
                      <a:pt x="1184" y="1232"/>
                    </a:lnTo>
                    <a:lnTo>
                      <a:pt x="1208" y="1208"/>
                    </a:lnTo>
                    <a:lnTo>
                      <a:pt x="1232" y="1184"/>
                    </a:lnTo>
                    <a:lnTo>
                      <a:pt x="1254" y="1158"/>
                    </a:lnTo>
                    <a:lnTo>
                      <a:pt x="1274" y="1132"/>
                    </a:lnTo>
                    <a:lnTo>
                      <a:pt x="1294" y="1104"/>
                    </a:lnTo>
                    <a:lnTo>
                      <a:pt x="1312" y="1074"/>
                    </a:lnTo>
                    <a:lnTo>
                      <a:pt x="1330" y="1046"/>
                    </a:lnTo>
                    <a:lnTo>
                      <a:pt x="1346" y="1014"/>
                    </a:lnTo>
                    <a:lnTo>
                      <a:pt x="1360" y="984"/>
                    </a:lnTo>
                    <a:lnTo>
                      <a:pt x="1372" y="952"/>
                    </a:lnTo>
                    <a:lnTo>
                      <a:pt x="1384" y="918"/>
                    </a:lnTo>
                    <a:lnTo>
                      <a:pt x="1392" y="884"/>
                    </a:lnTo>
                    <a:lnTo>
                      <a:pt x="1400" y="850"/>
                    </a:lnTo>
                    <a:lnTo>
                      <a:pt x="1408" y="816"/>
                    </a:lnTo>
                    <a:lnTo>
                      <a:pt x="1412" y="780"/>
                    </a:lnTo>
                    <a:lnTo>
                      <a:pt x="1414" y="744"/>
                    </a:lnTo>
                    <a:lnTo>
                      <a:pt x="1416" y="708"/>
                    </a:lnTo>
                    <a:lnTo>
                      <a:pt x="1416" y="708"/>
                    </a:lnTo>
                    <a:lnTo>
                      <a:pt x="1414" y="672"/>
                    </a:lnTo>
                    <a:lnTo>
                      <a:pt x="1412" y="636"/>
                    </a:lnTo>
                    <a:lnTo>
                      <a:pt x="1408" y="600"/>
                    </a:lnTo>
                    <a:lnTo>
                      <a:pt x="1400" y="566"/>
                    </a:lnTo>
                    <a:lnTo>
                      <a:pt x="1392" y="530"/>
                    </a:lnTo>
                    <a:lnTo>
                      <a:pt x="1384" y="498"/>
                    </a:lnTo>
                    <a:lnTo>
                      <a:pt x="1372" y="464"/>
                    </a:lnTo>
                    <a:lnTo>
                      <a:pt x="1360" y="432"/>
                    </a:lnTo>
                    <a:lnTo>
                      <a:pt x="1346" y="400"/>
                    </a:lnTo>
                    <a:lnTo>
                      <a:pt x="1330" y="370"/>
                    </a:lnTo>
                    <a:lnTo>
                      <a:pt x="1312" y="340"/>
                    </a:lnTo>
                    <a:lnTo>
                      <a:pt x="1294" y="312"/>
                    </a:lnTo>
                    <a:lnTo>
                      <a:pt x="1274" y="284"/>
                    </a:lnTo>
                    <a:lnTo>
                      <a:pt x="1254" y="258"/>
                    </a:lnTo>
                    <a:lnTo>
                      <a:pt x="1232" y="232"/>
                    </a:lnTo>
                    <a:lnTo>
                      <a:pt x="1208" y="208"/>
                    </a:lnTo>
                    <a:lnTo>
                      <a:pt x="1184" y="184"/>
                    </a:lnTo>
                    <a:lnTo>
                      <a:pt x="1158" y="162"/>
                    </a:lnTo>
                    <a:lnTo>
                      <a:pt x="1130" y="140"/>
                    </a:lnTo>
                    <a:lnTo>
                      <a:pt x="1104" y="120"/>
                    </a:lnTo>
                    <a:lnTo>
                      <a:pt x="1074" y="102"/>
                    </a:lnTo>
                    <a:lnTo>
                      <a:pt x="1044" y="86"/>
                    </a:lnTo>
                    <a:lnTo>
                      <a:pt x="1014" y="70"/>
                    </a:lnTo>
                    <a:lnTo>
                      <a:pt x="982" y="56"/>
                    </a:lnTo>
                    <a:lnTo>
                      <a:pt x="950" y="42"/>
                    </a:lnTo>
                    <a:lnTo>
                      <a:pt x="918" y="32"/>
                    </a:lnTo>
                    <a:lnTo>
                      <a:pt x="884" y="22"/>
                    </a:lnTo>
                    <a:lnTo>
                      <a:pt x="850" y="14"/>
                    </a:lnTo>
                    <a:lnTo>
                      <a:pt x="816" y="8"/>
                    </a:lnTo>
                    <a:lnTo>
                      <a:pt x="780" y="4"/>
                    </a:lnTo>
                    <a:lnTo>
                      <a:pt x="744" y="0"/>
                    </a:lnTo>
                    <a:lnTo>
                      <a:pt x="708" y="0"/>
                    </a:lnTo>
                    <a:lnTo>
                      <a:pt x="708" y="0"/>
                    </a:lnTo>
                    <a:lnTo>
                      <a:pt x="670" y="0"/>
                    </a:lnTo>
                    <a:lnTo>
                      <a:pt x="634" y="4"/>
                    </a:lnTo>
                    <a:lnTo>
                      <a:pt x="600" y="8"/>
                    </a:lnTo>
                    <a:lnTo>
                      <a:pt x="564" y="14"/>
                    </a:lnTo>
                    <a:lnTo>
                      <a:pt x="530" y="22"/>
                    </a:lnTo>
                    <a:lnTo>
                      <a:pt x="496" y="32"/>
                    </a:lnTo>
                    <a:lnTo>
                      <a:pt x="464" y="42"/>
                    </a:lnTo>
                    <a:lnTo>
                      <a:pt x="432" y="56"/>
                    </a:lnTo>
                    <a:lnTo>
                      <a:pt x="400" y="70"/>
                    </a:lnTo>
                    <a:lnTo>
                      <a:pt x="370" y="86"/>
                    </a:lnTo>
                    <a:lnTo>
                      <a:pt x="340" y="102"/>
                    </a:lnTo>
                    <a:lnTo>
                      <a:pt x="312" y="120"/>
                    </a:lnTo>
                    <a:lnTo>
                      <a:pt x="284" y="140"/>
                    </a:lnTo>
                    <a:lnTo>
                      <a:pt x="258" y="162"/>
                    </a:lnTo>
                    <a:lnTo>
                      <a:pt x="232" y="184"/>
                    </a:lnTo>
                    <a:lnTo>
                      <a:pt x="206" y="208"/>
                    </a:lnTo>
                    <a:lnTo>
                      <a:pt x="184" y="232"/>
                    </a:lnTo>
                    <a:lnTo>
                      <a:pt x="162" y="258"/>
                    </a:lnTo>
                    <a:lnTo>
                      <a:pt x="140" y="284"/>
                    </a:lnTo>
                    <a:lnTo>
                      <a:pt x="120" y="312"/>
                    </a:lnTo>
                    <a:lnTo>
                      <a:pt x="102" y="340"/>
                    </a:lnTo>
                    <a:lnTo>
                      <a:pt x="84" y="370"/>
                    </a:lnTo>
                    <a:lnTo>
                      <a:pt x="70" y="400"/>
                    </a:lnTo>
                    <a:lnTo>
                      <a:pt x="56" y="432"/>
                    </a:lnTo>
                    <a:lnTo>
                      <a:pt x="42" y="464"/>
                    </a:lnTo>
                    <a:lnTo>
                      <a:pt x="32" y="498"/>
                    </a:lnTo>
                    <a:lnTo>
                      <a:pt x="22" y="530"/>
                    </a:lnTo>
                    <a:lnTo>
                      <a:pt x="14" y="566"/>
                    </a:lnTo>
                    <a:lnTo>
                      <a:pt x="8" y="600"/>
                    </a:lnTo>
                    <a:lnTo>
                      <a:pt x="4" y="636"/>
                    </a:lnTo>
                    <a:lnTo>
                      <a:pt x="0" y="672"/>
                    </a:lnTo>
                    <a:lnTo>
                      <a:pt x="0" y="708"/>
                    </a:lnTo>
                    <a:lnTo>
                      <a:pt x="0" y="1736"/>
                    </a:lnTo>
                    <a:lnTo>
                      <a:pt x="404" y="1736"/>
                    </a:lnTo>
                    <a:lnTo>
                      <a:pt x="404" y="708"/>
                    </a:lnTo>
                    <a:lnTo>
                      <a:pt x="404" y="708"/>
                    </a:lnTo>
                    <a:lnTo>
                      <a:pt x="406" y="676"/>
                    </a:lnTo>
                    <a:lnTo>
                      <a:pt x="410" y="646"/>
                    </a:lnTo>
                    <a:lnTo>
                      <a:pt x="418" y="618"/>
                    </a:lnTo>
                    <a:lnTo>
                      <a:pt x="428" y="590"/>
                    </a:lnTo>
                    <a:lnTo>
                      <a:pt x="440" y="564"/>
                    </a:lnTo>
                    <a:lnTo>
                      <a:pt x="456" y="538"/>
                    </a:lnTo>
                    <a:lnTo>
                      <a:pt x="474" y="514"/>
                    </a:lnTo>
                    <a:lnTo>
                      <a:pt x="492" y="494"/>
                    </a:lnTo>
                    <a:lnTo>
                      <a:pt x="514" y="474"/>
                    </a:lnTo>
                    <a:lnTo>
                      <a:pt x="538" y="456"/>
                    </a:lnTo>
                    <a:lnTo>
                      <a:pt x="562" y="442"/>
                    </a:lnTo>
                    <a:lnTo>
                      <a:pt x="590" y="428"/>
                    </a:lnTo>
                    <a:lnTo>
                      <a:pt x="618" y="418"/>
                    </a:lnTo>
                    <a:lnTo>
                      <a:pt x="646" y="410"/>
                    </a:lnTo>
                    <a:lnTo>
                      <a:pt x="676" y="406"/>
                    </a:lnTo>
                    <a:lnTo>
                      <a:pt x="708" y="404"/>
                    </a:lnTo>
                    <a:lnTo>
                      <a:pt x="708" y="404"/>
                    </a:lnTo>
                    <a:lnTo>
                      <a:pt x="738" y="406"/>
                    </a:lnTo>
                    <a:lnTo>
                      <a:pt x="768" y="410"/>
                    </a:lnTo>
                    <a:lnTo>
                      <a:pt x="798" y="418"/>
                    </a:lnTo>
                    <a:lnTo>
                      <a:pt x="826" y="428"/>
                    </a:lnTo>
                    <a:lnTo>
                      <a:pt x="852" y="442"/>
                    </a:lnTo>
                    <a:lnTo>
                      <a:pt x="878" y="456"/>
                    </a:lnTo>
                    <a:lnTo>
                      <a:pt x="900" y="474"/>
                    </a:lnTo>
                    <a:lnTo>
                      <a:pt x="922" y="494"/>
                    </a:lnTo>
                    <a:lnTo>
                      <a:pt x="942" y="514"/>
                    </a:lnTo>
                    <a:lnTo>
                      <a:pt x="958" y="538"/>
                    </a:lnTo>
                    <a:lnTo>
                      <a:pt x="974" y="564"/>
                    </a:lnTo>
                    <a:lnTo>
                      <a:pt x="986" y="590"/>
                    </a:lnTo>
                    <a:lnTo>
                      <a:pt x="998" y="618"/>
                    </a:lnTo>
                    <a:lnTo>
                      <a:pt x="1004" y="646"/>
                    </a:lnTo>
                    <a:lnTo>
                      <a:pt x="1010" y="676"/>
                    </a:lnTo>
                    <a:lnTo>
                      <a:pt x="1010" y="708"/>
                    </a:lnTo>
                    <a:lnTo>
                      <a:pt x="1010" y="708"/>
                    </a:lnTo>
                    <a:lnTo>
                      <a:pt x="1010" y="738"/>
                    </a:lnTo>
                    <a:lnTo>
                      <a:pt x="1004" y="768"/>
                    </a:lnTo>
                    <a:lnTo>
                      <a:pt x="998" y="798"/>
                    </a:lnTo>
                    <a:lnTo>
                      <a:pt x="986" y="826"/>
                    </a:lnTo>
                    <a:lnTo>
                      <a:pt x="974" y="852"/>
                    </a:lnTo>
                    <a:lnTo>
                      <a:pt x="958" y="878"/>
                    </a:lnTo>
                    <a:lnTo>
                      <a:pt x="942" y="900"/>
                    </a:lnTo>
                    <a:lnTo>
                      <a:pt x="922" y="922"/>
                    </a:lnTo>
                    <a:lnTo>
                      <a:pt x="900" y="942"/>
                    </a:lnTo>
                    <a:lnTo>
                      <a:pt x="878" y="960"/>
                    </a:lnTo>
                    <a:lnTo>
                      <a:pt x="852" y="974"/>
                    </a:lnTo>
                    <a:lnTo>
                      <a:pt x="826" y="988"/>
                    </a:lnTo>
                    <a:lnTo>
                      <a:pt x="798" y="998"/>
                    </a:lnTo>
                    <a:lnTo>
                      <a:pt x="768" y="1004"/>
                    </a:lnTo>
                    <a:lnTo>
                      <a:pt x="738" y="1010"/>
                    </a:lnTo>
                    <a:lnTo>
                      <a:pt x="708" y="1012"/>
                    </a:lnTo>
                    <a:lnTo>
                      <a:pt x="708" y="1012"/>
                    </a:lnTo>
                    <a:lnTo>
                      <a:pt x="606" y="1012"/>
                    </a:lnTo>
                    <a:lnTo>
                      <a:pt x="606" y="1408"/>
                    </a:lnTo>
                    <a:lnTo>
                      <a:pt x="606" y="1408"/>
                    </a:lnTo>
                    <a:lnTo>
                      <a:pt x="656" y="1414"/>
                    </a:lnTo>
                    <a:lnTo>
                      <a:pt x="708" y="1416"/>
                    </a:lnTo>
                    <a:lnTo>
                      <a:pt x="708" y="1416"/>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grpSp>
        <p:pic>
          <p:nvPicPr>
            <p:cNvPr id="22" name="Picture 21" descr="DI logo pos CMYK ny version.EPS"/>
            <p:cNvPicPr>
              <a:picLocks noChangeAspect="1"/>
            </p:cNvPicPr>
            <p:nvPr userDrawn="1"/>
          </p:nvPicPr>
          <p:blipFill>
            <a:blip r:embed="rId5"/>
            <a:stretch>
              <a:fillRect/>
            </a:stretch>
          </p:blipFill>
          <p:spPr>
            <a:xfrm>
              <a:off x="3713620" y="4348445"/>
              <a:ext cx="1507891" cy="500066"/>
            </a:xfrm>
            <a:prstGeom prst="rect">
              <a:avLst/>
            </a:prstGeom>
          </p:spPr>
        </p:pic>
        <p:pic>
          <p:nvPicPr>
            <p:cNvPr id="28" name="Picture 27" descr="MST_uk_rgb.gif"/>
            <p:cNvPicPr>
              <a:picLocks noChangeAspect="1"/>
            </p:cNvPicPr>
            <p:nvPr/>
          </p:nvPicPr>
          <p:blipFill>
            <a:blip r:embed="rId6"/>
            <a:stretch>
              <a:fillRect/>
            </a:stretch>
          </p:blipFill>
          <p:spPr>
            <a:xfrm>
              <a:off x="1833657" y="4286256"/>
              <a:ext cx="1641600" cy="624445"/>
            </a:xfrm>
            <a:prstGeom prst="rect">
              <a:avLst/>
            </a:prstGeom>
          </p:spPr>
        </p:pic>
        <p:pic>
          <p:nvPicPr>
            <p:cNvPr id="29" name="Picture 28" descr="DTU-UK-B2-CMYK.gif"/>
            <p:cNvPicPr>
              <a:picLocks noChangeAspect="1"/>
            </p:cNvPicPr>
            <p:nvPr/>
          </p:nvPicPr>
          <p:blipFill>
            <a:blip r:embed="rId7"/>
            <a:stretch>
              <a:fillRect/>
            </a:stretch>
          </p:blipFill>
          <p:spPr>
            <a:xfrm>
              <a:off x="238094" y="4347527"/>
              <a:ext cx="1357200" cy="438795"/>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69DBE82E-ED8D-4A95-8908-A77EB0C16AE9}"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333375"/>
            <a:ext cx="2138363" cy="56880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0" y="333375"/>
            <a:ext cx="6264275" cy="5688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26AA08E8-48CE-4B76-AF5C-C18D3A19463D}"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333375"/>
            <a:ext cx="7510463" cy="79216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412875"/>
            <a:ext cx="4044950" cy="460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29150" y="1412875"/>
            <a:ext cx="4046538" cy="222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29150" y="3792538"/>
            <a:ext cx="4046538" cy="222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7"/>
          <p:cNvSpPr>
            <a:spLocks noGrp="1" noChangeArrowheads="1"/>
          </p:cNvSpPr>
          <p:nvPr>
            <p:ph type="dt" sz="half" idx="10"/>
          </p:nvPr>
        </p:nvSpPr>
        <p:spPr>
          <a:ln/>
        </p:spPr>
        <p:txBody>
          <a:bodyPr/>
          <a:lstStyle>
            <a:lvl1pPr>
              <a:defRPr/>
            </a:lvl1pPr>
          </a:lstStyle>
          <a:p>
            <a:pPr>
              <a:defRPr/>
            </a:pPr>
            <a:r>
              <a:rPr lang="da-DK"/>
              <a:t>14-09-2005</a:t>
            </a:r>
          </a:p>
          <a:p>
            <a:pPr>
              <a:defRPr/>
            </a:pPr>
            <a:fld id="{BE2EE190-2B46-4CC7-921D-E1193B5E9965}" type="slidenum">
              <a:rPr lang="en-US"/>
              <a:pPr>
                <a:defRPr/>
              </a:pPr>
              <a:t>‹#›</a:t>
            </a:fld>
            <a:endParaRPr lang="en-US"/>
          </a:p>
        </p:txBody>
      </p:sp>
      <p:sp>
        <p:nvSpPr>
          <p:cNvPr id="7"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477ED78A-6581-4E93-85A3-54CD44E0EC82}"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E2BAB56F-C433-4908-A148-5AD9E6D74FF0}"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412875"/>
            <a:ext cx="404495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412875"/>
            <a:ext cx="4046538"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38ED8E6C-B1FC-4713-B6C2-9C4F2928BF75}"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dt" sz="half" idx="10"/>
          </p:nvPr>
        </p:nvSpPr>
        <p:spPr>
          <a:ln/>
        </p:spPr>
        <p:txBody>
          <a:bodyPr/>
          <a:lstStyle>
            <a:lvl1pPr>
              <a:defRPr/>
            </a:lvl1pPr>
          </a:lstStyle>
          <a:p>
            <a:pPr>
              <a:defRPr/>
            </a:pPr>
            <a:r>
              <a:rPr lang="da-DK"/>
              <a:t>14-09-2005</a:t>
            </a:r>
          </a:p>
          <a:p>
            <a:pPr>
              <a:defRPr/>
            </a:pPr>
            <a:fld id="{E8F82FB0-B1F1-48B3-AFCF-DF7E747B36FB}" type="slidenum">
              <a:rPr lang="en-US"/>
              <a:pPr>
                <a:defRPr/>
              </a:pPr>
              <a:t>‹#›</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dt" sz="half" idx="10"/>
          </p:nvPr>
        </p:nvSpPr>
        <p:spPr>
          <a:ln/>
        </p:spPr>
        <p:txBody>
          <a:bodyPr/>
          <a:lstStyle>
            <a:lvl1pPr>
              <a:defRPr/>
            </a:lvl1pPr>
          </a:lstStyle>
          <a:p>
            <a:pPr>
              <a:defRPr/>
            </a:pPr>
            <a:r>
              <a:rPr lang="da-DK"/>
              <a:t>14-09-2005</a:t>
            </a:r>
          </a:p>
          <a:p>
            <a:pPr>
              <a:defRPr/>
            </a:pPr>
            <a:fld id="{CC1167FC-FF56-4E50-B4BE-90FF3E679F4E}" type="slidenum">
              <a:rPr lang="en-US"/>
              <a:pPr>
                <a:defRPr/>
              </a:pPr>
              <a:t>‹#›</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da-DK"/>
              <a:t>14-09-2005</a:t>
            </a:r>
          </a:p>
          <a:p>
            <a:pPr>
              <a:defRPr/>
            </a:pPr>
            <a:fld id="{0658CF1B-699F-4E72-A2B1-6FFB0C30ACE9}" type="slidenum">
              <a:rPr lang="en-US"/>
              <a:pPr>
                <a:defRPr/>
              </a:pPr>
              <a:t>‹#›</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C1774407-0155-4FC2-BF5B-D158E1FD254C}"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2447FA84-848D-43F3-B9EC-60629098EE10}"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lstStyle/>
          <a:p>
            <a:pPr>
              <a:defRPr/>
            </a:pPr>
            <a:endParaRPr lang="en-GB">
              <a:latin typeface="Arial" charset="0"/>
            </a:endParaRPr>
          </a:p>
        </p:txBody>
      </p:sp>
      <p:sp>
        <p:nvSpPr>
          <p:cNvPr id="4099" name="AutoShape 3"/>
          <p:cNvSpPr>
            <a:spLocks noChangeArrowheads="1"/>
          </p:cNvSpPr>
          <p:nvPr/>
        </p:nvSpPr>
        <p:spPr bwMode="auto">
          <a:xfrm>
            <a:off x="107950" y="115888"/>
            <a:ext cx="8928100" cy="6481762"/>
          </a:xfrm>
          <a:prstGeom prst="roundRect">
            <a:avLst>
              <a:gd name="adj" fmla="val 1639"/>
            </a:avLst>
          </a:prstGeom>
          <a:solidFill>
            <a:srgbClr val="FFFFFF"/>
          </a:solidFill>
          <a:ln w="9525">
            <a:solidFill>
              <a:srgbClr val="808080"/>
            </a:solidFill>
            <a:round/>
            <a:headEnd/>
            <a:tailEnd/>
          </a:ln>
          <a:effectLst/>
        </p:spPr>
        <p:txBody>
          <a:bodyPr wrap="none" anchor="ctr"/>
          <a:lstStyle/>
          <a:p>
            <a:pPr>
              <a:defRPr/>
            </a:pPr>
            <a:endParaRPr lang="en-GB">
              <a:latin typeface="Arial" charset="0"/>
            </a:endParaRPr>
          </a:p>
        </p:txBody>
      </p:sp>
      <p:grpSp>
        <p:nvGrpSpPr>
          <p:cNvPr id="2052" name="Group 14"/>
          <p:cNvGrpSpPr>
            <a:grpSpLocks/>
          </p:cNvGrpSpPr>
          <p:nvPr/>
        </p:nvGrpSpPr>
        <p:grpSpPr bwMode="auto">
          <a:xfrm>
            <a:off x="107950" y="122238"/>
            <a:ext cx="8928100" cy="1146175"/>
            <a:chOff x="68" y="77"/>
            <a:chExt cx="5624" cy="722"/>
          </a:xfrm>
        </p:grpSpPr>
        <p:sp>
          <p:nvSpPr>
            <p:cNvPr id="2" name="AutoShape 4"/>
            <p:cNvSpPr>
              <a:spLocks noChangeArrowheads="1"/>
            </p:cNvSpPr>
            <p:nvPr userDrawn="1"/>
          </p:nvSpPr>
          <p:spPr bwMode="auto">
            <a:xfrm>
              <a:off x="68" y="119"/>
              <a:ext cx="5624" cy="680"/>
            </a:xfrm>
            <a:prstGeom prst="roundRect">
              <a:avLst>
                <a:gd name="adj" fmla="val 0"/>
              </a:avLst>
            </a:prstGeom>
            <a:solidFill>
              <a:srgbClr val="6E8073"/>
            </a:solidFill>
            <a:ln w="9525">
              <a:noFill/>
              <a:round/>
              <a:headEnd/>
              <a:tailEnd/>
            </a:ln>
            <a:effectLst/>
          </p:spPr>
          <p:txBody>
            <a:bodyPr wrap="none" anchor="ctr"/>
            <a:lstStyle/>
            <a:p>
              <a:pPr>
                <a:defRPr/>
              </a:pPr>
              <a:endParaRPr lang="en-GB">
                <a:latin typeface="Arial" charset="0"/>
              </a:endParaRPr>
            </a:p>
          </p:txBody>
        </p:sp>
        <p:sp>
          <p:nvSpPr>
            <p:cNvPr id="4108" name="AutoShape 12"/>
            <p:cNvSpPr>
              <a:spLocks noChangeArrowheads="1"/>
            </p:cNvSpPr>
            <p:nvPr userDrawn="1"/>
          </p:nvSpPr>
          <p:spPr bwMode="auto">
            <a:xfrm>
              <a:off x="68" y="77"/>
              <a:ext cx="5620" cy="105"/>
            </a:xfrm>
            <a:prstGeom prst="roundRect">
              <a:avLst>
                <a:gd name="adj" fmla="val 50000"/>
              </a:avLst>
            </a:prstGeom>
            <a:solidFill>
              <a:srgbClr val="6E8073"/>
            </a:solidFill>
            <a:ln w="9525" algn="ctr">
              <a:solidFill>
                <a:srgbClr val="6E8073"/>
              </a:solidFill>
              <a:round/>
              <a:headEnd/>
              <a:tailEnd/>
            </a:ln>
            <a:effectLst/>
          </p:spPr>
          <p:txBody>
            <a:bodyPr wrap="none" anchor="ctr"/>
            <a:lstStyle/>
            <a:p>
              <a:pPr>
                <a:defRPr/>
              </a:pPr>
              <a:endParaRPr lang="en-GB">
                <a:latin typeface="Arial" charset="0"/>
              </a:endParaRPr>
            </a:p>
          </p:txBody>
        </p:sp>
      </p:grpSp>
      <p:sp>
        <p:nvSpPr>
          <p:cNvPr id="2053" name="Rectangle 5"/>
          <p:cNvSpPr>
            <a:spLocks noGrp="1" noChangeArrowheads="1"/>
          </p:cNvSpPr>
          <p:nvPr>
            <p:ph type="title"/>
          </p:nvPr>
        </p:nvSpPr>
        <p:spPr bwMode="auto">
          <a:xfrm>
            <a:off x="1476375" y="333375"/>
            <a:ext cx="7510463"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6"/>
          <p:cNvSpPr>
            <a:spLocks noGrp="1" noChangeArrowheads="1"/>
          </p:cNvSpPr>
          <p:nvPr>
            <p:ph type="body" idx="1"/>
          </p:nvPr>
        </p:nvSpPr>
        <p:spPr bwMode="auto">
          <a:xfrm>
            <a:off x="431800" y="1412875"/>
            <a:ext cx="8243888" cy="4608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3" name="Rectangle 7"/>
          <p:cNvSpPr>
            <a:spLocks noGrp="1" noChangeArrowheads="1"/>
          </p:cNvSpPr>
          <p:nvPr>
            <p:ph type="dt" sz="half" idx="2"/>
          </p:nvPr>
        </p:nvSpPr>
        <p:spPr bwMode="auto">
          <a:xfrm>
            <a:off x="107950" y="333375"/>
            <a:ext cx="1296988" cy="395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solidFill>
                <a:latin typeface="Arial" charset="0"/>
              </a:defRPr>
            </a:lvl1pPr>
          </a:lstStyle>
          <a:p>
            <a:pPr>
              <a:defRPr/>
            </a:pPr>
            <a:r>
              <a:rPr lang="da-DK"/>
              <a:t>14-09-2005</a:t>
            </a:r>
          </a:p>
          <a:p>
            <a:pPr>
              <a:defRPr/>
            </a:pPr>
            <a:fld id="{4EB75B22-9056-4317-B6B8-EC88E254CE66}" type="slidenum">
              <a:rPr lang="en-US"/>
              <a:pPr>
                <a:defRPr/>
              </a:pPr>
              <a:t>‹#›</a:t>
            </a:fld>
            <a:endParaRPr lang="en-US"/>
          </a:p>
        </p:txBody>
      </p:sp>
      <p:sp>
        <p:nvSpPr>
          <p:cNvPr id="4105" name="Text Box 9"/>
          <p:cNvSpPr txBox="1">
            <a:spLocks noChangeArrowheads="1"/>
          </p:cNvSpPr>
          <p:nvPr/>
        </p:nvSpPr>
        <p:spPr bwMode="auto">
          <a:xfrm>
            <a:off x="179388" y="6632575"/>
            <a:ext cx="8856662" cy="244475"/>
          </a:xfrm>
          <a:prstGeom prst="rect">
            <a:avLst/>
          </a:prstGeom>
          <a:noFill/>
          <a:ln w="9525">
            <a:noFill/>
            <a:miter lim="800000"/>
            <a:headEnd/>
            <a:tailEnd/>
          </a:ln>
          <a:effectLst/>
        </p:spPr>
        <p:txBody>
          <a:bodyPr>
            <a:spAutoFit/>
          </a:bodyPr>
          <a:lstStyle/>
          <a:p>
            <a:pPr algn="r">
              <a:spcBef>
                <a:spcPct val="50000"/>
              </a:spcBef>
              <a:defRPr/>
            </a:pPr>
            <a:r>
              <a:rPr lang="en-GB" dirty="0" smtClean="0">
                <a:solidFill>
                  <a:schemeClr val="bg1"/>
                </a:solidFill>
                <a:latin typeface="Trebuchet MS" pitchFamily="34" charset="0"/>
              </a:rPr>
              <a:t>Environmental improvement</a:t>
            </a:r>
            <a:r>
              <a:rPr lang="en-GB" baseline="0" dirty="0" smtClean="0">
                <a:solidFill>
                  <a:schemeClr val="bg1"/>
                </a:solidFill>
                <a:latin typeface="Trebuchet MS" pitchFamily="34" charset="0"/>
              </a:rPr>
              <a:t> through product development. A project funded by the Danish Environmental Protection Agency.</a:t>
            </a:r>
            <a:endParaRPr lang="en-GB" dirty="0">
              <a:solidFill>
                <a:schemeClr val="bg1"/>
              </a:solidFill>
              <a:latin typeface="Arial" charset="0"/>
            </a:endParaRPr>
          </a:p>
        </p:txBody>
      </p:sp>
      <p:sp>
        <p:nvSpPr>
          <p:cNvPr id="4107" name="Rectangle 11"/>
          <p:cNvSpPr>
            <a:spLocks noGrp="1" noChangeArrowheads="1"/>
          </p:cNvSpPr>
          <p:nvPr>
            <p:ph type="ftr" sz="quarter" idx="3"/>
          </p:nvPr>
        </p:nvSpPr>
        <p:spPr bwMode="auto">
          <a:xfrm>
            <a:off x="107950" y="728663"/>
            <a:ext cx="12954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17"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Lst>
  <p:timing>
    <p:tnLst>
      <p:par>
        <p:cTn id="1" dur="indefinite" restart="never" nodeType="tmRoot"/>
      </p:par>
    </p:tnLst>
  </p:timing>
  <p:hf sldNum="0" hdr="0" ftr="0"/>
  <p:txStyles>
    <p:titleStyle>
      <a:lvl1pPr algn="ctr" rtl="0" eaLnBrk="0" fontAlgn="base" hangingPunct="0">
        <a:spcBef>
          <a:spcPct val="0"/>
        </a:spcBef>
        <a:spcAft>
          <a:spcPct val="0"/>
        </a:spcAft>
        <a:defRPr sz="24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Trebuchet MS" pitchFamily="34" charset="0"/>
        </a:defRPr>
      </a:lvl2pPr>
      <a:lvl3pPr algn="ctr" rtl="0" eaLnBrk="0" fontAlgn="base" hangingPunct="0">
        <a:spcBef>
          <a:spcPct val="0"/>
        </a:spcBef>
        <a:spcAft>
          <a:spcPct val="0"/>
        </a:spcAft>
        <a:defRPr sz="2400">
          <a:solidFill>
            <a:schemeClr val="bg1"/>
          </a:solidFill>
          <a:latin typeface="Trebuchet MS" pitchFamily="34" charset="0"/>
        </a:defRPr>
      </a:lvl3pPr>
      <a:lvl4pPr algn="ctr" rtl="0" eaLnBrk="0" fontAlgn="base" hangingPunct="0">
        <a:spcBef>
          <a:spcPct val="0"/>
        </a:spcBef>
        <a:spcAft>
          <a:spcPct val="0"/>
        </a:spcAft>
        <a:defRPr sz="2400">
          <a:solidFill>
            <a:schemeClr val="bg1"/>
          </a:solidFill>
          <a:latin typeface="Trebuchet MS" pitchFamily="34" charset="0"/>
        </a:defRPr>
      </a:lvl4pPr>
      <a:lvl5pPr algn="ctr" rtl="0" eaLnBrk="0" fontAlgn="base" hangingPunct="0">
        <a:spcBef>
          <a:spcPct val="0"/>
        </a:spcBef>
        <a:spcAft>
          <a:spcPct val="0"/>
        </a:spcAft>
        <a:defRPr sz="2400">
          <a:solidFill>
            <a:schemeClr val="bg1"/>
          </a:solidFill>
          <a:latin typeface="Trebuchet MS" pitchFamily="34" charset="0"/>
        </a:defRPr>
      </a:lvl5pPr>
      <a:lvl6pPr marL="457200" algn="ctr" rtl="0" fontAlgn="base">
        <a:spcBef>
          <a:spcPct val="0"/>
        </a:spcBef>
        <a:spcAft>
          <a:spcPct val="0"/>
        </a:spcAft>
        <a:defRPr sz="2400">
          <a:solidFill>
            <a:schemeClr val="bg1"/>
          </a:solidFill>
          <a:latin typeface="Trebuchet MS" pitchFamily="34" charset="0"/>
        </a:defRPr>
      </a:lvl6pPr>
      <a:lvl7pPr marL="914400" algn="ctr" rtl="0" fontAlgn="base">
        <a:spcBef>
          <a:spcPct val="0"/>
        </a:spcBef>
        <a:spcAft>
          <a:spcPct val="0"/>
        </a:spcAft>
        <a:defRPr sz="2400">
          <a:solidFill>
            <a:schemeClr val="bg1"/>
          </a:solidFill>
          <a:latin typeface="Trebuchet MS" pitchFamily="34" charset="0"/>
        </a:defRPr>
      </a:lvl7pPr>
      <a:lvl8pPr marL="1371600" algn="ctr" rtl="0" fontAlgn="base">
        <a:spcBef>
          <a:spcPct val="0"/>
        </a:spcBef>
        <a:spcAft>
          <a:spcPct val="0"/>
        </a:spcAft>
        <a:defRPr sz="2400">
          <a:solidFill>
            <a:schemeClr val="bg1"/>
          </a:solidFill>
          <a:latin typeface="Trebuchet MS" pitchFamily="34" charset="0"/>
        </a:defRPr>
      </a:lvl8pPr>
      <a:lvl9pPr marL="1828800" algn="ctr" rtl="0" fontAlgn="base">
        <a:spcBef>
          <a:spcPct val="0"/>
        </a:spcBef>
        <a:spcAft>
          <a:spcPct val="0"/>
        </a:spcAft>
        <a:defRPr sz="2400">
          <a:solidFill>
            <a:schemeClr val="bg1"/>
          </a:solidFill>
          <a:latin typeface="Trebuchet MS" pitchFamily="34" charset="0"/>
        </a:defRPr>
      </a:lvl9pPr>
    </p:titleStyle>
    <p:bodyStyle>
      <a:lvl1pPr marL="342900" indent="-342900" algn="l" rtl="0" eaLnBrk="0" fontAlgn="base" hangingPunct="0">
        <a:spcBef>
          <a:spcPct val="20000"/>
        </a:spcBef>
        <a:spcAft>
          <a:spcPct val="0"/>
        </a:spcAft>
        <a:buBlip>
          <a:blip r:embed="rId14"/>
        </a:buBlip>
        <a:defRPr sz="2000">
          <a:solidFill>
            <a:schemeClr val="tx1"/>
          </a:solidFill>
          <a:latin typeface="+mn-lt"/>
          <a:ea typeface="+mn-ea"/>
          <a:cs typeface="+mn-cs"/>
        </a:defRPr>
      </a:lvl1pPr>
      <a:lvl2pPr marL="742950" indent="-285750" algn="l" rtl="0" eaLnBrk="0" fontAlgn="base" hangingPunct="0">
        <a:spcBef>
          <a:spcPct val="20000"/>
        </a:spcBef>
        <a:spcAft>
          <a:spcPct val="0"/>
        </a:spcAft>
        <a:buSzPct val="50000"/>
        <a:buChar char="–"/>
        <a:defRPr sz="2800">
          <a:solidFill>
            <a:schemeClr val="tx1"/>
          </a:solidFill>
          <a:latin typeface="+mn-lt"/>
        </a:defRPr>
      </a:lvl2pPr>
      <a:lvl3pPr marL="1143000" indent="-228600" algn="l" rtl="0" eaLnBrk="0" fontAlgn="base" hangingPunct="0">
        <a:spcBef>
          <a:spcPct val="20000"/>
        </a:spcBef>
        <a:spcAft>
          <a:spcPct val="0"/>
        </a:spcAft>
        <a:buBlip>
          <a:blip r:embed="rId14"/>
        </a:buBlip>
        <a:defRPr sz="1600">
          <a:solidFill>
            <a:schemeClr val="tx1"/>
          </a:solidFill>
          <a:latin typeface="+mn-lt"/>
        </a:defRPr>
      </a:lvl3pPr>
      <a:lvl4pPr marL="1600200" indent="-228600" algn="l" rtl="0" eaLnBrk="0" fontAlgn="base" hangingPunct="0">
        <a:spcBef>
          <a:spcPct val="20000"/>
        </a:spcBef>
        <a:spcAft>
          <a:spcPct val="0"/>
        </a:spcAft>
        <a:buSzPct val="50000"/>
        <a:buChar char="–"/>
        <a:defRPr sz="1400">
          <a:solidFill>
            <a:schemeClr val="tx1"/>
          </a:solidFill>
          <a:latin typeface="+mn-lt"/>
        </a:defRPr>
      </a:lvl4pPr>
      <a:lvl5pPr marL="2057400" indent="-228600" algn="l" rtl="0" eaLnBrk="0" fontAlgn="base" hangingPunct="0">
        <a:spcBef>
          <a:spcPct val="20000"/>
        </a:spcBef>
        <a:spcAft>
          <a:spcPct val="0"/>
        </a:spcAft>
        <a:buBlip>
          <a:blip r:embed="rId14"/>
        </a:buBlip>
        <a:defRPr sz="1200">
          <a:solidFill>
            <a:schemeClr val="tx1"/>
          </a:solidFill>
          <a:latin typeface="+mn-lt"/>
        </a:defRPr>
      </a:lvl5pPr>
      <a:lvl6pPr marL="2514600" indent="-228600" algn="l" rtl="0" fontAlgn="base">
        <a:spcBef>
          <a:spcPct val="20000"/>
        </a:spcBef>
        <a:spcAft>
          <a:spcPct val="0"/>
        </a:spcAft>
        <a:buBlip>
          <a:blip r:embed="rId14"/>
        </a:buBlip>
        <a:defRPr sz="1200">
          <a:solidFill>
            <a:schemeClr val="tx1"/>
          </a:solidFill>
          <a:latin typeface="+mn-lt"/>
        </a:defRPr>
      </a:lvl6pPr>
      <a:lvl7pPr marL="2971800" indent="-228600" algn="l" rtl="0" fontAlgn="base">
        <a:spcBef>
          <a:spcPct val="20000"/>
        </a:spcBef>
        <a:spcAft>
          <a:spcPct val="0"/>
        </a:spcAft>
        <a:buBlip>
          <a:blip r:embed="rId14"/>
        </a:buBlip>
        <a:defRPr sz="1200">
          <a:solidFill>
            <a:schemeClr val="tx1"/>
          </a:solidFill>
          <a:latin typeface="+mn-lt"/>
        </a:defRPr>
      </a:lvl7pPr>
      <a:lvl8pPr marL="3429000" indent="-228600" algn="l" rtl="0" fontAlgn="base">
        <a:spcBef>
          <a:spcPct val="20000"/>
        </a:spcBef>
        <a:spcAft>
          <a:spcPct val="0"/>
        </a:spcAft>
        <a:buBlip>
          <a:blip r:embed="rId14"/>
        </a:buBlip>
        <a:defRPr sz="1200">
          <a:solidFill>
            <a:schemeClr val="tx1"/>
          </a:solidFill>
          <a:latin typeface="+mn-lt"/>
        </a:defRPr>
      </a:lvl8pPr>
      <a:lvl9pPr marL="3886200" indent="-228600" algn="l" rtl="0" fontAlgn="base">
        <a:spcBef>
          <a:spcPct val="20000"/>
        </a:spcBef>
        <a:spcAft>
          <a:spcPct val="0"/>
        </a:spcAft>
        <a:buBlip>
          <a:blip r:embed="rId14"/>
        </a:buBlip>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mailto:at@mek.dtu.dk" TargetMode="External"/><Relationship Id="rId5" Type="http://schemas.openxmlformats.org/officeDocument/2006/relationships/hyperlink" Target="http://www.kp.man.dtu.dk/english/research/areas/ecodesign/guide"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Environmental improvement through</a:t>
            </a:r>
            <a:br>
              <a:rPr lang="en-GB" dirty="0" smtClean="0"/>
            </a:br>
            <a:r>
              <a:rPr lang="en-GB" dirty="0" smtClean="0"/>
              <a:t>product development</a:t>
            </a:r>
            <a:r>
              <a:rPr lang="en-GB" sz="2000" b="1" dirty="0" smtClean="0"/>
              <a:t/>
            </a:r>
            <a:br>
              <a:rPr lang="en-GB" sz="2000" b="1" dirty="0" smtClean="0"/>
            </a:br>
            <a:r>
              <a:rPr lang="en-GB" b="1" dirty="0" smtClean="0"/>
              <a:t/>
            </a:r>
            <a:br>
              <a:rPr lang="en-GB" b="1" dirty="0" smtClean="0"/>
            </a:br>
            <a:r>
              <a:rPr lang="en-GB" sz="1600" i="1" dirty="0" smtClean="0"/>
              <a:t>Step 1: Describe the use context</a:t>
            </a:r>
            <a:endParaRPr lang="da-DK"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GB" dirty="0" smtClean="0"/>
              <a:t>Step 1: Describe the use context</a:t>
            </a:r>
          </a:p>
        </p:txBody>
      </p:sp>
      <p:sp>
        <p:nvSpPr>
          <p:cNvPr id="29" name="Rectangle 3"/>
          <p:cNvSpPr txBox="1">
            <a:spLocks noChangeArrowheads="1"/>
          </p:cNvSpPr>
          <p:nvPr/>
        </p:nvSpPr>
        <p:spPr bwMode="auto">
          <a:xfrm>
            <a:off x="142845" y="1385910"/>
            <a:ext cx="8848755" cy="5186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US" sz="1600" b="1" kern="0" dirty="0" smtClean="0">
                <a:solidFill>
                  <a:srgbClr val="00B050"/>
                </a:solidFill>
                <a:latin typeface="+mn-lt"/>
              </a:rPr>
              <a:t>BACKGROUND</a:t>
            </a:r>
          </a:p>
          <a:p>
            <a:pPr marL="342900" lvl="0" indent="-342900" algn="l" eaLnBrk="0" hangingPunct="0">
              <a:lnSpc>
                <a:spcPct val="90000"/>
              </a:lnSpc>
              <a:spcBef>
                <a:spcPct val="20000"/>
              </a:spcBef>
              <a:defRPr/>
            </a:pPr>
            <a:endParaRPr lang="en-US"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US" sz="1600" b="1" kern="0" dirty="0" smtClean="0">
                <a:latin typeface="+mn-lt"/>
              </a:rPr>
              <a:t>Aim:</a:t>
            </a:r>
            <a:r>
              <a:rPr lang="en-US" sz="1600" kern="0" dirty="0" smtClean="0">
                <a:latin typeface="+mn-lt"/>
              </a:rPr>
              <a:t> To reach a common understanding of the product and its value contribution under use. </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b="1" kern="0" dirty="0" smtClean="0">
                <a:latin typeface="+mn-lt"/>
              </a:rPr>
              <a:t>Objective:</a:t>
            </a:r>
            <a:r>
              <a:rPr lang="en-US" sz="1600" kern="0" dirty="0" smtClean="0">
                <a:latin typeface="+mn-lt"/>
              </a:rPr>
              <a:t> To describe the product's functionality to the user. This description provides the benchmark for all subsequent decisions and can also be used when, for example, alternative concepts shall be compared. </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b="1" kern="0" dirty="0" smtClean="0">
                <a:latin typeface="+mn-lt"/>
              </a:rPr>
              <a:t>Exercise:</a:t>
            </a:r>
            <a:r>
              <a:rPr lang="en-US" sz="1600" kern="0" dirty="0" smtClean="0">
                <a:latin typeface="+mn-lt"/>
              </a:rPr>
              <a:t> Describe the use context by answering the following questions: </a:t>
            </a:r>
          </a:p>
          <a:p>
            <a:pPr marL="800100" lvl="1" indent="-342900" algn="l" eaLnBrk="0" hangingPunct="0">
              <a:lnSpc>
                <a:spcPct val="90000"/>
              </a:lnSpc>
              <a:spcBef>
                <a:spcPct val="20000"/>
              </a:spcBef>
              <a:buBlip>
                <a:blip r:embed="rId3"/>
              </a:buBlip>
              <a:defRPr/>
            </a:pPr>
            <a:endParaRPr lang="en-US" sz="1600" kern="0" dirty="0" smtClean="0">
              <a:latin typeface="+mn-lt"/>
            </a:endParaRPr>
          </a:p>
          <a:p>
            <a:pPr marL="800100" lvl="1" indent="-342900" algn="l" eaLnBrk="0" hangingPunct="0">
              <a:lnSpc>
                <a:spcPct val="90000"/>
              </a:lnSpc>
              <a:spcBef>
                <a:spcPct val="20000"/>
              </a:spcBef>
              <a:buBlip>
                <a:blip r:embed="rId3"/>
              </a:buBlip>
              <a:defRPr/>
            </a:pPr>
            <a:r>
              <a:rPr lang="en-US" sz="1600" kern="0" dirty="0" smtClean="0">
                <a:latin typeface="+mn-lt"/>
              </a:rPr>
              <a:t>What should the product be used for? </a:t>
            </a:r>
          </a:p>
          <a:p>
            <a:pPr marL="800100" lvl="1" indent="-342900" algn="l" eaLnBrk="0" hangingPunct="0">
              <a:lnSpc>
                <a:spcPct val="90000"/>
              </a:lnSpc>
              <a:spcBef>
                <a:spcPct val="20000"/>
              </a:spcBef>
              <a:buBlip>
                <a:blip r:embed="rId3"/>
              </a:buBlip>
              <a:defRPr/>
            </a:pPr>
            <a:r>
              <a:rPr lang="en-US" sz="1600" kern="0" dirty="0" smtClean="0">
                <a:latin typeface="+mn-lt"/>
              </a:rPr>
              <a:t>What does the product do? </a:t>
            </a:r>
          </a:p>
          <a:p>
            <a:pPr marL="1257300" lvl="2" indent="-342900" algn="l" eaLnBrk="0" hangingPunct="0">
              <a:lnSpc>
                <a:spcPct val="90000"/>
              </a:lnSpc>
              <a:spcBef>
                <a:spcPct val="20000"/>
              </a:spcBef>
              <a:buBlip>
                <a:blip r:embed="rId3"/>
              </a:buBlip>
              <a:defRPr/>
            </a:pPr>
            <a:r>
              <a:rPr lang="en-US" sz="1400" kern="0" dirty="0" smtClean="0">
                <a:latin typeface="+mn-lt"/>
              </a:rPr>
              <a:t>For whom? </a:t>
            </a:r>
          </a:p>
          <a:p>
            <a:pPr marL="1257300" lvl="2" indent="-342900" algn="l" eaLnBrk="0" hangingPunct="0">
              <a:lnSpc>
                <a:spcPct val="90000"/>
              </a:lnSpc>
              <a:spcBef>
                <a:spcPct val="20000"/>
              </a:spcBef>
              <a:buBlip>
                <a:blip r:embed="rId3"/>
              </a:buBlip>
              <a:defRPr/>
            </a:pPr>
            <a:r>
              <a:rPr lang="en-US" sz="1400" kern="0" dirty="0" smtClean="0">
                <a:latin typeface="+mn-lt"/>
              </a:rPr>
              <a:t>How long? </a:t>
            </a:r>
          </a:p>
          <a:p>
            <a:pPr marL="1257300" lvl="2" indent="-342900" algn="l" eaLnBrk="0" hangingPunct="0">
              <a:lnSpc>
                <a:spcPct val="90000"/>
              </a:lnSpc>
              <a:spcBef>
                <a:spcPct val="20000"/>
              </a:spcBef>
              <a:buBlip>
                <a:blip r:embed="rId3"/>
              </a:buBlip>
              <a:defRPr/>
            </a:pPr>
            <a:r>
              <a:rPr lang="en-US" sz="1400" kern="0" dirty="0" smtClean="0">
                <a:latin typeface="+mn-lt"/>
              </a:rPr>
              <a:t>How often? </a:t>
            </a:r>
          </a:p>
          <a:p>
            <a:pPr marL="1257300" lvl="2" indent="-342900" algn="l" eaLnBrk="0" hangingPunct="0">
              <a:lnSpc>
                <a:spcPct val="90000"/>
              </a:lnSpc>
              <a:spcBef>
                <a:spcPct val="20000"/>
              </a:spcBef>
              <a:buBlip>
                <a:blip r:embed="rId3"/>
              </a:buBlip>
              <a:defRPr/>
            </a:pPr>
            <a:r>
              <a:rPr lang="en-US" sz="1400" kern="0" dirty="0" smtClean="0">
                <a:latin typeface="+mn-lt"/>
              </a:rPr>
              <a:t>Where in the world?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GB" dirty="0" smtClean="0"/>
              <a:t>Step 1: Describe the use context</a:t>
            </a:r>
          </a:p>
        </p:txBody>
      </p:sp>
      <p:sp>
        <p:nvSpPr>
          <p:cNvPr id="29" name="Rectangle 3"/>
          <p:cNvSpPr txBox="1">
            <a:spLocks noChangeArrowheads="1"/>
          </p:cNvSpPr>
          <p:nvPr/>
        </p:nvSpPr>
        <p:spPr bwMode="auto">
          <a:xfrm>
            <a:off x="142845" y="1385910"/>
            <a:ext cx="8848755" cy="7572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US" sz="1600" b="1" kern="0" dirty="0" smtClean="0">
                <a:solidFill>
                  <a:srgbClr val="00B050"/>
                </a:solidFill>
                <a:latin typeface="+mn-lt"/>
              </a:rPr>
              <a:t>BACKGROUND</a:t>
            </a:r>
          </a:p>
          <a:p>
            <a:pPr marL="342900" lvl="0" indent="-342900" algn="l" eaLnBrk="0" hangingPunct="0">
              <a:lnSpc>
                <a:spcPct val="90000"/>
              </a:lnSpc>
              <a:spcBef>
                <a:spcPct val="20000"/>
              </a:spcBef>
              <a:defRPr/>
            </a:pPr>
            <a:endParaRPr lang="en-US"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US" sz="1600" b="1" i="1" kern="0" dirty="0" smtClean="0">
                <a:solidFill>
                  <a:srgbClr val="00B050"/>
                </a:solidFill>
                <a:latin typeface="+mn-lt"/>
              </a:rPr>
              <a:t>“What should the product be used for?”</a:t>
            </a:r>
            <a:r>
              <a:rPr lang="en-US" sz="1600" kern="0" dirty="0" smtClean="0">
                <a:latin typeface="+mn-lt"/>
              </a:rPr>
              <a:t> leads to a description of the basic task that the product must carry out for the user. </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b="1" i="1" kern="0" dirty="0" smtClean="0">
                <a:solidFill>
                  <a:srgbClr val="00B050"/>
                </a:solidFill>
                <a:latin typeface="+mn-lt"/>
              </a:rPr>
              <a:t>“What does the product do?”</a:t>
            </a:r>
            <a:r>
              <a:rPr lang="en-US" sz="1600" kern="0" dirty="0" smtClean="0">
                <a:latin typeface="+mn-lt"/>
              </a:rPr>
              <a:t> allows for a description of the product's functionality, including the technological principle and the features that the product must possess in order to deliver the service to the user. Sub-functions may, for example, be "to stick to the skin" or "to turn electrical energy into rotary motion". </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b="1" i="1" kern="0" dirty="0" smtClean="0">
                <a:solidFill>
                  <a:srgbClr val="00B050"/>
                </a:solidFill>
                <a:latin typeface="+mn-lt"/>
              </a:rPr>
              <a:t>“... For whom?”</a:t>
            </a:r>
            <a:r>
              <a:rPr lang="en-US" sz="1600" kern="0" dirty="0" smtClean="0">
                <a:latin typeface="+mn-lt"/>
              </a:rPr>
              <a:t> leads to a description of the main user or user group. </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b="1" i="1" kern="0" dirty="0" smtClean="0">
                <a:solidFill>
                  <a:srgbClr val="00B050"/>
                </a:solidFill>
                <a:latin typeface="+mn-lt"/>
              </a:rPr>
              <a:t>“... How long?”</a:t>
            </a:r>
            <a:r>
              <a:rPr lang="en-US" sz="1600" kern="0" dirty="0" smtClean="0">
                <a:latin typeface="+mn-lt"/>
              </a:rPr>
              <a:t> and </a:t>
            </a:r>
            <a:r>
              <a:rPr lang="en-US" sz="1600" b="1" i="1" kern="0" dirty="0" smtClean="0">
                <a:solidFill>
                  <a:srgbClr val="00B050"/>
                </a:solidFill>
                <a:latin typeface="+mn-lt"/>
              </a:rPr>
              <a:t>“... how often?”</a:t>
            </a:r>
            <a:r>
              <a:rPr lang="en-US" sz="1600" kern="0" dirty="0" smtClean="0">
                <a:latin typeface="+mn-lt"/>
              </a:rPr>
              <a:t> lead to a definition of the time frames and use patterns in which the product must operate. </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b="1" i="1" kern="0" dirty="0" smtClean="0">
                <a:solidFill>
                  <a:srgbClr val="00B050"/>
                </a:solidFill>
                <a:latin typeface="+mn-lt"/>
              </a:rPr>
              <a:t>“... Where in the world?”</a:t>
            </a:r>
            <a:r>
              <a:rPr lang="en-US" sz="1600" kern="0" dirty="0" smtClean="0">
                <a:latin typeface="+mn-lt"/>
              </a:rPr>
              <a:t> leads to a definition of the geographical area in which the product must operate and probably will be disposed of. </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All in all, these responses lead to a clear description of the product in the form of the </a:t>
            </a:r>
            <a:r>
              <a:rPr lang="en-US" sz="1600" b="1" i="1" kern="0" dirty="0" smtClean="0">
                <a:solidFill>
                  <a:srgbClr val="00B050"/>
                </a:solidFill>
                <a:latin typeface="+mn-lt"/>
              </a:rPr>
              <a:t>value contribution that the product delivers to the user</a:t>
            </a:r>
            <a:r>
              <a:rPr lang="en-US" sz="1600" kern="0" dirty="0" smtClean="0">
                <a:latin typeface="+mn-lt"/>
              </a:rPr>
              <a:t>.</a:t>
            </a:r>
            <a:r>
              <a:rPr lang="en-GB" sz="1600" kern="0" dirty="0" smtClean="0">
                <a:latin typeface="+mn-lt"/>
              </a:rPr>
              <a:t/>
            </a:r>
            <a:br>
              <a:rPr lang="en-GB" sz="1600" kern="0" dirty="0" smtClean="0">
                <a:latin typeface="+mn-lt"/>
              </a:rPr>
            </a:br>
            <a:endParaRPr lang="en-GB" sz="1600" kern="0" dirty="0" smtClean="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GB" dirty="0" smtClean="0"/>
              <a:t>Step 1: Describe the use context</a:t>
            </a:r>
          </a:p>
        </p:txBody>
      </p:sp>
      <p:sp>
        <p:nvSpPr>
          <p:cNvPr id="29" name="Rectangle 3"/>
          <p:cNvSpPr txBox="1">
            <a:spLocks noChangeArrowheads="1"/>
          </p:cNvSpPr>
          <p:nvPr/>
        </p:nvSpPr>
        <p:spPr bwMode="auto">
          <a:xfrm>
            <a:off x="142845" y="1385910"/>
            <a:ext cx="4643469" cy="4614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US" sz="1600" b="1" kern="0" dirty="0" smtClean="0">
                <a:solidFill>
                  <a:srgbClr val="00B050"/>
                </a:solidFill>
                <a:latin typeface="+mn-lt"/>
              </a:rPr>
              <a:t>STEP-BY-STEP APPROACH</a:t>
            </a:r>
          </a:p>
          <a:p>
            <a:pPr marL="342900" lvl="0" indent="-342900" algn="l" eaLnBrk="0" hangingPunct="0">
              <a:lnSpc>
                <a:spcPct val="90000"/>
              </a:lnSpc>
              <a:spcBef>
                <a:spcPct val="20000"/>
              </a:spcBef>
              <a:defRPr/>
            </a:pPr>
            <a:endParaRPr lang="en-US"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Write the questions on a large piece of paper. </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Answer the questions in your group, based on your knowledge of the product and insight into users' use of the product. </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Some of the questions can be answered by looking at the product specification (or the business specification, if the product has not yet been developed). </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The exercise is complete when the group has obtained a detailed picture of the product's functions and raison d'être, seen from the user’s viewpoint.</a:t>
            </a:r>
            <a:endParaRPr lang="en-GB" sz="1600" kern="0" dirty="0" smtClean="0">
              <a:latin typeface="+mn-lt"/>
            </a:endParaRPr>
          </a:p>
        </p:txBody>
      </p:sp>
      <p:pic>
        <p:nvPicPr>
          <p:cNvPr id="428034" name="Picture 2"/>
          <p:cNvPicPr>
            <a:picLocks noChangeAspect="1" noChangeArrowheads="1"/>
          </p:cNvPicPr>
          <p:nvPr/>
        </p:nvPicPr>
        <p:blipFill>
          <a:blip r:embed="rId4"/>
          <a:srcRect/>
          <a:stretch>
            <a:fillRect/>
          </a:stretch>
        </p:blipFill>
        <p:spPr bwMode="auto">
          <a:xfrm>
            <a:off x="5072066" y="1959510"/>
            <a:ext cx="3705223" cy="404125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5643570" y="6072206"/>
            <a:ext cx="3357586" cy="430887"/>
          </a:xfrm>
          <a:prstGeom prst="rect">
            <a:avLst/>
          </a:prstGeom>
        </p:spPr>
        <p:txBody>
          <a:bodyPr wrap="square">
            <a:spAutoFit/>
          </a:bodyPr>
          <a:lstStyle/>
          <a:p>
            <a:pPr algn="l"/>
            <a:r>
              <a:rPr lang="en-GB" sz="1100" b="1" i="1" dirty="0" smtClean="0">
                <a:latin typeface="+mn-lt"/>
              </a:rPr>
              <a:t>Using this poster (electronic version available) discuss the product and its use context</a:t>
            </a:r>
            <a:endParaRPr lang="da-DK" sz="1100" b="1" i="1"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Content Placeholder 13" descr="RIMG0399.JPG"/>
          <p:cNvPicPr>
            <a:picLocks noGrp="1" noChangeAspect="1"/>
          </p:cNvPicPr>
          <p:nvPr>
            <p:ph idx="1"/>
          </p:nvPr>
        </p:nvPicPr>
        <p:blipFill>
          <a:blip r:embed="rId3" cstate="screen"/>
          <a:srcRect/>
          <a:stretch>
            <a:fillRect/>
          </a:stretch>
        </p:blipFill>
        <p:spPr>
          <a:xfrm>
            <a:off x="0" y="0"/>
            <a:ext cx="9144000" cy="6858000"/>
          </a:xfrm>
        </p:spPr>
      </p:pic>
      <p:sp>
        <p:nvSpPr>
          <p:cNvPr id="4" name="Title 26"/>
          <p:cNvSpPr>
            <a:spLocks noGrp="1"/>
          </p:cNvSpPr>
          <p:nvPr>
            <p:ph type="title"/>
          </p:nvPr>
        </p:nvSpPr>
        <p:spPr>
          <a:xfrm>
            <a:off x="1476375" y="333375"/>
            <a:ext cx="7510463" cy="792163"/>
          </a:xfrm>
        </p:spPr>
        <p:txBody>
          <a:bodyPr/>
          <a:lstStyle/>
          <a:p>
            <a:pPr eaLnBrk="1" hangingPunct="1"/>
            <a:r>
              <a:rPr lang="en-GB" b="1" dirty="0" smtClean="0">
                <a:effectLst>
                  <a:outerShdw blurRad="50800" dist="38100" dir="5400000" algn="t" rotWithShape="0">
                    <a:prstClr val="black">
                      <a:alpha val="40000"/>
                    </a:prstClr>
                  </a:outerShdw>
                </a:effectLst>
              </a:rPr>
              <a:t>Step 1: Describe the use context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GB" dirty="0" smtClean="0"/>
              <a:t>Step 1: Describe the use context</a:t>
            </a:r>
          </a:p>
        </p:txBody>
      </p:sp>
      <p:sp>
        <p:nvSpPr>
          <p:cNvPr id="29" name="Rectangle 3"/>
          <p:cNvSpPr txBox="1">
            <a:spLocks noChangeArrowheads="1"/>
          </p:cNvSpPr>
          <p:nvPr/>
        </p:nvSpPr>
        <p:spPr bwMode="auto">
          <a:xfrm>
            <a:off x="142845" y="1385910"/>
            <a:ext cx="5072097" cy="4614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US" sz="1600" b="1" kern="0" dirty="0" smtClean="0">
                <a:solidFill>
                  <a:srgbClr val="00B050"/>
                </a:solidFill>
                <a:latin typeface="+mn-lt"/>
              </a:rPr>
              <a:t>WHY CARRY OUT THIS EXERCISE?</a:t>
            </a:r>
          </a:p>
          <a:p>
            <a:pPr marL="342900" lvl="0" indent="-342900" algn="l" eaLnBrk="0" hangingPunct="0">
              <a:lnSpc>
                <a:spcPct val="90000"/>
              </a:lnSpc>
              <a:spcBef>
                <a:spcPct val="20000"/>
              </a:spcBef>
              <a:defRPr/>
            </a:pPr>
            <a:endParaRPr lang="en-US"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To ensure a common frame of reference for the workshop, within the group</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To define a typical product to be used for the rest of the process</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It is crucial that the answers to the six questions in this step form a documented description that the project team agrees upon</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Remember to provide sufficient detail to allow comparisons with the alternative concepts later on in the process</a:t>
            </a:r>
          </a:p>
        </p:txBody>
      </p:sp>
      <p:pic>
        <p:nvPicPr>
          <p:cNvPr id="8" name="Picture 7" descr="P6030013.JPG"/>
          <p:cNvPicPr>
            <a:picLocks noChangeAspect="1"/>
          </p:cNvPicPr>
          <p:nvPr/>
        </p:nvPicPr>
        <p:blipFill>
          <a:blip r:embed="rId4" cstate="print">
            <a:lum bright="20000"/>
          </a:blip>
          <a:srcRect l="10937" t="9375" r="50781" b="22747"/>
          <a:stretch>
            <a:fillRect/>
          </a:stretch>
        </p:blipFill>
        <p:spPr>
          <a:xfrm>
            <a:off x="5715008" y="1987118"/>
            <a:ext cx="3071834" cy="40850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181100" y="1500188"/>
            <a:ext cx="6781800" cy="4876800"/>
          </a:xfrm>
          <a:prstGeom prst="rect">
            <a:avLst/>
          </a:prstGeom>
          <a:noFill/>
          <a:ln w="50800">
            <a:solidFill>
              <a:srgbClr val="CCCCCC"/>
            </a:solidFill>
            <a:miter lim="800000"/>
            <a:headEnd/>
            <a:tailEnd/>
          </a:ln>
        </p:spPr>
        <p:txBody>
          <a:bodyPr wrap="none" anchor="ctr"/>
          <a:lstStyle/>
          <a:p>
            <a:endParaRPr lang="en-GB">
              <a:latin typeface="Trebuchet MS" pitchFamily="34" charset="0"/>
            </a:endParaRPr>
          </a:p>
        </p:txBody>
      </p:sp>
      <p:pic>
        <p:nvPicPr>
          <p:cNvPr id="57350" name="Picture 6"/>
          <p:cNvPicPr>
            <a:picLocks noChangeAspect="1" noChangeArrowheads="1"/>
          </p:cNvPicPr>
          <p:nvPr/>
        </p:nvPicPr>
        <p:blipFill>
          <a:blip r:embed="rId3"/>
          <a:srcRect/>
          <a:stretch>
            <a:fillRect/>
          </a:stretch>
        </p:blipFill>
        <p:spPr bwMode="auto">
          <a:xfrm>
            <a:off x="6246813" y="3219450"/>
            <a:ext cx="1201737" cy="1562100"/>
          </a:xfrm>
          <a:prstGeom prst="rect">
            <a:avLst/>
          </a:prstGeom>
          <a:noFill/>
          <a:ln w="9525">
            <a:noFill/>
            <a:miter lim="800000"/>
            <a:headEnd/>
            <a:tailEnd/>
          </a:ln>
        </p:spPr>
      </p:pic>
      <p:pic>
        <p:nvPicPr>
          <p:cNvPr id="57351" name="Picture 7" descr="logotype_uk_w"/>
          <p:cNvPicPr>
            <a:picLocks noChangeAspect="1" noChangeArrowheads="1"/>
          </p:cNvPicPr>
          <p:nvPr/>
        </p:nvPicPr>
        <p:blipFill>
          <a:blip r:embed="rId4"/>
          <a:srcRect/>
          <a:stretch>
            <a:fillRect/>
          </a:stretch>
        </p:blipFill>
        <p:spPr bwMode="auto">
          <a:xfrm>
            <a:off x="1600200" y="3324225"/>
            <a:ext cx="4572000" cy="611188"/>
          </a:xfrm>
          <a:prstGeom prst="rect">
            <a:avLst/>
          </a:prstGeom>
          <a:noFill/>
          <a:ln w="9525">
            <a:noFill/>
            <a:miter lim="800000"/>
            <a:headEnd/>
            <a:tailEnd/>
          </a:ln>
        </p:spPr>
      </p:pic>
      <p:sp>
        <p:nvSpPr>
          <p:cNvPr id="64517" name="Text Box 8"/>
          <p:cNvSpPr txBox="1">
            <a:spLocks noChangeArrowheads="1"/>
          </p:cNvSpPr>
          <p:nvPr/>
        </p:nvSpPr>
        <p:spPr bwMode="auto">
          <a:xfrm>
            <a:off x="1619250" y="3922713"/>
            <a:ext cx="6337300" cy="3108543"/>
          </a:xfrm>
          <a:prstGeom prst="rect">
            <a:avLst/>
          </a:prstGeom>
          <a:noFill/>
          <a:ln w="9525">
            <a:noFill/>
            <a:miter lim="800000"/>
            <a:headEnd/>
            <a:tailEnd/>
          </a:ln>
        </p:spPr>
        <p:txBody>
          <a:bodyPr>
            <a:spAutoFit/>
          </a:bodyPr>
          <a:lstStyle/>
          <a:p>
            <a:pPr marL="457200" indent="-457200" algn="l"/>
            <a:r>
              <a:rPr lang="en-US" sz="1400" dirty="0">
                <a:latin typeface="Trebuchet MS" pitchFamily="34" charset="0"/>
              </a:rPr>
              <a:t>Tim McAloone</a:t>
            </a:r>
          </a:p>
          <a:p>
            <a:pPr marL="457200" indent="-457200" algn="l"/>
            <a:r>
              <a:rPr lang="en-US" sz="1400" dirty="0">
                <a:latin typeface="Trebuchet MS" pitchFamily="34" charset="0"/>
              </a:rPr>
              <a:t>DTU Management Engineering</a:t>
            </a:r>
          </a:p>
          <a:p>
            <a:pPr marL="457200" indent="-457200" algn="l"/>
            <a:r>
              <a:rPr lang="en-US" sz="1400" dirty="0">
                <a:latin typeface="Trebuchet MS" pitchFamily="34" charset="0"/>
              </a:rPr>
              <a:t>Engineering Design and Product Development</a:t>
            </a:r>
          </a:p>
          <a:p>
            <a:pPr marL="457200" indent="-457200" algn="l"/>
            <a:r>
              <a:rPr lang="en-US" sz="1400" dirty="0">
                <a:latin typeface="Trebuchet MS" pitchFamily="34" charset="0"/>
              </a:rPr>
              <a:t>Building 426, </a:t>
            </a:r>
            <a:r>
              <a:rPr lang="en-US" sz="1400" dirty="0" err="1">
                <a:latin typeface="Trebuchet MS" pitchFamily="34" charset="0"/>
              </a:rPr>
              <a:t>Produktionstorvet</a:t>
            </a:r>
            <a:r>
              <a:rPr lang="en-US" sz="1400" dirty="0">
                <a:latin typeface="Trebuchet MS" pitchFamily="34" charset="0"/>
              </a:rPr>
              <a:t>, DK-2800 </a:t>
            </a:r>
            <a:r>
              <a:rPr lang="en-US" sz="1400" dirty="0" err="1">
                <a:latin typeface="Trebuchet MS" pitchFamily="34" charset="0"/>
              </a:rPr>
              <a:t>Kgs</a:t>
            </a:r>
            <a:r>
              <a:rPr lang="en-US" sz="1400" dirty="0">
                <a:latin typeface="Trebuchet MS" pitchFamily="34" charset="0"/>
              </a:rPr>
              <a:t>. </a:t>
            </a:r>
            <a:r>
              <a:rPr lang="en-US" sz="1400" dirty="0" err="1">
                <a:latin typeface="Trebuchet MS" pitchFamily="34" charset="0"/>
              </a:rPr>
              <a:t>Lyngby</a:t>
            </a:r>
            <a:endParaRPr lang="en-US" sz="1400" dirty="0">
              <a:latin typeface="Trebuchet MS" pitchFamily="34" charset="0"/>
            </a:endParaRPr>
          </a:p>
          <a:p>
            <a:pPr marL="457200" indent="-457200" algn="l"/>
            <a:r>
              <a:rPr lang="en-US" sz="1400" dirty="0">
                <a:latin typeface="Trebuchet MS" pitchFamily="34" charset="0"/>
              </a:rPr>
              <a:t>Denmark</a:t>
            </a:r>
          </a:p>
          <a:p>
            <a:pPr marL="457200" indent="-457200" algn="l"/>
            <a:endParaRPr lang="en-US" sz="1400" dirty="0">
              <a:latin typeface="Trebuchet MS" pitchFamily="34" charset="0"/>
            </a:endParaRPr>
          </a:p>
          <a:p>
            <a:pPr marL="457200" indent="-457200" algn="l">
              <a:tabLst>
                <a:tab pos="1085850" algn="l"/>
              </a:tabLst>
            </a:pPr>
            <a:r>
              <a:rPr lang="en-US" sz="1400" dirty="0">
                <a:solidFill>
                  <a:schemeClr val="bg2"/>
                </a:solidFill>
                <a:latin typeface="Trebuchet MS" pitchFamily="34" charset="0"/>
              </a:rPr>
              <a:t>Telephone </a:t>
            </a:r>
            <a:r>
              <a:rPr lang="en-US" sz="1400" dirty="0">
                <a:latin typeface="Trebuchet MS" pitchFamily="34" charset="0"/>
              </a:rPr>
              <a:t> </a:t>
            </a:r>
            <a:r>
              <a:rPr lang="en-US" sz="1400" dirty="0" smtClean="0">
                <a:latin typeface="Trebuchet MS" pitchFamily="34" charset="0"/>
              </a:rPr>
              <a:t>	(+</a:t>
            </a:r>
            <a:r>
              <a:rPr lang="en-US" sz="1400" dirty="0">
                <a:latin typeface="Trebuchet MS" pitchFamily="34" charset="0"/>
              </a:rPr>
              <a:t>45) 4525 </a:t>
            </a:r>
            <a:r>
              <a:rPr lang="en-US" sz="1400" dirty="0" smtClean="0">
                <a:latin typeface="Trebuchet MS" pitchFamily="34" charset="0"/>
              </a:rPr>
              <a:t>6270</a:t>
            </a:r>
            <a:endParaRPr lang="en-US" sz="1400" dirty="0" smtClean="0">
              <a:solidFill>
                <a:schemeClr val="bg2"/>
              </a:solidFill>
              <a:latin typeface="Trebuchet MS" pitchFamily="34" charset="0"/>
            </a:endParaRPr>
          </a:p>
          <a:p>
            <a:pPr marL="457200" indent="-457200" algn="l">
              <a:tabLst>
                <a:tab pos="1085850" algn="l"/>
              </a:tabLst>
            </a:pPr>
            <a:r>
              <a:rPr lang="en-US" sz="1400" dirty="0" smtClean="0">
                <a:solidFill>
                  <a:schemeClr val="bg2"/>
                </a:solidFill>
                <a:latin typeface="Trebuchet MS" pitchFamily="34" charset="0"/>
              </a:rPr>
              <a:t>Homepage </a:t>
            </a:r>
            <a:r>
              <a:rPr lang="en-US" sz="1400" dirty="0" smtClean="0">
                <a:latin typeface="Trebuchet MS" pitchFamily="34" charset="0"/>
              </a:rPr>
              <a:t> 	</a:t>
            </a:r>
            <a:r>
              <a:rPr lang="en-US" sz="1400" dirty="0" smtClean="0">
                <a:latin typeface="Trebuchet MS" pitchFamily="34" charset="0"/>
                <a:hlinkClick r:id="rId5"/>
              </a:rPr>
              <a:t>www.kp.man.dtu.dk/english/research/areas/ecodesign/guide</a:t>
            </a:r>
            <a:endParaRPr lang="en-US" sz="1400" dirty="0" smtClean="0">
              <a:latin typeface="Trebuchet MS" pitchFamily="34" charset="0"/>
            </a:endParaRPr>
          </a:p>
          <a:p>
            <a:pPr marL="457200" indent="-457200" algn="l">
              <a:tabLst>
                <a:tab pos="1085850" algn="l"/>
              </a:tabLst>
            </a:pPr>
            <a:r>
              <a:rPr lang="en-US" sz="1400" dirty="0" smtClean="0">
                <a:solidFill>
                  <a:schemeClr val="bg2"/>
                </a:solidFill>
                <a:latin typeface="Trebuchet MS" pitchFamily="34" charset="0"/>
              </a:rPr>
              <a:t>Email</a:t>
            </a:r>
            <a:r>
              <a:rPr lang="en-US" sz="1400" dirty="0" smtClean="0">
                <a:latin typeface="Trebuchet MS" pitchFamily="34" charset="0"/>
              </a:rPr>
              <a:t>  	</a:t>
            </a:r>
            <a:r>
              <a:rPr lang="en-US" sz="1400" dirty="0" smtClean="0">
                <a:latin typeface="Trebuchet MS" pitchFamily="34" charset="0"/>
                <a:hlinkClick r:id="rId6"/>
              </a:rPr>
              <a:t>tmca@man.dtu.dk</a:t>
            </a:r>
            <a:endParaRPr lang="en-US" sz="1400" dirty="0" smtClean="0">
              <a:latin typeface="Trebuchet MS" pitchFamily="34" charset="0"/>
            </a:endParaRPr>
          </a:p>
          <a:p>
            <a:pPr marL="457200" indent="-457200" algn="l"/>
            <a:endParaRPr lang="en-US" sz="1400" dirty="0" smtClean="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p:txBody>
      </p:sp>
      <p:sp>
        <p:nvSpPr>
          <p:cNvPr id="9" name="Title 26"/>
          <p:cNvSpPr txBox="1">
            <a:spLocks/>
          </p:cNvSpPr>
          <p:nvPr/>
        </p:nvSpPr>
        <p:spPr>
          <a:xfrm>
            <a:off x="1476375" y="333375"/>
            <a:ext cx="7510463" cy="7921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smtClean="0">
              <a:ln>
                <a:noFill/>
              </a:ln>
              <a:solidFill>
                <a:schemeClr val="bg1"/>
              </a:solidFill>
              <a:effectLst/>
              <a:uLnTx/>
              <a:uFillTx/>
              <a:latin typeface="+mj-lt"/>
              <a:ea typeface="+mj-ea"/>
              <a:cs typeface="+mj-cs"/>
            </a:endParaRPr>
          </a:p>
        </p:txBody>
      </p:sp>
      <p:sp>
        <p:nvSpPr>
          <p:cNvPr id="10" name="Title 26"/>
          <p:cNvSpPr txBox="1">
            <a:spLocks/>
          </p:cNvSpPr>
          <p:nvPr/>
        </p:nvSpPr>
        <p:spPr>
          <a:xfrm>
            <a:off x="1628775" y="485775"/>
            <a:ext cx="7510463" cy="7921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bg1"/>
                </a:solidFill>
                <a:effectLst/>
                <a:uLnTx/>
                <a:uFillTx/>
                <a:latin typeface="+mj-lt"/>
                <a:ea typeface="+mj-ea"/>
                <a:cs typeface="+mj-cs"/>
              </a:rPr>
              <a:t>For further information</a:t>
            </a:r>
            <a:endParaRPr kumimoji="0" lang="en-GB" sz="24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7351"/>
                                        </p:tgtEl>
                                        <p:attrNameLst>
                                          <p:attrName>style.visibility</p:attrName>
                                        </p:attrNameLst>
                                      </p:cBhvr>
                                      <p:to>
                                        <p:strVal val="visible"/>
                                      </p:to>
                                    </p:set>
                                    <p:animEffect transition="in" filter="randombar(horizontal)">
                                      <p:cBhvr>
                                        <p:cTn id="7" dur="500"/>
                                        <p:tgtEl>
                                          <p:spTgt spid="5735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7350"/>
                                        </p:tgtEl>
                                        <p:attrNameLst>
                                          <p:attrName>style.visibility</p:attrName>
                                        </p:attrNameLst>
                                      </p:cBhvr>
                                      <p:to>
                                        <p:strVal val="visible"/>
                                      </p:to>
                                    </p:set>
                                    <p:animEffect transition="in" filter="randombar(horizontal)">
                                      <p:cBhvr>
                                        <p:cTn id="11"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tlef 1">
  <a:themeElements>
    <a:clrScheme name="Detlef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tlef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tlef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tlef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tlef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tlef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tlef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tlef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tlef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tlef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tlef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tlef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tlef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tlef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4884</TotalTime>
  <Words>830</Words>
  <Application>Microsoft Office PowerPoint</Application>
  <PresentationFormat>On-screen Show (4:3)</PresentationFormat>
  <Paragraphs>88</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Detlef 1</vt:lpstr>
      <vt:lpstr>Environmental improvement through product development  Step 1: Describe the use context</vt:lpstr>
      <vt:lpstr>Step 1: Describe the use context</vt:lpstr>
      <vt:lpstr>Step 1: Describe the use context</vt:lpstr>
      <vt:lpstr>Step 1: Describe the use context</vt:lpstr>
      <vt:lpstr>Step 1: Describe the use context</vt:lpstr>
      <vt:lpstr>Step 1: Describe the use context</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McAloone</dc:creator>
  <cp:lastModifiedBy>tmca</cp:lastModifiedBy>
  <cp:revision>336</cp:revision>
  <dcterms:created xsi:type="dcterms:W3CDTF">2005-06-26T20:10:45Z</dcterms:created>
  <dcterms:modified xsi:type="dcterms:W3CDTF">2009-12-01T01:12:54Z</dcterms:modified>
</cp:coreProperties>
</file>