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handoutMasterIdLst>
    <p:handoutMasterId r:id="rId10"/>
  </p:handoutMasterIdLst>
  <p:sldIdLst>
    <p:sldId id="835" r:id="rId2"/>
    <p:sldId id="836" r:id="rId3"/>
    <p:sldId id="697" r:id="rId4"/>
    <p:sldId id="837" r:id="rId5"/>
    <p:sldId id="840" r:id="rId6"/>
    <p:sldId id="838" r:id="rId7"/>
    <p:sldId id="842" r:id="rId8"/>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GB" sz="1200" b="1" kern="0" dirty="0" smtClean="0">
                <a:solidFill>
                  <a:srgbClr val="00B050"/>
                </a:solidFill>
                <a:latin typeface="Arial" charset="0"/>
                <a:ea typeface="+mn-ea"/>
                <a:cs typeface="+mn-cs"/>
              </a:rPr>
              <a:t>BACKGROUND</a:t>
            </a:r>
          </a:p>
          <a:p>
            <a:pPr marL="342900" lvl="0" indent="-342900" algn="l" eaLnBrk="0" hangingPunct="0">
              <a:lnSpc>
                <a:spcPct val="90000"/>
              </a:lnSpc>
              <a:spcBef>
                <a:spcPct val="20000"/>
              </a:spcBef>
              <a:defRPr/>
            </a:pPr>
            <a:endParaRPr lang="en-GB" sz="12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For environmental efforts, ideas and requirements to become rooted in the organisation, a strategy and prioritisation of efforts is required.</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previous 6 steps in the 7-step approach have helped to develop ideas for environmental improvement by changing the product and its life cycle. If you have completed these steps carefully, you should now have a long list of environmental priorities and ideas!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last task in this approach is to use your group’s experience, inspiration and opportunities to decide on an environmental strategy. You hereby leave the reference product you have been working on, in order to attempt a generalisation of the environmental product development effort for the whole company.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As a result of the first 6 steps of this approach, you now have 4 x 5 sets of environmental focus areas ‘</a:t>
            </a:r>
            <a:r>
              <a:rPr lang="en-GB" sz="1200" b="1" kern="0" dirty="0" smtClean="0">
                <a:solidFill>
                  <a:srgbClr val="FF0000"/>
                </a:solidFill>
                <a:latin typeface="Arial" charset="0"/>
                <a:ea typeface="+mn-ea"/>
                <a:cs typeface="+mn-cs"/>
              </a:rPr>
              <a:t>*</a:t>
            </a:r>
            <a:r>
              <a:rPr lang="en-GB" sz="1200" kern="0" dirty="0" smtClean="0">
                <a:solidFill>
                  <a:schemeClr val="tx1"/>
                </a:solidFill>
                <a:latin typeface="Arial" charset="0"/>
                <a:ea typeface="+mn-ea"/>
                <a:cs typeface="+mn-cs"/>
              </a:rPr>
              <a:t>’. The task is now to consolidate these 20 environmental focus areas through dialogue within the group, into a smaller, more manageable number of environmental focus areas (choose, for example, the top 10). Targets must then be set for the degree of improvement expected for each environmental focus area.</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7</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US" sz="1600" i="1" dirty="0" smtClean="0"/>
              <a:t>Step 7: Develop an environmental strategy</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7: Develop an environmental strategy</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For environmental efforts, ideas and requirements to become rooted in the organisation, a strategy and prioritisation of efforts is required</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If you have completed steps 1-6 carefully, you should now have a long list of environmental priorities and ideas!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This task is focused on deciding on an environmental strategy, based on the priorities you have identified</a:t>
            </a:r>
          </a:p>
          <a:p>
            <a:pPr marL="800100" lvl="1" indent="-342900" algn="l" eaLnBrk="0" hangingPunct="0">
              <a:lnSpc>
                <a:spcPct val="90000"/>
              </a:lnSpc>
              <a:spcBef>
                <a:spcPct val="20000"/>
              </a:spcBef>
              <a:buBlip>
                <a:blip r:embed="rId3"/>
              </a:buBlip>
              <a:defRPr/>
            </a:pPr>
            <a:r>
              <a:rPr lang="en-GB" sz="1600" kern="0" dirty="0" smtClean="0">
                <a:latin typeface="+mn-lt"/>
              </a:rPr>
              <a:t>At the same time you must now think generically in terms of a strategy for all products in the company</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As a result of the first 6 steps of this approach, you now have 4 x 5 sets of environmental focus areas ‘</a:t>
            </a:r>
            <a:r>
              <a:rPr lang="en-GB" sz="1600" b="1" kern="0" dirty="0" smtClean="0">
                <a:solidFill>
                  <a:srgbClr val="FF0000"/>
                </a:solidFill>
                <a:latin typeface="+mn-lt"/>
              </a:rPr>
              <a:t>*</a:t>
            </a:r>
            <a:r>
              <a:rPr lang="en-GB" sz="1600" kern="0" dirty="0" smtClean="0">
                <a:latin typeface="+mn-lt"/>
              </a:rPr>
              <a:t>’. The task is now to consolidate these 20 environmental focus areas through dialogue within the group, into a smaller, more manageable number of environmental focus areas (choose, for example, the top 10). Targets must then be set for the degree of improvement expected for each environmental focus area.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5" y="333375"/>
            <a:ext cx="8986839" cy="792163"/>
          </a:xfrm>
        </p:spPr>
        <p:txBody>
          <a:bodyPr/>
          <a:lstStyle/>
          <a:p>
            <a:r>
              <a:rPr lang="en-US" dirty="0" smtClean="0"/>
              <a:t>Step 7: Develop an environmental strategy</a:t>
            </a:r>
            <a:endParaRPr lang="en-GB" dirty="0"/>
          </a:p>
        </p:txBody>
      </p:sp>
      <p:sp>
        <p:nvSpPr>
          <p:cNvPr id="6" name="Oval 4"/>
          <p:cNvSpPr>
            <a:spLocks noChangeArrowheads="1"/>
          </p:cNvSpPr>
          <p:nvPr/>
        </p:nvSpPr>
        <p:spPr bwMode="auto">
          <a:xfrm>
            <a:off x="3074576" y="2226690"/>
            <a:ext cx="1080618" cy="294714"/>
          </a:xfrm>
          <a:prstGeom prst="ellipse">
            <a:avLst/>
          </a:prstGeom>
          <a:noFill/>
          <a:ln w="38100" algn="ctr">
            <a:solidFill>
              <a:srgbClr val="996633"/>
            </a:solidFill>
            <a:round/>
            <a:headEnd/>
            <a:tailEnd/>
          </a:ln>
        </p:spPr>
        <p:txBody>
          <a:bodyPr/>
          <a:lstStyle/>
          <a:p>
            <a:pPr algn="ctr"/>
            <a:endParaRPr lang="en-GB" sz="1400"/>
          </a:p>
        </p:txBody>
      </p:sp>
      <p:sp>
        <p:nvSpPr>
          <p:cNvPr id="7" name="Oval 5"/>
          <p:cNvSpPr>
            <a:spLocks noChangeArrowheads="1"/>
          </p:cNvSpPr>
          <p:nvPr/>
        </p:nvSpPr>
        <p:spPr bwMode="auto">
          <a:xfrm>
            <a:off x="2828981" y="2791557"/>
            <a:ext cx="1571809" cy="392952"/>
          </a:xfrm>
          <a:prstGeom prst="ellipse">
            <a:avLst/>
          </a:prstGeom>
          <a:noFill/>
          <a:ln w="38100" algn="ctr">
            <a:solidFill>
              <a:srgbClr val="996633"/>
            </a:solidFill>
            <a:round/>
            <a:headEnd/>
            <a:tailEnd/>
          </a:ln>
        </p:spPr>
        <p:txBody>
          <a:bodyPr/>
          <a:lstStyle/>
          <a:p>
            <a:pPr algn="ctr"/>
            <a:endParaRPr lang="en-GB" sz="1400"/>
          </a:p>
        </p:txBody>
      </p:sp>
      <p:sp>
        <p:nvSpPr>
          <p:cNvPr id="8" name="Oval 6"/>
          <p:cNvSpPr>
            <a:spLocks noChangeArrowheads="1"/>
          </p:cNvSpPr>
          <p:nvPr/>
        </p:nvSpPr>
        <p:spPr bwMode="auto">
          <a:xfrm>
            <a:off x="2436029" y="3454664"/>
            <a:ext cx="2357713" cy="392952"/>
          </a:xfrm>
          <a:prstGeom prst="ellipse">
            <a:avLst/>
          </a:prstGeom>
          <a:noFill/>
          <a:ln w="38100" algn="ctr">
            <a:solidFill>
              <a:srgbClr val="996633"/>
            </a:solidFill>
            <a:round/>
            <a:headEnd/>
            <a:tailEnd/>
          </a:ln>
        </p:spPr>
        <p:txBody>
          <a:bodyPr/>
          <a:lstStyle/>
          <a:p>
            <a:pPr algn="ctr"/>
            <a:endParaRPr lang="en-GB" sz="1400"/>
          </a:p>
        </p:txBody>
      </p:sp>
      <p:sp>
        <p:nvSpPr>
          <p:cNvPr id="9" name="Oval 7"/>
          <p:cNvSpPr>
            <a:spLocks noChangeArrowheads="1"/>
          </p:cNvSpPr>
          <p:nvPr/>
        </p:nvSpPr>
        <p:spPr bwMode="auto">
          <a:xfrm>
            <a:off x="1522413" y="4879113"/>
            <a:ext cx="4184945" cy="550137"/>
          </a:xfrm>
          <a:prstGeom prst="ellipse">
            <a:avLst/>
          </a:prstGeom>
          <a:noFill/>
          <a:ln w="38100" algn="ctr">
            <a:solidFill>
              <a:srgbClr val="996633"/>
            </a:solidFill>
            <a:round/>
            <a:headEnd/>
            <a:tailEnd/>
          </a:ln>
        </p:spPr>
        <p:txBody>
          <a:bodyPr/>
          <a:lstStyle/>
          <a:p>
            <a:pPr algn="ctr"/>
            <a:endParaRPr lang="en-GB" sz="1400"/>
          </a:p>
        </p:txBody>
      </p:sp>
      <p:sp>
        <p:nvSpPr>
          <p:cNvPr id="10" name="Oval 8"/>
          <p:cNvSpPr>
            <a:spLocks noChangeArrowheads="1"/>
          </p:cNvSpPr>
          <p:nvPr/>
        </p:nvSpPr>
        <p:spPr bwMode="auto">
          <a:xfrm>
            <a:off x="1944839" y="4117770"/>
            <a:ext cx="3340093" cy="491190"/>
          </a:xfrm>
          <a:prstGeom prst="ellipse">
            <a:avLst/>
          </a:prstGeom>
          <a:noFill/>
          <a:ln w="38100" algn="ctr">
            <a:solidFill>
              <a:srgbClr val="996633"/>
            </a:solidFill>
            <a:round/>
            <a:headEnd/>
            <a:tailEnd/>
          </a:ln>
        </p:spPr>
        <p:txBody>
          <a:bodyPr/>
          <a:lstStyle/>
          <a:p>
            <a:pPr algn="ctr"/>
            <a:endParaRPr lang="en-GB" sz="1400"/>
          </a:p>
        </p:txBody>
      </p:sp>
      <p:sp>
        <p:nvSpPr>
          <p:cNvPr id="11" name="TextBox 9"/>
          <p:cNvSpPr txBox="1">
            <a:spLocks noChangeArrowheads="1"/>
          </p:cNvSpPr>
          <p:nvPr/>
        </p:nvSpPr>
        <p:spPr bwMode="auto">
          <a:xfrm>
            <a:off x="4255092" y="2182813"/>
            <a:ext cx="1421829" cy="307778"/>
          </a:xfrm>
          <a:prstGeom prst="rect">
            <a:avLst/>
          </a:prstGeom>
          <a:noFill/>
          <a:ln w="9525">
            <a:noFill/>
            <a:miter lim="800000"/>
            <a:headEnd/>
            <a:tailEnd/>
          </a:ln>
        </p:spPr>
        <p:txBody>
          <a:bodyPr wrap="none">
            <a:spAutoFit/>
          </a:bodyPr>
          <a:lstStyle/>
          <a:p>
            <a:r>
              <a:rPr lang="en-GB" sz="1400">
                <a:latin typeface="Calibri" pitchFamily="34" charset="0"/>
              </a:rPr>
              <a:t>Corporate values</a:t>
            </a:r>
          </a:p>
        </p:txBody>
      </p:sp>
      <p:sp>
        <p:nvSpPr>
          <p:cNvPr id="12" name="TextBox 10"/>
          <p:cNvSpPr txBox="1">
            <a:spLocks noChangeArrowheads="1"/>
          </p:cNvSpPr>
          <p:nvPr/>
        </p:nvSpPr>
        <p:spPr bwMode="auto">
          <a:xfrm>
            <a:off x="4567792" y="2772240"/>
            <a:ext cx="2663230" cy="307777"/>
          </a:xfrm>
          <a:prstGeom prst="rect">
            <a:avLst/>
          </a:prstGeom>
          <a:noFill/>
          <a:ln w="9525">
            <a:noFill/>
            <a:miter lim="800000"/>
            <a:headEnd/>
            <a:tailEnd/>
          </a:ln>
        </p:spPr>
        <p:txBody>
          <a:bodyPr wrap="none">
            <a:spAutoFit/>
          </a:bodyPr>
          <a:lstStyle/>
          <a:p>
            <a:r>
              <a:rPr lang="en-GB" sz="1400">
                <a:latin typeface="Calibri" pitchFamily="34" charset="0"/>
              </a:rPr>
              <a:t>Environmental </a:t>
            </a:r>
            <a:r>
              <a:rPr lang="en-GB" sz="1400" smtClean="0">
                <a:latin typeface="Calibri" pitchFamily="34" charset="0"/>
              </a:rPr>
              <a:t>policy and strategy</a:t>
            </a:r>
            <a:endParaRPr lang="en-GB" sz="1400">
              <a:latin typeface="Calibri" pitchFamily="34" charset="0"/>
            </a:endParaRPr>
          </a:p>
        </p:txBody>
      </p:sp>
      <p:sp>
        <p:nvSpPr>
          <p:cNvPr id="13" name="TextBox 11"/>
          <p:cNvSpPr txBox="1">
            <a:spLocks noChangeArrowheads="1"/>
          </p:cNvSpPr>
          <p:nvPr/>
        </p:nvSpPr>
        <p:spPr bwMode="auto">
          <a:xfrm>
            <a:off x="4862506" y="3459906"/>
            <a:ext cx="2108315" cy="307778"/>
          </a:xfrm>
          <a:prstGeom prst="rect">
            <a:avLst/>
          </a:prstGeom>
          <a:noFill/>
          <a:ln w="9525">
            <a:noFill/>
            <a:miter lim="800000"/>
            <a:headEnd/>
            <a:tailEnd/>
          </a:ln>
        </p:spPr>
        <p:txBody>
          <a:bodyPr wrap="none">
            <a:spAutoFit/>
          </a:bodyPr>
          <a:lstStyle/>
          <a:p>
            <a:r>
              <a:rPr lang="en-GB" sz="1400">
                <a:latin typeface="Calibri" pitchFamily="34" charset="0"/>
              </a:rPr>
              <a:t>Environmental focus areas</a:t>
            </a:r>
          </a:p>
        </p:txBody>
      </p:sp>
      <p:sp>
        <p:nvSpPr>
          <p:cNvPr id="14" name="TextBox 12"/>
          <p:cNvSpPr txBox="1">
            <a:spLocks noChangeArrowheads="1"/>
          </p:cNvSpPr>
          <p:nvPr/>
        </p:nvSpPr>
        <p:spPr bwMode="auto">
          <a:xfrm>
            <a:off x="5294749" y="4191448"/>
            <a:ext cx="2923739" cy="307778"/>
          </a:xfrm>
          <a:prstGeom prst="rect">
            <a:avLst/>
          </a:prstGeom>
          <a:noFill/>
          <a:ln w="9525">
            <a:noFill/>
            <a:miter lim="800000"/>
            <a:headEnd/>
            <a:tailEnd/>
          </a:ln>
        </p:spPr>
        <p:txBody>
          <a:bodyPr wrap="none">
            <a:spAutoFit/>
          </a:bodyPr>
          <a:lstStyle/>
          <a:p>
            <a:r>
              <a:rPr lang="en-GB" sz="1400">
                <a:latin typeface="Calibri" pitchFamily="34" charset="0"/>
              </a:rPr>
              <a:t>Environment in product development</a:t>
            </a:r>
          </a:p>
        </p:txBody>
      </p:sp>
      <p:sp>
        <p:nvSpPr>
          <p:cNvPr id="15" name="TextBox 13"/>
          <p:cNvSpPr txBox="1">
            <a:spLocks noChangeArrowheads="1"/>
          </p:cNvSpPr>
          <p:nvPr/>
        </p:nvSpPr>
        <p:spPr bwMode="auto">
          <a:xfrm>
            <a:off x="5776775" y="4977351"/>
            <a:ext cx="2607702" cy="307777"/>
          </a:xfrm>
          <a:prstGeom prst="rect">
            <a:avLst/>
          </a:prstGeom>
          <a:noFill/>
          <a:ln w="9525">
            <a:noFill/>
            <a:miter lim="800000"/>
            <a:headEnd/>
            <a:tailEnd/>
          </a:ln>
        </p:spPr>
        <p:txBody>
          <a:bodyPr wrap="none">
            <a:spAutoFit/>
          </a:bodyPr>
          <a:lstStyle/>
          <a:p>
            <a:r>
              <a:rPr lang="en-GB" sz="1400" dirty="0">
                <a:latin typeface="Calibri" pitchFamily="34" charset="0"/>
              </a:rPr>
              <a:t>Ecodesign </a:t>
            </a:r>
            <a:r>
              <a:rPr lang="en-GB" sz="1400" dirty="0" smtClean="0">
                <a:latin typeface="Calibri" pitchFamily="34" charset="0"/>
              </a:rPr>
              <a:t>guidelines and actions</a:t>
            </a:r>
            <a:endParaRPr lang="en-GB" sz="1400" dirty="0">
              <a:latin typeface="Calibri" pitchFamily="34" charset="0"/>
            </a:endParaRPr>
          </a:p>
        </p:txBody>
      </p:sp>
      <p:sp>
        <p:nvSpPr>
          <p:cNvPr id="16" name="TextBox 13"/>
          <p:cNvSpPr txBox="1">
            <a:spLocks noChangeArrowheads="1"/>
          </p:cNvSpPr>
          <p:nvPr/>
        </p:nvSpPr>
        <p:spPr bwMode="auto">
          <a:xfrm>
            <a:off x="7101627" y="5692991"/>
            <a:ext cx="1042273" cy="307777"/>
          </a:xfrm>
          <a:prstGeom prst="rect">
            <a:avLst/>
          </a:prstGeom>
          <a:noFill/>
          <a:ln w="9525">
            <a:noFill/>
            <a:miter lim="800000"/>
            <a:headEnd/>
            <a:tailEnd/>
          </a:ln>
        </p:spPr>
        <p:txBody>
          <a:bodyPr wrap="none">
            <a:spAutoFit/>
          </a:bodyPr>
          <a:lstStyle/>
          <a:p>
            <a:r>
              <a:rPr lang="en-GB" sz="1400" dirty="0" smtClean="0">
                <a:latin typeface="Calibri" pitchFamily="34" charset="0"/>
              </a:rPr>
              <a:t>[McAloone]</a:t>
            </a:r>
            <a:endParaRPr lang="en-GB" sz="1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7: Develop an environmental strategy</a:t>
            </a:r>
            <a:endParaRPr lang="en-GB" dirty="0" smtClean="0"/>
          </a:p>
        </p:txBody>
      </p:sp>
      <p:sp>
        <p:nvSpPr>
          <p:cNvPr id="29" name="Rectangle 3"/>
          <p:cNvSpPr txBox="1">
            <a:spLocks noChangeArrowheads="1"/>
          </p:cNvSpPr>
          <p:nvPr/>
        </p:nvSpPr>
        <p:spPr bwMode="auto">
          <a:xfrm>
            <a:off x="142845" y="1385910"/>
            <a:ext cx="8848755"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For this task you should draw a radar plot, on which each of your chosen 10 environmental priorities are assigned an axis.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Choose an appropriate unit of measurement for each axis of the radar plot (e.g. kg, %, mg, J, km, number of years, or </a:t>
            </a:r>
            <a:r>
              <a:rPr lang="en-GB" sz="1600" kern="0" dirty="0" err="1" smtClean="0">
                <a:latin typeface="+mn-lt"/>
              </a:rPr>
              <a:t>mPt</a:t>
            </a:r>
            <a:r>
              <a:rPr lang="en-GB" sz="1600" kern="0" dirty="0" smtClean="0">
                <a:latin typeface="+mn-lt"/>
              </a:rPr>
              <a:t>).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Then use two colours to represent </a:t>
            </a:r>
            <a:r>
              <a:rPr lang="en-GB" sz="1600" b="1" i="1" kern="0" dirty="0" smtClean="0">
                <a:solidFill>
                  <a:srgbClr val="FF0000"/>
                </a:solidFill>
                <a:latin typeface="+mn-lt"/>
              </a:rPr>
              <a:t>current status </a:t>
            </a:r>
            <a:r>
              <a:rPr lang="en-GB" sz="1600" kern="0" dirty="0" smtClean="0">
                <a:latin typeface="+mn-lt"/>
              </a:rPr>
              <a:t>and </a:t>
            </a:r>
            <a:r>
              <a:rPr lang="en-GB" sz="1600" b="1" i="1" kern="0" dirty="0" smtClean="0">
                <a:solidFill>
                  <a:srgbClr val="00B050"/>
                </a:solidFill>
                <a:latin typeface="+mn-lt"/>
              </a:rPr>
              <a:t>future goal</a:t>
            </a:r>
            <a:r>
              <a:rPr lang="en-GB" sz="1600" kern="0" dirty="0" smtClean="0">
                <a:latin typeface="+mn-lt"/>
              </a:rPr>
              <a:t>.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Assign responsibilities within the organisation, i.e. point to people who can take on the coordination of the task of creating the environmental improvements within each focus area.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When this exercise is carried out in a workshop setting it is often the case that, even if appropriate units have been selected for each environmental priority, it is not possible to commit to absolute and quantified improvements for each focus area. Therefore, one can instead begin by operating with stepwise goals (e.g. a scale of 0-4) or relative improvements (e.g. factor 2, 3, 4 or “50% reduction”). These units can be adjusted later.</a:t>
            </a:r>
            <a:endParaRPr lang="en-GB" sz="1600" kern="0" dirty="0" smtClean="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7: Develop an environmental strategy</a:t>
            </a:r>
            <a:endParaRPr lang="en-GB" dirty="0" smtClean="0"/>
          </a:p>
        </p:txBody>
      </p:sp>
      <p:sp>
        <p:nvSpPr>
          <p:cNvPr id="29" name="Rectangle 3"/>
          <p:cNvSpPr txBox="1">
            <a:spLocks noChangeArrowheads="1"/>
          </p:cNvSpPr>
          <p:nvPr/>
        </p:nvSpPr>
        <p:spPr bwMode="auto">
          <a:xfrm>
            <a:off x="142845" y="1385910"/>
            <a:ext cx="3929089"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When the strategy proposals are in place, it is important to define the implementation task, so that the coordinators of each focus area can put deadlines on their activities and begin to make individual action plans for their tasks.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task after this step is to work through the results of step 7, putting real numbers onto the units of each axis of the radar plot and then developing a comprehensive environmental action plan. </a:t>
            </a:r>
          </a:p>
        </p:txBody>
      </p:sp>
      <p:sp>
        <p:nvSpPr>
          <p:cNvPr id="5" name="Rectangle 4"/>
          <p:cNvSpPr/>
          <p:nvPr/>
        </p:nvSpPr>
        <p:spPr>
          <a:xfrm>
            <a:off x="5000628" y="6143644"/>
            <a:ext cx="4000528" cy="428628"/>
          </a:xfrm>
          <a:prstGeom prst="rect">
            <a:avLst/>
          </a:prstGeom>
        </p:spPr>
        <p:txBody>
          <a:bodyPr wrap="square">
            <a:spAutoFit/>
          </a:bodyPr>
          <a:lstStyle/>
          <a:p>
            <a:pPr algn="l"/>
            <a:r>
              <a:rPr lang="en-GB" sz="1100" b="1" i="1" dirty="0" smtClean="0">
                <a:latin typeface="+mn-lt"/>
              </a:rPr>
              <a:t>Use this poster (electronic version available) to plot out an environmental strategy</a:t>
            </a:r>
            <a:endParaRPr lang="da-DK" sz="1100" b="1" i="1" dirty="0">
              <a:latin typeface="+mn-lt"/>
            </a:endParaRPr>
          </a:p>
        </p:txBody>
      </p:sp>
      <p:pic>
        <p:nvPicPr>
          <p:cNvPr id="434178" name="Picture 2"/>
          <p:cNvPicPr>
            <a:picLocks noChangeAspect="1" noChangeArrowheads="1"/>
          </p:cNvPicPr>
          <p:nvPr/>
        </p:nvPicPr>
        <p:blipFill>
          <a:blip r:embed="rId4"/>
          <a:srcRect/>
          <a:stretch>
            <a:fillRect/>
          </a:stretch>
        </p:blipFill>
        <p:spPr bwMode="auto">
          <a:xfrm>
            <a:off x="4500562" y="1857364"/>
            <a:ext cx="4357718" cy="42394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6100214.JPG"/>
          <p:cNvPicPr>
            <a:picLocks noChangeAspect="1"/>
          </p:cNvPicPr>
          <p:nvPr/>
        </p:nvPicPr>
        <p:blipFill>
          <a:blip r:embed="rId3" cstate="print"/>
          <a:srcRect l="6569" t="4928" b="42518"/>
          <a:stretch>
            <a:fillRect/>
          </a:stretch>
        </p:blipFill>
        <p:spPr>
          <a:xfrm>
            <a:off x="0" y="0"/>
            <a:ext cx="9144032" cy="6858000"/>
          </a:xfrm>
          <a:prstGeom prst="rect">
            <a:avLst/>
          </a:prstGeom>
        </p:spPr>
      </p:pic>
      <p:sp>
        <p:nvSpPr>
          <p:cNvPr id="4" name="Title 26"/>
          <p:cNvSpPr>
            <a:spLocks noGrp="1"/>
          </p:cNvSpPr>
          <p:nvPr>
            <p:ph type="title"/>
          </p:nvPr>
        </p:nvSpPr>
        <p:spPr>
          <a:xfrm>
            <a:off x="1476375" y="333375"/>
            <a:ext cx="7510463" cy="792163"/>
          </a:xfrm>
        </p:spPr>
        <p:txBody>
          <a:bodyPr/>
          <a:lstStyle/>
          <a:p>
            <a:pPr eaLnBrk="1" hangingPunct="1"/>
            <a:r>
              <a:rPr lang="en-US" b="1" dirty="0" smtClean="0">
                <a:effectLst>
                  <a:outerShdw blurRad="50800" dist="38100" dir="5400000" algn="t" rotWithShape="0">
                    <a:prstClr val="black">
                      <a:alpha val="40000"/>
                    </a:prstClr>
                  </a:outerShdw>
                </a:effectLst>
              </a:rPr>
              <a:t>Step 7: Develop an environmental strategy</a:t>
            </a:r>
            <a:endParaRPr lang="en-GB" b="1" dirty="0" smtClean="0">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735</Words>
  <Application>Microsoft Office PowerPoint</Application>
  <PresentationFormat>On-screen Show (4:3)</PresentationFormat>
  <Paragraphs>70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Detlef 1</vt:lpstr>
      <vt:lpstr>Environmental improvement through product development  Step 7: Develop an environmental strategy</vt:lpstr>
      <vt:lpstr>Step 7: Develop an environmental strategy</vt:lpstr>
      <vt:lpstr>Step 7: Develop an environmental strategy</vt:lpstr>
      <vt:lpstr>Step 7: Develop an environmental strategy</vt:lpstr>
      <vt:lpstr>Step 7: Develop an environmental strategy</vt:lpstr>
      <vt:lpstr>Step 7: Develop an environmental strategy</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2009-12-01T01:16:30Z</dcterms:modified>
</cp:coreProperties>
</file>