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820" r:id="rId2"/>
    <p:sldId id="825" r:id="rId3"/>
    <p:sldId id="821" r:id="rId4"/>
    <p:sldId id="832" r:id="rId5"/>
    <p:sldId id="827" r:id="rId6"/>
    <p:sldId id="828" r:id="rId7"/>
    <p:sldId id="829" r:id="rId8"/>
    <p:sldId id="831" r:id="rId9"/>
    <p:sldId id="833" r:id="rId10"/>
    <p:sldId id="822" r:id="rId11"/>
    <p:sldId id="823" r:id="rId12"/>
    <p:sldId id="824" r:id="rId13"/>
    <p:sldId id="834" r:id="rId14"/>
    <p:sldId id="842" r:id="rId15"/>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10</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200" b="1" kern="0" dirty="0" smtClean="0">
                <a:solidFill>
                  <a:srgbClr val="00B050"/>
                </a:solidFill>
                <a:latin typeface="Arial" charset="0"/>
                <a:ea typeface="+mn-ea"/>
                <a:cs typeface="+mn-cs"/>
              </a:rPr>
              <a:t>WHY CARRY OUT THIS EXERCISE?</a:t>
            </a:r>
          </a:p>
          <a:p>
            <a:pPr marL="342900" lvl="0" indent="-342900" algn="l" eaLnBrk="0" hangingPunct="0">
              <a:lnSpc>
                <a:spcPct val="90000"/>
              </a:lnSpc>
              <a:spcBef>
                <a:spcPct val="20000"/>
              </a:spcBef>
              <a:defRPr/>
            </a:pPr>
            <a:endParaRPr lang="en-GB" sz="12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You create environmental concepts in this exercise by focusing on a selected number of environmental focus areas and developing approaches that eliminate the actual problem. The many technical professions represented in the workshop group should give high chances of creating target-worthy solutions.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Using the environmental principles helps to create guiding stars which help the conceptualisation process. The negative brainstorm exercise is suitable for a workshop setting, as the whole group can contribute and because there is not much time in a workshop for detailed conceptualisation.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negative brainstorm exercise may initially seem unserious; but more often than not, the exercise helps to produce far more new and innovative ideas, than if one had systematically followed a traditional improvement strategy.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many new ideas that were generated by the negative ones, can now be prioritised and built into the product development task for further development. The creation of the ideal concepts helps to pan out the solution space for new environmental concepts.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14</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600" b="1" kern="0" dirty="0" smtClean="0">
                <a:solidFill>
                  <a:srgbClr val="00B050"/>
                </a:solidFill>
                <a:latin typeface="Arial" charset="0"/>
                <a:ea typeface="+mn-ea"/>
                <a:cs typeface="+mn-cs"/>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In this task you will create solutions for the product and the product's life cycle, which can lead to environmental improvements. Based on the series of environmental insights that you have gained during the previous five steps, it is now time to start creating environmental concepts for the product.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There are various tools available to aid this task: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Those, which you have always used in product development - </a:t>
            </a:r>
            <a:r>
              <a:rPr lang="en-GB" sz="1600" b="1" i="1" kern="0" dirty="0" smtClean="0">
                <a:solidFill>
                  <a:srgbClr val="00B050"/>
                </a:solidFill>
                <a:latin typeface="Arial" charset="0"/>
                <a:ea typeface="+mn-ea"/>
                <a:cs typeface="+mn-cs"/>
              </a:rPr>
              <a:t>brainstorming</a:t>
            </a:r>
            <a:r>
              <a:rPr lang="en-GB" sz="1600" kern="0" dirty="0" smtClean="0">
                <a:solidFill>
                  <a:schemeClr val="tx1"/>
                </a:solidFill>
                <a:latin typeface="Arial" charset="0"/>
                <a:ea typeface="+mn-ea"/>
                <a:cs typeface="+mn-cs"/>
              </a:rPr>
              <a:t>, </a:t>
            </a:r>
            <a:r>
              <a:rPr lang="en-GB" sz="1600" b="1" i="1" kern="0" dirty="0" smtClean="0">
                <a:solidFill>
                  <a:srgbClr val="00B050"/>
                </a:solidFill>
                <a:latin typeface="Arial" charset="0"/>
                <a:ea typeface="+mn-ea"/>
                <a:cs typeface="+mn-cs"/>
              </a:rPr>
              <a:t>brainwriting</a:t>
            </a:r>
            <a:r>
              <a:rPr lang="en-GB" sz="1600" kern="0" dirty="0" smtClean="0">
                <a:solidFill>
                  <a:schemeClr val="tx1"/>
                </a:solidFill>
                <a:latin typeface="Arial" charset="0"/>
                <a:ea typeface="+mn-ea"/>
                <a:cs typeface="+mn-cs"/>
              </a:rPr>
              <a:t>, </a:t>
            </a:r>
            <a:r>
              <a:rPr lang="en-GB" sz="1600" b="1" i="1" kern="0" dirty="0" smtClean="0">
                <a:solidFill>
                  <a:srgbClr val="00B050"/>
                </a:solidFill>
                <a:latin typeface="Arial" charset="0"/>
                <a:ea typeface="+mn-ea"/>
                <a:cs typeface="+mn-cs"/>
              </a:rPr>
              <a:t>sketching</a:t>
            </a:r>
            <a:r>
              <a:rPr lang="en-GB" sz="1600" kern="0" dirty="0" smtClean="0">
                <a:solidFill>
                  <a:schemeClr val="tx1"/>
                </a:solidFill>
                <a:latin typeface="Arial" charset="0"/>
                <a:ea typeface="+mn-ea"/>
                <a:cs typeface="+mn-cs"/>
              </a:rPr>
              <a:t>, etc.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There are </a:t>
            </a:r>
            <a:r>
              <a:rPr lang="en-GB" sz="1600" b="1" i="1" kern="0" dirty="0" smtClean="0">
                <a:solidFill>
                  <a:srgbClr val="00B050"/>
                </a:solidFill>
                <a:latin typeface="Arial" charset="0"/>
                <a:ea typeface="+mn-ea"/>
                <a:cs typeface="+mn-cs"/>
              </a:rPr>
              <a:t>checklists</a:t>
            </a:r>
            <a:r>
              <a:rPr lang="en-GB" sz="1600" kern="0" dirty="0" smtClean="0">
                <a:solidFill>
                  <a:schemeClr val="tx1"/>
                </a:solidFill>
                <a:latin typeface="Arial" charset="0"/>
                <a:ea typeface="+mn-ea"/>
                <a:cs typeface="+mn-cs"/>
              </a:rPr>
              <a:t> and </a:t>
            </a:r>
            <a:r>
              <a:rPr lang="en-GB" sz="1600" b="1" i="1" kern="0" dirty="0" smtClean="0">
                <a:solidFill>
                  <a:srgbClr val="00B050"/>
                </a:solidFill>
                <a:latin typeface="Arial" charset="0"/>
                <a:ea typeface="+mn-ea"/>
                <a:cs typeface="+mn-cs"/>
              </a:rPr>
              <a:t>negative checklists</a:t>
            </a:r>
            <a:r>
              <a:rPr lang="en-GB" sz="1600" kern="0" dirty="0" smtClean="0">
                <a:solidFill>
                  <a:schemeClr val="tx1"/>
                </a:solidFill>
                <a:latin typeface="Arial" charset="0"/>
                <a:ea typeface="+mn-ea"/>
                <a:cs typeface="+mn-cs"/>
              </a:rPr>
              <a:t>, which prompt environmental thinking.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You can create </a:t>
            </a:r>
            <a:r>
              <a:rPr lang="en-GB" sz="1600" b="1" i="1" kern="0" dirty="0" smtClean="0">
                <a:solidFill>
                  <a:srgbClr val="00B050"/>
                </a:solidFill>
                <a:latin typeface="Arial" charset="0"/>
                <a:ea typeface="+mn-ea"/>
                <a:cs typeface="+mn-cs"/>
              </a:rPr>
              <a:t>future scenarios </a:t>
            </a:r>
            <a:r>
              <a:rPr lang="en-GB" sz="1600" kern="0" dirty="0" smtClean="0">
                <a:solidFill>
                  <a:schemeClr val="tx1"/>
                </a:solidFill>
                <a:latin typeface="Arial" charset="0"/>
                <a:ea typeface="+mn-ea"/>
                <a:cs typeface="+mn-cs"/>
              </a:rPr>
              <a:t>(e.g. “Outline the world's least energy-consuming house, which can be realised in the year 2020”) in order to make a leap forward and perhaps find radical environmental concepts.</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largest help is most likely to be gained by identifying relevant </a:t>
            </a:r>
            <a:r>
              <a:rPr lang="en-GB" sz="1600" b="1" i="1" kern="0" dirty="0" smtClean="0">
                <a:solidFill>
                  <a:srgbClr val="00B050"/>
                </a:solidFill>
                <a:latin typeface="Arial" charset="0"/>
                <a:ea typeface="+mn-ea"/>
                <a:cs typeface="+mn-cs"/>
              </a:rPr>
              <a:t>ecodesign principles </a:t>
            </a:r>
            <a:r>
              <a:rPr lang="en-GB" sz="1600" kern="0" dirty="0" smtClean="0">
                <a:solidFill>
                  <a:schemeClr val="tx1"/>
                </a:solidFill>
                <a:latin typeface="Arial" charset="0"/>
                <a:ea typeface="+mn-ea"/>
                <a:cs typeface="+mn-cs"/>
              </a:rPr>
              <a:t>that can inspire and guide the environmental conceptualisation process.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600" b="1" kern="0" dirty="0" smtClean="0">
                <a:solidFill>
                  <a:srgbClr val="00B050"/>
                </a:solidFill>
                <a:latin typeface="Arial" charset="0"/>
                <a:ea typeface="+mn-ea"/>
                <a:cs typeface="+mn-cs"/>
              </a:rPr>
              <a:t>CREATE IDEAL CONCEPTS</a:t>
            </a:r>
          </a:p>
          <a:p>
            <a:pPr marL="342900" lvl="0" indent="-342900" algn="l" eaLnBrk="0" hangingPunct="0">
              <a:lnSpc>
                <a:spcPct val="90000"/>
              </a:lnSpc>
              <a:spcBef>
                <a:spcPct val="20000"/>
              </a:spcBef>
              <a:defRPr/>
            </a:pPr>
            <a:endParaRPr lang="en-GB" sz="16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An ideal concept is a solution proposal, which is exclusively focused on a single optimisation parameter. The aforementioned ecodesign principles can be used to create a number of ideal concepts that, for example, are optimised towards: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Minimum material content in the product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Minimum energy use throughout the product's life cycle</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Minimum content of toxic substances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Optimal reusability</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Optimal durability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Inbuilt environmental functions in the product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Clarification of the environmental characteristics of the product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Use an hour on each of the above optimisation proposals (you could also add some of your own) and produce a poster for each concept with brief explanations for specific characteristics, etc. The posters will show how far each ecodesign principle can be stretched for the current product. Good sub-solutions can then be chosen from ideal concepts, in order to construct one or more concrete and realistic environmental product concepts.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8D417D66-87EB-438B-82DC-DBFA32CDF38F}"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520C38ED-33BC-4175-B343-35E2A112F978}" type="slidenum">
              <a:rPr lang="en-GB" smtClean="0">
                <a:latin typeface="Arial" pitchFamily="34" charset="0"/>
              </a:rPr>
              <a:pPr/>
              <a:t>6</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520C38ED-33BC-4175-B343-35E2A112F978}" type="slidenum">
              <a:rPr lang="en-GB" smtClean="0">
                <a:latin typeface="Arial" pitchFamily="34" charset="0"/>
              </a:rPr>
              <a:pPr/>
              <a:t>7</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520C38ED-33BC-4175-B343-35E2A112F978}"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US" sz="1200" b="1" kern="0" dirty="0" smtClean="0">
                <a:solidFill>
                  <a:srgbClr val="00B050"/>
                </a:solidFill>
                <a:latin typeface="Arial" charset="0"/>
                <a:ea typeface="+mn-ea"/>
                <a:cs typeface="+mn-cs"/>
              </a:rPr>
              <a:t>BREAK DOWN THE MENTAL BARRIERS</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Despite the logical approach behind using certain ecodesign principles, one can often meet a barrier when attempting to create significant environmental improvements. The more one focuses on the need for good solutions, the harder it can be to find them.</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Humans seem actually to be designed in such a way that it is easier for us to imagine all the ways in which to make the product environmentally worse, and not the opposite!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A negative brainstorm is therefore always easy (and fun) to perform, because it is the negative aspects that we want to move away from (and the negative aspects, which disturb the process of environmental concept generation). The task is therefore to imagine the world's most environmentally polluting product.</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Step 6: Create environmental concepts</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br>
              <a:rPr lang="en-US" dirty="0" smtClean="0"/>
            </a:br>
            <a:r>
              <a:rPr lang="en-GB" sz="2000" dirty="0" smtClean="0"/>
              <a:t> Negative brainstorming</a:t>
            </a:r>
            <a:endParaRPr lang="en-GB" dirty="0" smtClean="0"/>
          </a:p>
        </p:txBody>
      </p:sp>
      <p:sp>
        <p:nvSpPr>
          <p:cNvPr id="29" name="Rectangle 3"/>
          <p:cNvSpPr txBox="1">
            <a:spLocks noChangeArrowheads="1"/>
          </p:cNvSpPr>
          <p:nvPr/>
        </p:nvSpPr>
        <p:spPr bwMode="auto">
          <a:xfrm>
            <a:off x="142845" y="1385910"/>
            <a:ext cx="8848755" cy="4186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Use 5-10 minutes in groups, brainstorming all the ways in which the environmental profile of your product can be made to be as bad as possible!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Write your ideas down on post-its (one idea per post-it).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Remember that brainstorm rules apply!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When all the negative ideas have emerged, they must be categorised in relation to the ecodesign principles.</a:t>
            </a:r>
          </a:p>
          <a:p>
            <a:pPr marL="342900" lvl="0" indent="-342900" algn="l" eaLnBrk="0" hangingPunct="0">
              <a:lnSpc>
                <a:spcPct val="90000"/>
              </a:lnSpc>
              <a:spcBef>
                <a:spcPct val="20000"/>
              </a:spcBef>
              <a:buBlip>
                <a:blip r:embed="rId3"/>
              </a:buBlip>
              <a:defRPr/>
            </a:pPr>
            <a:r>
              <a:rPr lang="en-GB" sz="1600" kern="0" dirty="0" smtClean="0">
                <a:latin typeface="+mn-lt"/>
              </a:rPr>
              <a:t>The next step is to turn every negative idea into one or more positive ideas.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exercise is complete when all the negative ideas have been created, categorised and countered with a list of positive ideas.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Finally, identify five key environmental focus areas by putting a ‘</a:t>
            </a:r>
            <a:r>
              <a:rPr lang="en-GB" sz="1600" b="1" kern="0" dirty="0" smtClean="0">
                <a:solidFill>
                  <a:srgbClr val="FF0000"/>
                </a:solidFill>
                <a:latin typeface="+mn-lt"/>
              </a:rPr>
              <a:t>*</a:t>
            </a:r>
            <a:r>
              <a:rPr lang="en-GB" sz="1600" kern="0" dirty="0" smtClean="0">
                <a:latin typeface="+mn-lt"/>
              </a:rPr>
              <a:t>’ by the relevant environmental impacts.</a:t>
            </a:r>
          </a:p>
          <a:p>
            <a:pPr marL="342900" lvl="0" indent="-342900" algn="l" eaLnBrk="0" hangingPunct="0">
              <a:lnSpc>
                <a:spcPct val="90000"/>
              </a:lnSpc>
              <a:spcBef>
                <a:spcPct val="20000"/>
              </a:spcBef>
              <a:buBlip>
                <a:blip r:embed="rId3"/>
              </a:buBlip>
              <a:defRPr/>
            </a:pPr>
            <a:endParaRPr lang="en-GB" sz="1600" kern="0" dirty="0" smtClean="0">
              <a:latin typeface="+mn-lt"/>
            </a:endParaRPr>
          </a:p>
        </p:txBody>
      </p:sp>
      <p:sp>
        <p:nvSpPr>
          <p:cNvPr id="6" name="Rectangle 76"/>
          <p:cNvSpPr>
            <a:spLocks noChangeArrowheads="1"/>
          </p:cNvSpPr>
          <p:nvPr/>
        </p:nvSpPr>
        <p:spPr bwMode="auto">
          <a:xfrm rot="-1570339">
            <a:off x="1175567" y="3558899"/>
            <a:ext cx="7189212" cy="523220"/>
          </a:xfrm>
          <a:prstGeom prst="rect">
            <a:avLst/>
          </a:prstGeom>
          <a:solidFill>
            <a:srgbClr val="FFFFFF">
              <a:alpha val="63922"/>
            </a:srgbClr>
          </a:solidFill>
          <a:ln w="9525">
            <a:noFill/>
            <a:miter lim="800000"/>
            <a:headEnd/>
            <a:tailEnd/>
          </a:ln>
        </p:spPr>
        <p:txBody>
          <a:bodyPr wrap="none">
            <a:spAutoFit/>
          </a:bodyPr>
          <a:lstStyle/>
          <a:p>
            <a:pPr marL="647700" lvl="1" indent="-190500" algn="l">
              <a:buFont typeface="Arial" pitchFamily="34" charset="0"/>
              <a:buChar char="•"/>
            </a:pPr>
            <a:r>
              <a:rPr lang="en-GB" sz="2800" b="1" dirty="0" smtClean="0">
                <a:solidFill>
                  <a:srgbClr val="FF0000"/>
                </a:solidFill>
              </a:rPr>
              <a:t>Choose 5 environmental </a:t>
            </a:r>
            <a:r>
              <a:rPr lang="en-GB" sz="2800" b="1" dirty="0" smtClean="0"/>
              <a:t>‘</a:t>
            </a:r>
            <a:r>
              <a:rPr lang="en-GB" sz="2800" b="1" dirty="0" smtClean="0">
                <a:solidFill>
                  <a:srgbClr val="FF0000"/>
                </a:solidFill>
              </a:rPr>
              <a:t>*</a:t>
            </a:r>
            <a:r>
              <a:rPr lang="en-GB" sz="2800" b="1" dirty="0" smtClean="0"/>
              <a:t>’</a:t>
            </a:r>
            <a:r>
              <a:rPr lang="en-GB" sz="2800" b="1" dirty="0" smtClean="0">
                <a:solidFill>
                  <a:srgbClr val="FF0000"/>
                </a:solidFill>
              </a:rPr>
              <a:t> priorities!</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6100236.JPG"/>
          <p:cNvPicPr>
            <a:picLocks noChangeAspect="1"/>
          </p:cNvPicPr>
          <p:nvPr/>
        </p:nvPicPr>
        <p:blipFill>
          <a:blip r:embed="rId3" cstate="print">
            <a:lum bright="10000" contrast="10000"/>
          </a:blip>
          <a:srcRect l="7031" t="10794" r="17218" b="13455"/>
          <a:stretch>
            <a:fillRect/>
          </a:stretch>
        </p:blipFill>
        <p:spPr>
          <a:xfrm>
            <a:off x="0" y="-1"/>
            <a:ext cx="9144000" cy="6858001"/>
          </a:xfrm>
          <a:prstGeom prst="rect">
            <a:avLst/>
          </a:prstGeo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Step 6: Create environmental concepts</a:t>
            </a:r>
            <a:br>
              <a:rPr lang="en-US" b="1" dirty="0" smtClean="0">
                <a:effectLst>
                  <a:outerShdw blurRad="50800" dist="38100" dir="5400000" algn="t" rotWithShape="0">
                    <a:prstClr val="black">
                      <a:alpha val="40000"/>
                    </a:prstClr>
                  </a:outerShdw>
                </a:effectLst>
              </a:rPr>
            </a:br>
            <a:r>
              <a:rPr lang="en-US" sz="2000" b="1" dirty="0" smtClean="0">
                <a:effectLst>
                  <a:outerShdw blurRad="50800" dist="38100" dir="5400000" algn="t" rotWithShape="0">
                    <a:prstClr val="black">
                      <a:alpha val="40000"/>
                    </a:prstClr>
                  </a:outerShdw>
                </a:effectLst>
              </a:rPr>
              <a:t>Negative brainstorming</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endParaRPr lang="en-GB" dirty="0" smtClean="0"/>
          </a:p>
        </p:txBody>
      </p:sp>
      <p:sp>
        <p:nvSpPr>
          <p:cNvPr id="29" name="Rectangle 3"/>
          <p:cNvSpPr txBox="1">
            <a:spLocks noChangeArrowheads="1"/>
          </p:cNvSpPr>
          <p:nvPr/>
        </p:nvSpPr>
        <p:spPr bwMode="auto">
          <a:xfrm>
            <a:off x="142845" y="1385910"/>
            <a:ext cx="8786873"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In order to identify and work on a selected number of environmental focus areas and develop approaches that eliminate the actual problem</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negative brainstorm exercise is suitable for a workshop setting, as the whole group can contribute</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negative brainstorm exercise may initially seem unserious; but more often than not, the exercise helps to produce far more new and innovative ideas, than if one had systematically followed a traditional improvement strategy</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many new ideas that were generated by the negative ones, can now be prioritised and built into the product development task for further development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6635" y="169162"/>
            <a:ext cx="8946247" cy="6456402"/>
          </a:xfrm>
          <a:prstGeom prst="roundRect">
            <a:avLst>
              <a:gd name="adj" fmla="val 981"/>
            </a:avLst>
          </a:prstGeom>
          <a:solidFill>
            <a:srgbClr val="6E807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a-DK" sz="1000" b="0" i="0" u="none" strike="noStrike" cap="none" normalizeH="0" baseline="0" smtClean="0">
              <a:ln>
                <a:noFill/>
              </a:ln>
              <a:solidFill>
                <a:schemeClr val="tx1"/>
              </a:solidFill>
              <a:effectLst/>
              <a:latin typeface="Arial" charset="0"/>
            </a:endParaRPr>
          </a:p>
        </p:txBody>
      </p:sp>
      <p:sp>
        <p:nvSpPr>
          <p:cNvPr id="29" name="Rectangle 3"/>
          <p:cNvSpPr txBox="1">
            <a:spLocks noChangeArrowheads="1"/>
          </p:cNvSpPr>
          <p:nvPr/>
        </p:nvSpPr>
        <p:spPr bwMode="auto">
          <a:xfrm>
            <a:off x="214283" y="2000240"/>
            <a:ext cx="8786873" cy="240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GB" sz="1600" b="1" i="1" kern="0" dirty="0" smtClean="0">
              <a:solidFill>
                <a:schemeClr val="bg1"/>
              </a:solidFill>
              <a:latin typeface="+mn-lt"/>
            </a:endParaRPr>
          </a:p>
          <a:p>
            <a:pPr algn="l"/>
            <a:r>
              <a:rPr lang="en-GB" sz="1600" b="1" i="1" dirty="0" smtClean="0">
                <a:solidFill>
                  <a:schemeClr val="bg1"/>
                </a:solidFill>
              </a:rPr>
              <a:t>THE PROCESS THAT YOU HAVE NOW COMPLETED IN STEPS 1 TO 6 HAS BEEN A CREATIVE PROCESS WITH A SOLE FOCUS ON THE ENVIRONMENT.</a:t>
            </a:r>
          </a:p>
          <a:p>
            <a:pPr algn="l"/>
            <a:endParaRPr lang="en-GB" sz="1600" b="1" i="1" dirty="0" smtClean="0">
              <a:solidFill>
                <a:schemeClr val="bg1"/>
              </a:solidFill>
            </a:endParaRPr>
          </a:p>
          <a:p>
            <a:pPr algn="l"/>
            <a:endParaRPr lang="en-GB" sz="1600" b="1" i="1" dirty="0" smtClean="0">
              <a:solidFill>
                <a:schemeClr val="bg1"/>
              </a:solidFill>
            </a:endParaRPr>
          </a:p>
          <a:p>
            <a:pPr algn="l"/>
            <a:r>
              <a:rPr lang="en-GB" sz="1600" b="1" i="1" dirty="0" smtClean="0">
                <a:solidFill>
                  <a:schemeClr val="bg1"/>
                </a:solidFill>
              </a:rPr>
              <a:t>NOW IS THE TIME TO REFLECT: </a:t>
            </a:r>
            <a:endParaRPr lang="da-DK" sz="1600" b="1" i="1" dirty="0" smtClean="0">
              <a:solidFill>
                <a:schemeClr val="bg1"/>
              </a:solidFill>
            </a:endParaRPr>
          </a:p>
          <a:p>
            <a:pPr algn="l"/>
            <a:r>
              <a:rPr lang="en-GB" sz="1600" b="1" i="1" dirty="0" smtClean="0">
                <a:solidFill>
                  <a:schemeClr val="bg1"/>
                </a:solidFill>
              </a:rPr>
              <a:t> </a:t>
            </a:r>
            <a:endParaRPr lang="da-DK" sz="1600" b="1" i="1" dirty="0" smtClean="0">
              <a:solidFill>
                <a:schemeClr val="bg1"/>
              </a:solidFill>
            </a:endParaRPr>
          </a:p>
          <a:p>
            <a:pPr marL="263525" lvl="0" indent="-263525" algn="l">
              <a:buBlip>
                <a:blip r:embed="rId3"/>
              </a:buBlip>
            </a:pPr>
            <a:r>
              <a:rPr lang="en-GB" sz="1600" b="1" i="1" dirty="0" smtClean="0">
                <a:solidFill>
                  <a:schemeClr val="bg1"/>
                </a:solidFill>
              </a:rPr>
              <a:t>HOW SHOULD THE EXPERIENCES FROM THIS PROCESS SHAPE THE COMPANY'S STRATEGY AND POLICY? </a:t>
            </a:r>
          </a:p>
          <a:p>
            <a:pPr marL="263525" lvl="0" indent="-263525" algn="l">
              <a:buBlip>
                <a:blip r:embed="rId3"/>
              </a:buBlip>
            </a:pPr>
            <a:endParaRPr lang="da-DK" sz="1600" b="1" i="1" dirty="0" smtClean="0">
              <a:solidFill>
                <a:schemeClr val="bg1"/>
              </a:solidFill>
            </a:endParaRPr>
          </a:p>
          <a:p>
            <a:pPr marL="263525" indent="-263525" algn="l">
              <a:buBlip>
                <a:blip r:embed="rId3"/>
              </a:buBlip>
            </a:pPr>
            <a:r>
              <a:rPr lang="en-GB" sz="1600" b="1" i="1" dirty="0" smtClean="0">
                <a:solidFill>
                  <a:schemeClr val="bg1"/>
                </a:solidFill>
              </a:rPr>
              <a:t>HOW SHOULD SUCH ACTIVITIES BE BUILT INTO THE PRODUCT DEVELOPMENT PROCESS IN THE FUTURE?</a:t>
            </a:r>
            <a:endParaRPr lang="en-GB" sz="1600" b="1" i="1" kern="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This task focuses on the creation of environmental concepts for the product and it's life cycle</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There are various types of tools available to aid this task: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r>
              <a:rPr lang="en-GB" sz="1600" b="1" i="1" kern="0" dirty="0" smtClean="0">
                <a:solidFill>
                  <a:srgbClr val="00B050"/>
                </a:solidFill>
                <a:latin typeface="+mn-lt"/>
              </a:rPr>
              <a:t>Brainstorming</a:t>
            </a:r>
            <a:r>
              <a:rPr lang="en-GB" sz="1600" kern="0" dirty="0" smtClean="0">
                <a:latin typeface="+mn-lt"/>
              </a:rPr>
              <a:t>, </a:t>
            </a:r>
            <a:r>
              <a:rPr lang="en-GB" sz="1600" b="1" i="1" kern="0" dirty="0" smtClean="0">
                <a:solidFill>
                  <a:srgbClr val="00B050"/>
                </a:solidFill>
                <a:latin typeface="+mn-lt"/>
              </a:rPr>
              <a:t>brainwriting</a:t>
            </a:r>
            <a:r>
              <a:rPr lang="en-GB" sz="1600" kern="0" dirty="0" smtClean="0">
                <a:latin typeface="+mn-lt"/>
              </a:rPr>
              <a:t>, </a:t>
            </a:r>
            <a:r>
              <a:rPr lang="en-GB" sz="1600" b="1" i="1" kern="0" dirty="0" smtClean="0">
                <a:solidFill>
                  <a:srgbClr val="00B050"/>
                </a:solidFill>
                <a:latin typeface="+mn-lt"/>
              </a:rPr>
              <a:t>sketching</a:t>
            </a:r>
            <a:r>
              <a:rPr lang="en-GB" sz="1600" kern="0" dirty="0" smtClean="0">
                <a:latin typeface="+mn-lt"/>
              </a:rPr>
              <a:t>, etc.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r>
              <a:rPr lang="en-GB" sz="1600" b="1" i="1" kern="0" dirty="0" smtClean="0">
                <a:solidFill>
                  <a:srgbClr val="00B050"/>
                </a:solidFill>
                <a:latin typeface="+mn-lt"/>
              </a:rPr>
              <a:t>Checklists</a:t>
            </a:r>
            <a:r>
              <a:rPr lang="en-GB" sz="1600" kern="0" dirty="0" smtClean="0">
                <a:latin typeface="+mn-lt"/>
              </a:rPr>
              <a:t> and </a:t>
            </a:r>
            <a:r>
              <a:rPr lang="en-GB" sz="1600" b="1" i="1" kern="0" dirty="0" smtClean="0">
                <a:solidFill>
                  <a:srgbClr val="00B050"/>
                </a:solidFill>
                <a:latin typeface="+mn-lt"/>
              </a:rPr>
              <a:t>negative checklists</a:t>
            </a:r>
            <a:r>
              <a:rPr lang="en-GB" sz="1600" kern="0" dirty="0" smtClean="0">
                <a:latin typeface="+mn-lt"/>
              </a:rPr>
              <a:t> to prompt environmental thinking</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r>
              <a:rPr lang="en-GB" sz="1600" b="1" i="1" kern="0" dirty="0" smtClean="0">
                <a:solidFill>
                  <a:srgbClr val="00B050"/>
                </a:solidFill>
                <a:latin typeface="+mn-lt"/>
              </a:rPr>
              <a:t>Future scenarios</a:t>
            </a:r>
            <a:r>
              <a:rPr lang="en-GB" sz="1600" kern="0" dirty="0" smtClean="0">
                <a:latin typeface="+mn-lt"/>
              </a:rPr>
              <a:t>, in order to make a leap forward and perhaps find radical environmental concepts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r>
              <a:rPr lang="en-GB" sz="1600" b="1" i="1" kern="0" dirty="0" smtClean="0">
                <a:solidFill>
                  <a:srgbClr val="00B050"/>
                </a:solidFill>
                <a:latin typeface="+mn-lt"/>
              </a:rPr>
              <a:t>Ecodesign principles</a:t>
            </a:r>
            <a:r>
              <a:rPr lang="en-GB" sz="1600" kern="0" dirty="0" smtClean="0">
                <a:latin typeface="+mn-lt"/>
              </a:rPr>
              <a:t>, to inspire and guide the environmental conceptualisation process</a:t>
            </a:r>
          </a:p>
          <a:p>
            <a:pPr marL="1257300" lvl="2" indent="-342900" algn="l" eaLnBrk="0" hangingPunct="0">
              <a:lnSpc>
                <a:spcPct val="90000"/>
              </a:lnSpc>
              <a:spcBef>
                <a:spcPct val="20000"/>
              </a:spcBef>
              <a:buBlip>
                <a:blip r:embed="rId3"/>
              </a:buBlip>
              <a:defRPr/>
            </a:pPr>
            <a:r>
              <a:rPr lang="en-GB" sz="1600" kern="0" dirty="0" smtClean="0">
                <a:latin typeface="+mn-lt"/>
              </a:rPr>
              <a:t>These are detailed on the next slide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ECODESIGN PRINCIPLES</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536575" lvl="1" indent="-536575" algn="l">
              <a:buFont typeface="+mj-lt"/>
              <a:buAutoNum type="arabicPeriod"/>
            </a:pPr>
            <a:r>
              <a:rPr lang="en-GB" sz="1600" dirty="0" smtClean="0">
                <a:latin typeface="+mn-lt"/>
              </a:rPr>
              <a:t>Reduce the </a:t>
            </a:r>
            <a:r>
              <a:rPr lang="en-GB" sz="1600" b="1" i="1" dirty="0" smtClean="0">
                <a:solidFill>
                  <a:srgbClr val="00B050"/>
                </a:solidFill>
                <a:latin typeface="+mn-lt"/>
              </a:rPr>
              <a:t>material intensity </a:t>
            </a:r>
            <a:r>
              <a:rPr lang="en-GB" sz="1600" dirty="0" smtClean="0">
                <a:latin typeface="+mn-lt"/>
              </a:rPr>
              <a:t>of the product or service</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dirty="0" smtClean="0">
                <a:latin typeface="+mn-lt"/>
              </a:rPr>
              <a:t>Reduce the </a:t>
            </a:r>
            <a:r>
              <a:rPr lang="en-GB" sz="1600" b="1" i="1" dirty="0" smtClean="0">
                <a:solidFill>
                  <a:srgbClr val="00B050"/>
                </a:solidFill>
                <a:latin typeface="+mn-lt"/>
              </a:rPr>
              <a:t>energy intensity </a:t>
            </a:r>
            <a:r>
              <a:rPr lang="en-GB" sz="1600" dirty="0" smtClean="0">
                <a:latin typeface="+mn-lt"/>
              </a:rPr>
              <a:t>of the product or service</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dirty="0" smtClean="0">
                <a:latin typeface="+mn-lt"/>
              </a:rPr>
              <a:t>Reduce the </a:t>
            </a:r>
            <a:r>
              <a:rPr lang="en-GB" sz="1600" b="1" i="1" dirty="0" smtClean="0">
                <a:solidFill>
                  <a:srgbClr val="00B050"/>
                </a:solidFill>
                <a:latin typeface="+mn-lt"/>
              </a:rPr>
              <a:t>dispersion of harmful substances</a:t>
            </a:r>
            <a:r>
              <a:rPr lang="en-GB" sz="1600" b="1" i="1" dirty="0" smtClean="0">
                <a:solidFill>
                  <a:srgbClr val="006600"/>
                </a:solidFill>
                <a:latin typeface="+mn-lt"/>
              </a:rPr>
              <a:t> </a:t>
            </a:r>
            <a:r>
              <a:rPr lang="en-GB" sz="1600" dirty="0" smtClean="0">
                <a:latin typeface="+mn-lt"/>
              </a:rPr>
              <a:t>through the product</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dirty="0" smtClean="0">
                <a:latin typeface="+mn-lt"/>
              </a:rPr>
              <a:t>Increase the amount of </a:t>
            </a:r>
            <a:r>
              <a:rPr lang="en-GB" sz="1600" b="1" i="1" dirty="0" smtClean="0">
                <a:solidFill>
                  <a:srgbClr val="00B050"/>
                </a:solidFill>
                <a:latin typeface="+mn-lt"/>
              </a:rPr>
              <a:t>recycled and recyclable materials </a:t>
            </a:r>
            <a:r>
              <a:rPr lang="en-GB" sz="1600" dirty="0" smtClean="0">
                <a:latin typeface="+mn-lt"/>
              </a:rPr>
              <a:t>in the product</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dirty="0" smtClean="0">
                <a:latin typeface="+mn-lt"/>
              </a:rPr>
              <a:t>Optimise the product’s </a:t>
            </a:r>
            <a:r>
              <a:rPr lang="en-GB" sz="1600" b="1" i="1" dirty="0" smtClean="0">
                <a:solidFill>
                  <a:srgbClr val="00B050"/>
                </a:solidFill>
                <a:latin typeface="+mn-lt"/>
              </a:rPr>
              <a:t>durability</a:t>
            </a:r>
          </a:p>
          <a:p>
            <a:pPr marL="536575" lvl="1" indent="-536575" algn="l">
              <a:buFont typeface="+mj-lt"/>
              <a:buAutoNum type="arabicPeriod"/>
            </a:pPr>
            <a:endParaRPr lang="en-GB" sz="1600" b="1" i="1" dirty="0" smtClean="0">
              <a:solidFill>
                <a:srgbClr val="006600"/>
              </a:solidFill>
              <a:latin typeface="+mn-lt"/>
            </a:endParaRPr>
          </a:p>
          <a:p>
            <a:pPr marL="536575" lvl="1" indent="-536575" algn="l">
              <a:buFont typeface="+mj-lt"/>
              <a:buAutoNum type="arabicPeriod"/>
            </a:pPr>
            <a:r>
              <a:rPr lang="en-GB" sz="1600" dirty="0" smtClean="0">
                <a:latin typeface="+mn-lt"/>
              </a:rPr>
              <a:t>Incorporate </a:t>
            </a:r>
            <a:r>
              <a:rPr lang="en-GB" sz="1600" b="1" i="1" dirty="0" smtClean="0">
                <a:solidFill>
                  <a:srgbClr val="00B050"/>
                </a:solidFill>
                <a:latin typeface="+mn-lt"/>
              </a:rPr>
              <a:t>environmental features </a:t>
            </a:r>
            <a:r>
              <a:rPr lang="en-GB" sz="1600" dirty="0" smtClean="0">
                <a:latin typeface="+mn-lt"/>
              </a:rPr>
              <a:t>into the product</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b="1" i="1" dirty="0" smtClean="0">
                <a:solidFill>
                  <a:srgbClr val="00B050"/>
                </a:solidFill>
                <a:latin typeface="+mn-lt"/>
              </a:rPr>
              <a:t>Signal the product’s environmental features </a:t>
            </a:r>
            <a:r>
              <a:rPr lang="en-GB" sz="1600" dirty="0" smtClean="0">
                <a:latin typeface="+mn-lt"/>
              </a:rPr>
              <a:t>through the physical design</a:t>
            </a:r>
          </a:p>
          <a:p>
            <a:pPr marL="536575" lvl="1" indent="-536575" algn="l">
              <a:buFont typeface="+mj-lt"/>
              <a:buAutoNum type="arabicPeriod"/>
            </a:pPr>
            <a:endParaRPr lang="en-GB" sz="1600" dirty="0" smtClean="0">
              <a:latin typeface="+mn-lt"/>
            </a:endParaRPr>
          </a:p>
          <a:p>
            <a:pPr marL="536575" lvl="1" indent="-536575" algn="l">
              <a:buFont typeface="+mj-lt"/>
              <a:buAutoNum type="arabicPeriod"/>
            </a:pPr>
            <a:r>
              <a:rPr lang="en-GB" sz="1600" dirty="0" smtClean="0">
                <a:latin typeface="+mn-lt"/>
              </a:rPr>
              <a:t>Maximise the use of </a:t>
            </a:r>
            <a:r>
              <a:rPr lang="en-GB" sz="1600" b="1" i="1" dirty="0" smtClean="0">
                <a:solidFill>
                  <a:srgbClr val="00B050"/>
                </a:solidFill>
                <a:latin typeface="+mn-lt"/>
              </a:rPr>
              <a:t>sustainable resources and supply chains</a:t>
            </a:r>
          </a:p>
          <a:p>
            <a:pPr marL="536575" lvl="1" indent="-536575" algn="l">
              <a:buFont typeface="+mj-lt"/>
              <a:buAutoNum type="arabicPeriod"/>
            </a:pPr>
            <a:endParaRPr lang="en-GB" sz="1600" b="1" i="1" dirty="0" smtClean="0">
              <a:solidFill>
                <a:srgbClr val="006600"/>
              </a:solidFill>
              <a:latin typeface="+mn-lt"/>
            </a:endParaRPr>
          </a:p>
          <a:p>
            <a:pPr marL="536575" lvl="1" indent="-536575" algn="l">
              <a:buFont typeface="+mj-lt"/>
              <a:buAutoNum type="arabicPeriod"/>
            </a:pPr>
            <a:r>
              <a:rPr lang="en-GB" sz="1600" dirty="0" smtClean="0">
                <a:latin typeface="+mn-lt"/>
              </a:rPr>
              <a:t>Optimise the product’s </a:t>
            </a:r>
            <a:r>
              <a:rPr lang="en-GB" sz="1600" b="1" i="1" dirty="0" smtClean="0">
                <a:solidFill>
                  <a:srgbClr val="00B050"/>
                </a:solidFill>
                <a:latin typeface="+mn-lt"/>
              </a:rPr>
              <a:t>service intensity</a:t>
            </a:r>
          </a:p>
          <a:p>
            <a:pPr marL="536575" lvl="1" indent="-536575" algn="l">
              <a:buFont typeface="+mj-lt"/>
              <a:buAutoNum type="arabicPeriod"/>
            </a:pPr>
            <a:endParaRPr lang="en-GB" sz="1600" b="1" i="1" dirty="0" smtClean="0">
              <a:solidFill>
                <a:srgbClr val="006600"/>
              </a:solidFill>
              <a:latin typeface="+mn-lt"/>
            </a:endParaRPr>
          </a:p>
          <a:p>
            <a:pPr marL="536575" lvl="1" indent="-536575" algn="l">
              <a:buFont typeface="+mj-lt"/>
              <a:buAutoNum type="arabicPeriod"/>
            </a:pPr>
            <a:r>
              <a:rPr lang="en-GB" sz="1600" b="1" i="1" dirty="0" smtClean="0">
                <a:solidFill>
                  <a:srgbClr val="00B050"/>
                </a:solidFill>
                <a:latin typeface="+mn-lt"/>
              </a:rPr>
              <a:t>Design the life cycle first </a:t>
            </a:r>
            <a:r>
              <a:rPr lang="en-GB" sz="1600" dirty="0" smtClean="0">
                <a:latin typeface="+mn-lt"/>
              </a:rPr>
              <a:t>and then the product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br>
              <a:rPr lang="en-US" dirty="0" smtClean="0"/>
            </a:br>
            <a:r>
              <a:rPr lang="en-GB" sz="2000" dirty="0" smtClean="0"/>
              <a:t> Create ideal concepts</a:t>
            </a:r>
            <a:endParaRPr lang="en-GB" dirty="0" smtClean="0"/>
          </a:p>
        </p:txBody>
      </p:sp>
      <p:sp>
        <p:nvSpPr>
          <p:cNvPr id="4"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CREATE IDEAL CONCEPTS</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Ideal concept = solution proposal focusing on a single optimisation parameter.</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Ecodesign principles can be used to create a number of ideal concepts, optimised towards: </a:t>
            </a:r>
          </a:p>
          <a:p>
            <a:pPr marL="800100" lvl="1" indent="-342900" algn="l" eaLnBrk="0" hangingPunct="0">
              <a:lnSpc>
                <a:spcPct val="90000"/>
              </a:lnSpc>
              <a:spcBef>
                <a:spcPct val="20000"/>
              </a:spcBef>
              <a:buBlip>
                <a:blip r:embed="rId3"/>
              </a:buBlip>
              <a:defRPr/>
            </a:pPr>
            <a:r>
              <a:rPr lang="en-GB" sz="1600" kern="0" dirty="0" smtClean="0">
                <a:latin typeface="+mn-lt"/>
              </a:rPr>
              <a:t>Minimum material content in the product </a:t>
            </a:r>
          </a:p>
          <a:p>
            <a:pPr marL="800100" lvl="1" indent="-342900" algn="l" eaLnBrk="0" hangingPunct="0">
              <a:lnSpc>
                <a:spcPct val="90000"/>
              </a:lnSpc>
              <a:spcBef>
                <a:spcPct val="20000"/>
              </a:spcBef>
              <a:buBlip>
                <a:blip r:embed="rId3"/>
              </a:buBlip>
              <a:defRPr/>
            </a:pPr>
            <a:r>
              <a:rPr lang="en-GB" sz="1600" kern="0" dirty="0" smtClean="0">
                <a:latin typeface="+mn-lt"/>
              </a:rPr>
              <a:t>Minimum energy use throughout the product's life cycle</a:t>
            </a:r>
          </a:p>
          <a:p>
            <a:pPr marL="800100" lvl="1" indent="-342900" algn="l" eaLnBrk="0" hangingPunct="0">
              <a:lnSpc>
                <a:spcPct val="90000"/>
              </a:lnSpc>
              <a:spcBef>
                <a:spcPct val="20000"/>
              </a:spcBef>
              <a:buBlip>
                <a:blip r:embed="rId3"/>
              </a:buBlip>
              <a:defRPr/>
            </a:pPr>
            <a:r>
              <a:rPr lang="en-GB" sz="1600" kern="0" dirty="0" smtClean="0">
                <a:latin typeface="+mn-lt"/>
              </a:rPr>
              <a:t>Minimum content of toxic substances </a:t>
            </a:r>
          </a:p>
          <a:p>
            <a:pPr marL="800100" lvl="1" indent="-342900" algn="l" eaLnBrk="0" hangingPunct="0">
              <a:lnSpc>
                <a:spcPct val="90000"/>
              </a:lnSpc>
              <a:spcBef>
                <a:spcPct val="20000"/>
              </a:spcBef>
              <a:buBlip>
                <a:blip r:embed="rId3"/>
              </a:buBlip>
              <a:defRPr/>
            </a:pPr>
            <a:r>
              <a:rPr lang="en-GB" sz="1600" kern="0" dirty="0" smtClean="0">
                <a:latin typeface="+mn-lt"/>
              </a:rPr>
              <a:t>Optimal reusability</a:t>
            </a:r>
          </a:p>
          <a:p>
            <a:pPr marL="800100" lvl="1" indent="-342900" algn="l" eaLnBrk="0" hangingPunct="0">
              <a:lnSpc>
                <a:spcPct val="90000"/>
              </a:lnSpc>
              <a:spcBef>
                <a:spcPct val="20000"/>
              </a:spcBef>
              <a:buBlip>
                <a:blip r:embed="rId3"/>
              </a:buBlip>
              <a:defRPr/>
            </a:pPr>
            <a:r>
              <a:rPr lang="en-GB" sz="1600" kern="0" dirty="0" smtClean="0">
                <a:latin typeface="+mn-lt"/>
              </a:rPr>
              <a:t>Optimal durability </a:t>
            </a:r>
          </a:p>
          <a:p>
            <a:pPr marL="800100" lvl="1" indent="-342900" algn="l" eaLnBrk="0" hangingPunct="0">
              <a:lnSpc>
                <a:spcPct val="90000"/>
              </a:lnSpc>
              <a:spcBef>
                <a:spcPct val="20000"/>
              </a:spcBef>
              <a:buBlip>
                <a:blip r:embed="rId3"/>
              </a:buBlip>
              <a:defRPr/>
            </a:pPr>
            <a:r>
              <a:rPr lang="en-GB" sz="1600" kern="0" dirty="0" smtClean="0">
                <a:latin typeface="+mn-lt"/>
              </a:rPr>
              <a:t>Inbuilt environmental functions in the product </a:t>
            </a:r>
          </a:p>
          <a:p>
            <a:pPr marL="800100" lvl="1" indent="-342900" algn="l" eaLnBrk="0" hangingPunct="0">
              <a:lnSpc>
                <a:spcPct val="90000"/>
              </a:lnSpc>
              <a:spcBef>
                <a:spcPct val="20000"/>
              </a:spcBef>
              <a:buBlip>
                <a:blip r:embed="rId3"/>
              </a:buBlip>
              <a:defRPr/>
            </a:pPr>
            <a:r>
              <a:rPr lang="en-GB" sz="1600" kern="0" dirty="0" smtClean="0">
                <a:latin typeface="+mn-lt"/>
              </a:rPr>
              <a:t>Clarification of the environmental characteristics of the product </a:t>
            </a:r>
          </a:p>
          <a:p>
            <a:pPr marL="800100" lvl="1" indent="-342900" algn="l" eaLnBrk="0" hangingPunct="0">
              <a:lnSpc>
                <a:spcPct val="90000"/>
              </a:lnSpc>
              <a:spcBef>
                <a:spcPct val="20000"/>
              </a:spcBef>
              <a:buBlip>
                <a:blip r:embed="rId3"/>
              </a:buBlip>
              <a:defRPr/>
            </a:pPr>
            <a:r>
              <a:rPr lang="en-GB" sz="1600" kern="0" dirty="0" smtClean="0">
                <a:latin typeface="+mn-lt"/>
              </a:rPr>
              <a:t>etc.</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Use an hour on each of the above optimisation proposals (you could also add some of your own) and produce a poster for each concept with brief explanations for specific characteristics,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lnSpc>
                <a:spcPct val="90000"/>
              </a:lnSpc>
              <a:spcBef>
                <a:spcPct val="20000"/>
              </a:spcBef>
              <a:defRPr/>
            </a:pPr>
            <a:r>
              <a:rPr lang="en-GB" sz="1600" b="1" kern="0" dirty="0" smtClean="0">
                <a:solidFill>
                  <a:srgbClr val="00B050"/>
                </a:solidFill>
              </a:rPr>
              <a:t>CREATE IDEAL CONCEPTS</a:t>
            </a:r>
            <a:endParaRPr lang="en-GB" sz="1600" b="1" kern="0" dirty="0" smtClean="0">
              <a:solidFill>
                <a:srgbClr val="00B050"/>
              </a:solidFill>
              <a:latin typeface="+mn-lt"/>
            </a:endParaRP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One of the ways in which to proceed with environmental improvements is to create so-called “ideal concepts”. An ideal concept is created with focus on one particular aspect, conceptualised in a ‘vacuum’, with respect to all other constraints.</a:t>
            </a:r>
          </a:p>
        </p:txBody>
      </p:sp>
      <p:sp>
        <p:nvSpPr>
          <p:cNvPr id="11" name="Title 1"/>
          <p:cNvSpPr txBox="1">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defRPr/>
            </a:pPr>
            <a:r>
              <a:rPr lang="en-US" sz="2400" kern="0" dirty="0" smtClean="0">
                <a:solidFill>
                  <a:schemeClr val="bg1"/>
                </a:solidFill>
                <a:latin typeface="+mj-lt"/>
                <a:ea typeface="+mj-ea"/>
                <a:cs typeface="+mj-cs"/>
              </a:rPr>
              <a:t>Step 6: Create environmental concepts</a:t>
            </a:r>
            <a:br>
              <a:rPr lang="en-US" sz="2400" kern="0" dirty="0" smtClean="0">
                <a:solidFill>
                  <a:schemeClr val="bg1"/>
                </a:solidFill>
                <a:latin typeface="+mj-lt"/>
                <a:ea typeface="+mj-ea"/>
                <a:cs typeface="+mj-cs"/>
              </a:rPr>
            </a:br>
            <a:r>
              <a:rPr lang="en-GB" sz="2000" kern="0" dirty="0" smtClean="0">
                <a:solidFill>
                  <a:schemeClr val="bg1"/>
                </a:solidFill>
                <a:latin typeface="+mj-lt"/>
                <a:ea typeface="+mj-ea"/>
                <a:cs typeface="+mj-cs"/>
              </a:rPr>
              <a:t>Create ideal concepts</a:t>
            </a:r>
            <a:endParaRPr lang="en-GB" sz="2000" kern="0" dirty="0">
              <a:solidFill>
                <a:schemeClr val="bg1"/>
              </a:solidFill>
              <a:latin typeface="+mj-lt"/>
              <a:ea typeface="+mj-ea"/>
              <a:cs typeface="+mj-cs"/>
            </a:endParaRPr>
          </a:p>
        </p:txBody>
      </p:sp>
      <p:pic>
        <p:nvPicPr>
          <p:cNvPr id="27659" name="Picture 11"/>
          <p:cNvPicPr>
            <a:picLocks noChangeAspect="1" noChangeArrowheads="1"/>
          </p:cNvPicPr>
          <p:nvPr/>
        </p:nvPicPr>
        <p:blipFill>
          <a:blip r:embed="rId4"/>
          <a:srcRect/>
          <a:stretch>
            <a:fillRect/>
          </a:stretch>
        </p:blipFill>
        <p:spPr bwMode="auto">
          <a:xfrm>
            <a:off x="714348" y="3571876"/>
            <a:ext cx="3643338" cy="2001602"/>
          </a:xfrm>
          <a:prstGeom prst="rect">
            <a:avLst/>
          </a:prstGeom>
          <a:noFill/>
          <a:ln w="9525" cap="flat" cmpd="sng" algn="ctr">
            <a:noFill/>
            <a:prstDash val="solid"/>
            <a:miter lim="800000"/>
            <a:headEnd/>
            <a:tailEnd/>
          </a:ln>
          <a:effectLst/>
        </p:spPr>
      </p:pic>
      <p:pic>
        <p:nvPicPr>
          <p:cNvPr id="27660" name="Picture 12"/>
          <p:cNvPicPr>
            <a:picLocks noChangeAspect="1" noChangeArrowheads="1"/>
          </p:cNvPicPr>
          <p:nvPr/>
        </p:nvPicPr>
        <p:blipFill>
          <a:blip r:embed="rId5"/>
          <a:srcRect/>
          <a:stretch>
            <a:fillRect/>
          </a:stretch>
        </p:blipFill>
        <p:spPr bwMode="auto">
          <a:xfrm>
            <a:off x="4786314" y="3571876"/>
            <a:ext cx="3714776" cy="2001752"/>
          </a:xfrm>
          <a:prstGeom prst="rect">
            <a:avLst/>
          </a:prstGeom>
          <a:noFill/>
          <a:ln w="9525" cap="flat" cmpd="sng" algn="ctr">
            <a:noFill/>
            <a:prstDash val="solid"/>
            <a:miter lim="800000"/>
            <a:headEnd/>
            <a:tailEnd/>
          </a:ln>
          <a:effectLst/>
        </p:spPr>
      </p:pic>
      <p:sp>
        <p:nvSpPr>
          <p:cNvPr id="16" name="Rectangle 15"/>
          <p:cNvSpPr/>
          <p:nvPr/>
        </p:nvSpPr>
        <p:spPr>
          <a:xfrm>
            <a:off x="785786" y="5572140"/>
            <a:ext cx="7643866" cy="553998"/>
          </a:xfrm>
          <a:prstGeom prst="rect">
            <a:avLst/>
          </a:prstGeom>
        </p:spPr>
        <p:txBody>
          <a:bodyPr wrap="square">
            <a:spAutoFit/>
          </a:bodyPr>
          <a:lstStyle/>
          <a:p>
            <a:pPr algn="l">
              <a:tabLst>
                <a:tab pos="4032250" algn="l"/>
              </a:tabLst>
            </a:pPr>
            <a:r>
              <a:rPr lang="en-GB" smtClean="0"/>
              <a:t>Adventure mobile phone	Fun mobile phone</a:t>
            </a:r>
          </a:p>
          <a:p>
            <a:pPr algn="l">
              <a:tabLst>
                <a:tab pos="4032250" algn="l"/>
              </a:tabLst>
            </a:pPr>
            <a:endParaRPr lang="en-GB" smtClean="0"/>
          </a:p>
          <a:p>
            <a:pPr algn="r">
              <a:tabLst>
                <a:tab pos="4032250" algn="l"/>
              </a:tabLst>
            </a:pPr>
            <a:r>
              <a:rPr lang="en-GB" smtClean="0"/>
              <a:t>[Baxter]</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fade">
                                      <p:cBhvr>
                                        <p:cTn id="7" dur="20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fade">
                                      <p:cBhvr>
                                        <p:cTn id="12" dur="20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bwMode="auto">
          <a:xfrm>
            <a:off x="3143250" y="2686050"/>
            <a:ext cx="3079750" cy="2273300"/>
          </a:xfrm>
          <a:custGeom>
            <a:avLst/>
            <a:gdLst>
              <a:gd name="connsiteX0" fmla="*/ 533400 w 3079750"/>
              <a:gd name="connsiteY0" fmla="*/ 698500 h 2273300"/>
              <a:gd name="connsiteX1" fmla="*/ 1651000 w 3079750"/>
              <a:gd name="connsiteY1" fmla="*/ 0 h 2273300"/>
              <a:gd name="connsiteX2" fmla="*/ 2336800 w 3079750"/>
              <a:gd name="connsiteY2" fmla="*/ 749300 h 2273300"/>
              <a:gd name="connsiteX3" fmla="*/ 3079750 w 3079750"/>
              <a:gd name="connsiteY3" fmla="*/ 1428750 h 2273300"/>
              <a:gd name="connsiteX4" fmla="*/ 2762250 w 3079750"/>
              <a:gd name="connsiteY4" fmla="*/ 2273300 h 2273300"/>
              <a:gd name="connsiteX5" fmla="*/ 1263650 w 3079750"/>
              <a:gd name="connsiteY5" fmla="*/ 2260600 h 2273300"/>
              <a:gd name="connsiteX6" fmla="*/ 0 w 3079750"/>
              <a:gd name="connsiteY6" fmla="*/ 1708150 h 2273300"/>
              <a:gd name="connsiteX7" fmla="*/ 533400 w 3079750"/>
              <a:gd name="connsiteY7" fmla="*/ 6985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0" h="2273300">
                <a:moveTo>
                  <a:pt x="533400" y="698500"/>
                </a:moveTo>
                <a:lnTo>
                  <a:pt x="1651000" y="0"/>
                </a:lnTo>
                <a:lnTo>
                  <a:pt x="2336800" y="749300"/>
                </a:lnTo>
                <a:lnTo>
                  <a:pt x="3079750" y="1428750"/>
                </a:lnTo>
                <a:lnTo>
                  <a:pt x="2762250" y="2273300"/>
                </a:lnTo>
                <a:lnTo>
                  <a:pt x="1263650" y="2260600"/>
                </a:lnTo>
                <a:lnTo>
                  <a:pt x="0" y="1708150"/>
                </a:lnTo>
                <a:lnTo>
                  <a:pt x="533400" y="698500"/>
                </a:lnTo>
                <a:close/>
              </a:path>
            </a:pathLst>
          </a:custGeom>
          <a:gradFill flip="none" rotWithShape="1">
            <a:gsLst>
              <a:gs pos="0">
                <a:srgbClr val="DDEBCF">
                  <a:alpha val="76000"/>
                </a:srgbClr>
              </a:gs>
              <a:gs pos="50000">
                <a:srgbClr val="9CB86E"/>
              </a:gs>
              <a:gs pos="100000">
                <a:srgbClr val="156B13"/>
              </a:gs>
            </a:gsLst>
            <a:lin ang="27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14" name="Title 1"/>
          <p:cNvSpPr txBox="1">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defRPr/>
            </a:pPr>
            <a:r>
              <a:rPr lang="en-US" sz="2400" kern="0" dirty="0" smtClean="0">
                <a:solidFill>
                  <a:schemeClr val="bg1"/>
                </a:solidFill>
                <a:latin typeface="+mj-lt"/>
                <a:ea typeface="+mj-ea"/>
                <a:cs typeface="+mj-cs"/>
              </a:rPr>
              <a:t>Step 6: Create environmental concepts</a:t>
            </a:r>
            <a:br>
              <a:rPr lang="en-US" sz="2400" kern="0" dirty="0" smtClean="0">
                <a:solidFill>
                  <a:schemeClr val="bg1"/>
                </a:solidFill>
                <a:latin typeface="+mj-lt"/>
                <a:ea typeface="+mj-ea"/>
                <a:cs typeface="+mj-cs"/>
              </a:rPr>
            </a:br>
            <a:r>
              <a:rPr lang="en-GB" sz="2000" kern="0" dirty="0" smtClean="0">
                <a:solidFill>
                  <a:schemeClr val="bg1"/>
                </a:solidFill>
                <a:latin typeface="+mj-lt"/>
                <a:ea typeface="+mj-ea"/>
                <a:cs typeface="+mj-cs"/>
              </a:rPr>
              <a:t>Ideal concept principle</a:t>
            </a:r>
            <a:endParaRPr lang="en-GB" sz="2000" kern="0" dirty="0">
              <a:solidFill>
                <a:schemeClr val="bg1"/>
              </a:solidFill>
              <a:latin typeface="+mj-lt"/>
              <a:ea typeface="+mj-ea"/>
              <a:cs typeface="+mj-cs"/>
            </a:endParaRPr>
          </a:p>
        </p:txBody>
      </p:sp>
      <p:sp>
        <p:nvSpPr>
          <p:cNvPr id="5" name="Rectangle 4"/>
          <p:cNvSpPr/>
          <p:nvPr/>
        </p:nvSpPr>
        <p:spPr>
          <a:xfrm>
            <a:off x="1714480" y="2714620"/>
            <a:ext cx="2000264" cy="338554"/>
          </a:xfrm>
          <a:prstGeom prst="rect">
            <a:avLst/>
          </a:prstGeom>
        </p:spPr>
        <p:txBody>
          <a:bodyPr wrap="square">
            <a:spAutoFit/>
          </a:bodyPr>
          <a:lstStyle/>
          <a:p>
            <a:pPr marL="536575" lvl="1" indent="-536575" algn="l"/>
            <a:r>
              <a:rPr lang="en-GB" sz="1600" b="1" i="1" smtClean="0">
                <a:solidFill>
                  <a:srgbClr val="006600"/>
                </a:solidFill>
              </a:rPr>
              <a:t>Energy intensity</a:t>
            </a:r>
          </a:p>
        </p:txBody>
      </p:sp>
      <p:cxnSp>
        <p:nvCxnSpPr>
          <p:cNvPr id="7" name="Straight Connector 6"/>
          <p:cNvCxnSpPr/>
          <p:nvPr/>
        </p:nvCxnSpPr>
        <p:spPr bwMode="auto">
          <a:xfrm rot="5400000" flipH="1" flipV="1">
            <a:off x="4714876" y="2928934"/>
            <a:ext cx="1357322" cy="1214446"/>
          </a:xfrm>
          <a:prstGeom prst="line">
            <a:avLst/>
          </a:prstGeom>
          <a:noFill/>
          <a:ln w="28575" cap="flat" cmpd="sng" algn="ctr">
            <a:solidFill>
              <a:srgbClr val="006600"/>
            </a:solidFill>
            <a:prstDash val="solid"/>
            <a:round/>
            <a:headEnd type="none" w="med" len="med"/>
            <a:tailEnd type="none" w="med" len="med"/>
          </a:ln>
          <a:effectLst/>
        </p:spPr>
      </p:cxnSp>
      <p:cxnSp>
        <p:nvCxnSpPr>
          <p:cNvPr id="8" name="Straight Connector 7"/>
          <p:cNvCxnSpPr/>
          <p:nvPr/>
        </p:nvCxnSpPr>
        <p:spPr bwMode="auto">
          <a:xfrm>
            <a:off x="4786314" y="4214818"/>
            <a:ext cx="1714512" cy="1143008"/>
          </a:xfrm>
          <a:prstGeom prst="line">
            <a:avLst/>
          </a:prstGeom>
          <a:noFill/>
          <a:ln w="28575" cap="flat" cmpd="sng" algn="ctr">
            <a:solidFill>
              <a:srgbClr val="006600"/>
            </a:solidFill>
            <a:prstDash val="solid"/>
            <a:round/>
            <a:headEnd type="none" w="med" len="med"/>
            <a:tailEnd type="none" w="med" len="med"/>
          </a:ln>
          <a:effectLst/>
        </p:spPr>
      </p:cxnSp>
      <p:cxnSp>
        <p:nvCxnSpPr>
          <p:cNvPr id="10" name="Straight Connector 9"/>
          <p:cNvCxnSpPr/>
          <p:nvPr/>
        </p:nvCxnSpPr>
        <p:spPr bwMode="auto">
          <a:xfrm rot="5400000">
            <a:off x="3643306" y="4572008"/>
            <a:ext cx="1500198" cy="785818"/>
          </a:xfrm>
          <a:prstGeom prst="line">
            <a:avLst/>
          </a:prstGeom>
          <a:noFill/>
          <a:ln w="28575" cap="flat" cmpd="sng" algn="ctr">
            <a:solidFill>
              <a:srgbClr val="006600"/>
            </a:solidFill>
            <a:prstDash val="solid"/>
            <a:round/>
            <a:headEnd type="none" w="med" len="med"/>
            <a:tailEnd type="none" w="med" len="med"/>
          </a:ln>
          <a:effectLst/>
        </p:spPr>
      </p:cxnSp>
      <p:cxnSp>
        <p:nvCxnSpPr>
          <p:cNvPr id="15" name="Straight Connector 14"/>
          <p:cNvCxnSpPr/>
          <p:nvPr/>
        </p:nvCxnSpPr>
        <p:spPr bwMode="auto">
          <a:xfrm rot="10800000" flipV="1">
            <a:off x="2786050" y="4214818"/>
            <a:ext cx="2000264" cy="214314"/>
          </a:xfrm>
          <a:prstGeom prst="line">
            <a:avLst/>
          </a:prstGeom>
          <a:noFill/>
          <a:ln w="28575" cap="flat" cmpd="sng" algn="ctr">
            <a:solidFill>
              <a:srgbClr val="006600"/>
            </a:solidFill>
            <a:prstDash val="solid"/>
            <a:round/>
            <a:headEnd type="none" w="med" len="med"/>
            <a:tailEnd type="none" w="med" len="med"/>
          </a:ln>
          <a:effectLst/>
        </p:spPr>
      </p:cxnSp>
      <p:cxnSp>
        <p:nvCxnSpPr>
          <p:cNvPr id="17" name="Straight Connector 16"/>
          <p:cNvCxnSpPr/>
          <p:nvPr/>
        </p:nvCxnSpPr>
        <p:spPr bwMode="auto">
          <a:xfrm rot="10800000">
            <a:off x="3357554" y="3143248"/>
            <a:ext cx="1428760" cy="1071570"/>
          </a:xfrm>
          <a:prstGeom prst="line">
            <a:avLst/>
          </a:prstGeom>
          <a:noFill/>
          <a:ln w="28575" cap="flat" cmpd="sng" algn="ctr">
            <a:solidFill>
              <a:srgbClr val="006600"/>
            </a:solidFill>
            <a:prstDash val="solid"/>
            <a:round/>
            <a:headEnd type="none" w="med" len="med"/>
            <a:tailEnd type="none" w="med" len="med"/>
          </a:ln>
          <a:effectLst/>
        </p:spPr>
      </p:cxnSp>
      <p:cxnSp>
        <p:nvCxnSpPr>
          <p:cNvPr id="19" name="Straight Connector 18"/>
          <p:cNvCxnSpPr/>
          <p:nvPr/>
        </p:nvCxnSpPr>
        <p:spPr bwMode="auto">
          <a:xfrm rot="5400000" flipH="1" flipV="1">
            <a:off x="3893339" y="3321843"/>
            <a:ext cx="1785950" cy="1588"/>
          </a:xfrm>
          <a:prstGeom prst="line">
            <a:avLst/>
          </a:prstGeom>
          <a:noFill/>
          <a:ln w="28575" cap="flat" cmpd="sng" algn="ctr">
            <a:solidFill>
              <a:srgbClr val="006600"/>
            </a:solidFill>
            <a:prstDash val="solid"/>
            <a:round/>
            <a:headEnd type="none" w="med" len="med"/>
            <a:tailEnd type="none" w="med" len="med"/>
          </a:ln>
          <a:effectLst/>
        </p:spPr>
      </p:cxnSp>
      <p:cxnSp>
        <p:nvCxnSpPr>
          <p:cNvPr id="22" name="Straight Connector 21"/>
          <p:cNvCxnSpPr/>
          <p:nvPr/>
        </p:nvCxnSpPr>
        <p:spPr bwMode="auto">
          <a:xfrm flipV="1">
            <a:off x="4786314" y="4071942"/>
            <a:ext cx="1928826" cy="142876"/>
          </a:xfrm>
          <a:prstGeom prst="line">
            <a:avLst/>
          </a:prstGeom>
          <a:noFill/>
          <a:ln w="28575" cap="flat" cmpd="sng" algn="ctr">
            <a:solidFill>
              <a:srgbClr val="006600"/>
            </a:solidFill>
            <a:prstDash val="solid"/>
            <a:round/>
            <a:headEnd type="none" w="med" len="med"/>
            <a:tailEnd type="none" w="med" len="med"/>
          </a:ln>
          <a:effectLst/>
        </p:spPr>
      </p:cxnSp>
      <p:sp>
        <p:nvSpPr>
          <p:cNvPr id="24" name="Rectangle 23"/>
          <p:cNvSpPr/>
          <p:nvPr/>
        </p:nvSpPr>
        <p:spPr>
          <a:xfrm>
            <a:off x="3214678" y="2071678"/>
            <a:ext cx="2786082" cy="338554"/>
          </a:xfrm>
          <a:prstGeom prst="rect">
            <a:avLst/>
          </a:prstGeom>
        </p:spPr>
        <p:txBody>
          <a:bodyPr wrap="square">
            <a:spAutoFit/>
          </a:bodyPr>
          <a:lstStyle/>
          <a:p>
            <a:pPr marL="536575" lvl="1" indent="-536575" algn="l"/>
            <a:r>
              <a:rPr lang="en-GB" sz="1600" b="1" i="1" smtClean="0">
                <a:solidFill>
                  <a:srgbClr val="006600"/>
                </a:solidFill>
              </a:rPr>
              <a:t>Recyclable materials</a:t>
            </a:r>
            <a:endParaRPr lang="en-GB" sz="1600" smtClean="0"/>
          </a:p>
        </p:txBody>
      </p:sp>
      <p:sp>
        <p:nvSpPr>
          <p:cNvPr id="25" name="Rectangle 24"/>
          <p:cNvSpPr/>
          <p:nvPr/>
        </p:nvSpPr>
        <p:spPr>
          <a:xfrm>
            <a:off x="1285852" y="4429132"/>
            <a:ext cx="1928826" cy="338554"/>
          </a:xfrm>
          <a:prstGeom prst="rect">
            <a:avLst/>
          </a:prstGeom>
        </p:spPr>
        <p:txBody>
          <a:bodyPr wrap="square">
            <a:spAutoFit/>
          </a:bodyPr>
          <a:lstStyle/>
          <a:p>
            <a:pPr marL="536575" lvl="1" indent="-536575" algn="l"/>
            <a:r>
              <a:rPr lang="en-GB" sz="1600" b="1" i="1" smtClean="0">
                <a:solidFill>
                  <a:srgbClr val="006600"/>
                </a:solidFill>
              </a:rPr>
              <a:t>Service intensity</a:t>
            </a:r>
            <a:endParaRPr lang="en-GB" sz="1600" smtClean="0"/>
          </a:p>
        </p:txBody>
      </p:sp>
      <p:sp>
        <p:nvSpPr>
          <p:cNvPr id="26" name="Rectangle 25"/>
          <p:cNvSpPr/>
          <p:nvPr/>
        </p:nvSpPr>
        <p:spPr>
          <a:xfrm>
            <a:off x="2857488" y="5715016"/>
            <a:ext cx="2786082" cy="338554"/>
          </a:xfrm>
          <a:prstGeom prst="rect">
            <a:avLst/>
          </a:prstGeom>
        </p:spPr>
        <p:txBody>
          <a:bodyPr wrap="square">
            <a:spAutoFit/>
          </a:bodyPr>
          <a:lstStyle/>
          <a:p>
            <a:pPr marL="536575" lvl="1" indent="-536575" algn="l"/>
            <a:r>
              <a:rPr lang="en-GB" sz="1600" b="1" i="1" smtClean="0">
                <a:solidFill>
                  <a:srgbClr val="006600"/>
                </a:solidFill>
              </a:rPr>
              <a:t>Sustainable supply chains</a:t>
            </a:r>
          </a:p>
        </p:txBody>
      </p:sp>
      <p:sp>
        <p:nvSpPr>
          <p:cNvPr id="27" name="Rectangle 26"/>
          <p:cNvSpPr/>
          <p:nvPr/>
        </p:nvSpPr>
        <p:spPr>
          <a:xfrm>
            <a:off x="6072198" y="5429264"/>
            <a:ext cx="2357454" cy="338554"/>
          </a:xfrm>
          <a:prstGeom prst="rect">
            <a:avLst/>
          </a:prstGeom>
        </p:spPr>
        <p:txBody>
          <a:bodyPr wrap="square">
            <a:spAutoFit/>
          </a:bodyPr>
          <a:lstStyle/>
          <a:p>
            <a:pPr marL="536575" lvl="1" indent="-536575" algn="l"/>
            <a:r>
              <a:rPr lang="en-GB" sz="1600" b="1" i="1" smtClean="0">
                <a:solidFill>
                  <a:srgbClr val="006600"/>
                </a:solidFill>
              </a:rPr>
              <a:t>Sustainable resources </a:t>
            </a:r>
          </a:p>
        </p:txBody>
      </p:sp>
      <p:sp>
        <p:nvSpPr>
          <p:cNvPr id="28" name="Rectangle 27"/>
          <p:cNvSpPr/>
          <p:nvPr/>
        </p:nvSpPr>
        <p:spPr>
          <a:xfrm>
            <a:off x="6357918" y="3714752"/>
            <a:ext cx="2500362" cy="338554"/>
          </a:xfrm>
          <a:prstGeom prst="rect">
            <a:avLst/>
          </a:prstGeom>
        </p:spPr>
        <p:txBody>
          <a:bodyPr wrap="square">
            <a:spAutoFit/>
          </a:bodyPr>
          <a:lstStyle/>
          <a:p>
            <a:pPr marL="536575" lvl="1" indent="-536575" algn="l"/>
            <a:r>
              <a:rPr lang="en-GB" sz="1600" b="1" i="1" smtClean="0">
                <a:solidFill>
                  <a:srgbClr val="006600"/>
                </a:solidFill>
              </a:rPr>
              <a:t>Environmental features</a:t>
            </a:r>
          </a:p>
        </p:txBody>
      </p:sp>
      <p:sp>
        <p:nvSpPr>
          <p:cNvPr id="29" name="Rectangle 28"/>
          <p:cNvSpPr/>
          <p:nvPr/>
        </p:nvSpPr>
        <p:spPr>
          <a:xfrm>
            <a:off x="5857884" y="2571744"/>
            <a:ext cx="2786082" cy="338554"/>
          </a:xfrm>
          <a:prstGeom prst="rect">
            <a:avLst/>
          </a:prstGeom>
        </p:spPr>
        <p:txBody>
          <a:bodyPr wrap="square">
            <a:spAutoFit/>
          </a:bodyPr>
          <a:lstStyle/>
          <a:p>
            <a:pPr marL="536575" lvl="1" indent="-536575" algn="l"/>
            <a:r>
              <a:rPr lang="en-GB" sz="1600" b="1" i="1" smtClean="0">
                <a:solidFill>
                  <a:srgbClr val="006600"/>
                </a:solidFill>
              </a:rPr>
              <a:t>Durability</a:t>
            </a:r>
            <a:endParaRPr lang="en-GB" sz="1600" smtClean="0"/>
          </a:p>
        </p:txBody>
      </p:sp>
      <p:sp>
        <p:nvSpPr>
          <p:cNvPr id="30" name="Freeform 29"/>
          <p:cNvSpPr/>
          <p:nvPr/>
        </p:nvSpPr>
        <p:spPr bwMode="auto">
          <a:xfrm>
            <a:off x="3643410" y="3106057"/>
            <a:ext cx="1146304" cy="261257"/>
          </a:xfrm>
          <a:custGeom>
            <a:avLst/>
            <a:gdLst>
              <a:gd name="connsiteX0" fmla="*/ 14190 w 1146304"/>
              <a:gd name="connsiteY0" fmla="*/ 261257 h 261257"/>
              <a:gd name="connsiteX1" fmla="*/ 681847 w 1146304"/>
              <a:gd name="connsiteY1" fmla="*/ 232229 h 261257"/>
              <a:gd name="connsiteX2" fmla="*/ 739904 w 1146304"/>
              <a:gd name="connsiteY2" fmla="*/ 217714 h 261257"/>
              <a:gd name="connsiteX3" fmla="*/ 885047 w 1146304"/>
              <a:gd name="connsiteY3" fmla="*/ 159657 h 261257"/>
              <a:gd name="connsiteX4" fmla="*/ 943104 w 1146304"/>
              <a:gd name="connsiteY4" fmla="*/ 145143 h 261257"/>
              <a:gd name="connsiteX5" fmla="*/ 986647 w 1146304"/>
              <a:gd name="connsiteY5" fmla="*/ 101600 h 261257"/>
              <a:gd name="connsiteX6" fmla="*/ 1030190 w 1146304"/>
              <a:gd name="connsiteY6" fmla="*/ 87086 h 261257"/>
              <a:gd name="connsiteX7" fmla="*/ 1073733 w 1146304"/>
              <a:gd name="connsiteY7" fmla="*/ 58057 h 261257"/>
              <a:gd name="connsiteX8" fmla="*/ 1102761 w 1146304"/>
              <a:gd name="connsiteY8" fmla="*/ 14514 h 261257"/>
              <a:gd name="connsiteX9" fmla="*/ 1146304 w 1146304"/>
              <a:gd name="connsiteY9" fmla="*/ 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6304" h="261257">
                <a:moveTo>
                  <a:pt x="14190" y="261257"/>
                </a:moveTo>
                <a:cubicBezTo>
                  <a:pt x="258269" y="179899"/>
                  <a:pt x="0" y="261244"/>
                  <a:pt x="681847" y="232229"/>
                </a:cubicBezTo>
                <a:cubicBezTo>
                  <a:pt x="701777" y="231381"/>
                  <a:pt x="720797" y="223446"/>
                  <a:pt x="739904" y="217714"/>
                </a:cubicBezTo>
                <a:cubicBezTo>
                  <a:pt x="1001057" y="139368"/>
                  <a:pt x="691052" y="232406"/>
                  <a:pt x="885047" y="159657"/>
                </a:cubicBezTo>
                <a:cubicBezTo>
                  <a:pt x="903725" y="152653"/>
                  <a:pt x="923752" y="149981"/>
                  <a:pt x="943104" y="145143"/>
                </a:cubicBezTo>
                <a:cubicBezTo>
                  <a:pt x="957618" y="130629"/>
                  <a:pt x="969568" y="112986"/>
                  <a:pt x="986647" y="101600"/>
                </a:cubicBezTo>
                <a:cubicBezTo>
                  <a:pt x="999377" y="93113"/>
                  <a:pt x="1016506" y="93928"/>
                  <a:pt x="1030190" y="87086"/>
                </a:cubicBezTo>
                <a:cubicBezTo>
                  <a:pt x="1045792" y="79285"/>
                  <a:pt x="1059219" y="67733"/>
                  <a:pt x="1073733" y="58057"/>
                </a:cubicBezTo>
                <a:cubicBezTo>
                  <a:pt x="1083409" y="43543"/>
                  <a:pt x="1089140" y="25411"/>
                  <a:pt x="1102761" y="14514"/>
                </a:cubicBezTo>
                <a:cubicBezTo>
                  <a:pt x="1114708" y="4957"/>
                  <a:pt x="1146304" y="0"/>
                  <a:pt x="1146304" y="0"/>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4748212" y="2662238"/>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5443535" y="3395667"/>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6162665" y="4081466"/>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5853090" y="4905373"/>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4367180" y="4900599"/>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3124167" y="4357674"/>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3648051" y="3348016"/>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1000100" y="3286124"/>
            <a:ext cx="1643074" cy="246221"/>
          </a:xfrm>
          <a:prstGeom prst="rect">
            <a:avLst/>
          </a:prstGeom>
          <a:noFill/>
        </p:spPr>
        <p:txBody>
          <a:bodyPr wrap="square" rtlCol="0">
            <a:spAutoFit/>
          </a:bodyPr>
          <a:lstStyle/>
          <a:p>
            <a:r>
              <a:rPr lang="en-GB" smtClean="0"/>
              <a:t>Solution space</a:t>
            </a:r>
            <a:endParaRPr lang="en-GB"/>
          </a:p>
        </p:txBody>
      </p:sp>
      <p:cxnSp>
        <p:nvCxnSpPr>
          <p:cNvPr id="41" name="Straight Arrow Connector 40"/>
          <p:cNvCxnSpPr/>
          <p:nvPr/>
        </p:nvCxnSpPr>
        <p:spPr bwMode="auto">
          <a:xfrm>
            <a:off x="2214546" y="3500438"/>
            <a:ext cx="1500198" cy="428628"/>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0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0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2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p:cNvPicPr>
            <a:picLocks noChangeAspect="1" noChangeArrowheads="1"/>
          </p:cNvPicPr>
          <p:nvPr/>
        </p:nvPicPr>
        <p:blipFill>
          <a:blip r:embed="rId3"/>
          <a:srcRect/>
          <a:stretch>
            <a:fillRect/>
          </a:stretch>
        </p:blipFill>
        <p:spPr bwMode="auto">
          <a:xfrm>
            <a:off x="142843" y="1571612"/>
            <a:ext cx="5269927" cy="3429024"/>
          </a:xfrm>
          <a:prstGeom prst="rect">
            <a:avLst/>
          </a:prstGeom>
          <a:noFill/>
          <a:ln w="9525">
            <a:noFill/>
            <a:miter lim="800000"/>
            <a:headEnd/>
            <a:tailEnd/>
          </a:ln>
        </p:spPr>
      </p:pic>
      <p:sp>
        <p:nvSpPr>
          <p:cNvPr id="14" name="Title 1"/>
          <p:cNvSpPr txBox="1">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defRPr/>
            </a:pPr>
            <a:r>
              <a:rPr lang="en-US" sz="2400" kern="0" dirty="0" smtClean="0">
                <a:solidFill>
                  <a:schemeClr val="bg1"/>
                </a:solidFill>
                <a:latin typeface="+mj-lt"/>
                <a:ea typeface="+mj-ea"/>
                <a:cs typeface="+mj-cs"/>
              </a:rPr>
              <a:t>Step 6: Create environmental concepts</a:t>
            </a:r>
            <a:br>
              <a:rPr lang="en-US" sz="2400" kern="0" dirty="0" smtClean="0">
                <a:solidFill>
                  <a:schemeClr val="bg1"/>
                </a:solidFill>
                <a:latin typeface="+mj-lt"/>
                <a:ea typeface="+mj-ea"/>
                <a:cs typeface="+mj-cs"/>
              </a:rPr>
            </a:br>
            <a:r>
              <a:rPr lang="en-GB" sz="2000" kern="0" dirty="0" smtClean="0">
                <a:solidFill>
                  <a:schemeClr val="bg1"/>
                </a:solidFill>
                <a:latin typeface="+mj-lt"/>
                <a:ea typeface="+mj-ea"/>
                <a:cs typeface="+mj-cs"/>
              </a:rPr>
              <a:t>Ideal concept principle - example</a:t>
            </a:r>
            <a:endParaRPr lang="en-GB" sz="2000" kern="0" dirty="0">
              <a:solidFill>
                <a:schemeClr val="bg1"/>
              </a:solidFill>
              <a:latin typeface="+mj-lt"/>
              <a:ea typeface="+mj-ea"/>
              <a:cs typeface="+mj-cs"/>
            </a:endParaRPr>
          </a:p>
        </p:txBody>
      </p:sp>
      <p:grpSp>
        <p:nvGrpSpPr>
          <p:cNvPr id="2" name="Group 39"/>
          <p:cNvGrpSpPr/>
          <p:nvPr/>
        </p:nvGrpSpPr>
        <p:grpSpPr>
          <a:xfrm>
            <a:off x="5429256" y="3571876"/>
            <a:ext cx="3351678" cy="2288913"/>
            <a:chOff x="829042" y="1695307"/>
            <a:chExt cx="5886098" cy="4019709"/>
          </a:xfrm>
        </p:grpSpPr>
        <p:sp>
          <p:nvSpPr>
            <p:cNvPr id="31" name="Freeform 30"/>
            <p:cNvSpPr/>
            <p:nvPr/>
          </p:nvSpPr>
          <p:spPr bwMode="auto">
            <a:xfrm>
              <a:off x="3676649" y="2686049"/>
              <a:ext cx="1117600" cy="1520517"/>
            </a:xfrm>
            <a:custGeom>
              <a:avLst/>
              <a:gdLst>
                <a:gd name="connsiteX0" fmla="*/ 533400 w 3079750"/>
                <a:gd name="connsiteY0" fmla="*/ 698500 h 2273300"/>
                <a:gd name="connsiteX1" fmla="*/ 1651000 w 3079750"/>
                <a:gd name="connsiteY1" fmla="*/ 0 h 2273300"/>
                <a:gd name="connsiteX2" fmla="*/ 2336800 w 3079750"/>
                <a:gd name="connsiteY2" fmla="*/ 749300 h 2273300"/>
                <a:gd name="connsiteX3" fmla="*/ 3079750 w 3079750"/>
                <a:gd name="connsiteY3" fmla="*/ 1428750 h 2273300"/>
                <a:gd name="connsiteX4" fmla="*/ 2762250 w 3079750"/>
                <a:gd name="connsiteY4" fmla="*/ 2273300 h 2273300"/>
                <a:gd name="connsiteX5" fmla="*/ 1263650 w 3079750"/>
                <a:gd name="connsiteY5" fmla="*/ 2260600 h 2273300"/>
                <a:gd name="connsiteX6" fmla="*/ 0 w 3079750"/>
                <a:gd name="connsiteY6" fmla="*/ 1708150 h 2273300"/>
                <a:gd name="connsiteX7" fmla="*/ 533400 w 3079750"/>
                <a:gd name="connsiteY7" fmla="*/ 698500 h 2273300"/>
                <a:gd name="connsiteX0" fmla="*/ 0 w 2546350"/>
                <a:gd name="connsiteY0" fmla="*/ 698500 h 2273300"/>
                <a:gd name="connsiteX1" fmla="*/ 1117600 w 2546350"/>
                <a:gd name="connsiteY1" fmla="*/ 0 h 2273300"/>
                <a:gd name="connsiteX2" fmla="*/ 1803400 w 2546350"/>
                <a:gd name="connsiteY2" fmla="*/ 749300 h 2273300"/>
                <a:gd name="connsiteX3" fmla="*/ 2546350 w 2546350"/>
                <a:gd name="connsiteY3" fmla="*/ 1428750 h 2273300"/>
                <a:gd name="connsiteX4" fmla="*/ 2228850 w 2546350"/>
                <a:gd name="connsiteY4" fmla="*/ 2273300 h 2273300"/>
                <a:gd name="connsiteX5" fmla="*/ 730250 w 2546350"/>
                <a:gd name="connsiteY5" fmla="*/ 2260600 h 2273300"/>
                <a:gd name="connsiteX6" fmla="*/ 0 w 2546350"/>
                <a:gd name="connsiteY6" fmla="*/ 698500 h 2273300"/>
                <a:gd name="connsiteX0" fmla="*/ 0 w 2546350"/>
                <a:gd name="connsiteY0" fmla="*/ 698500 h 2273300"/>
                <a:gd name="connsiteX1" fmla="*/ 1117600 w 2546350"/>
                <a:gd name="connsiteY1" fmla="*/ 0 h 2273300"/>
                <a:gd name="connsiteX2" fmla="*/ 1803400 w 2546350"/>
                <a:gd name="connsiteY2" fmla="*/ 749300 h 2273300"/>
                <a:gd name="connsiteX3" fmla="*/ 2546350 w 2546350"/>
                <a:gd name="connsiteY3" fmla="*/ 1428750 h 2273300"/>
                <a:gd name="connsiteX4" fmla="*/ 2228850 w 2546350"/>
                <a:gd name="connsiteY4" fmla="*/ 2273300 h 2273300"/>
                <a:gd name="connsiteX5" fmla="*/ 0 w 2546350"/>
                <a:gd name="connsiteY5" fmla="*/ 698500 h 2273300"/>
                <a:gd name="connsiteX0" fmla="*/ 0 w 2546350"/>
                <a:gd name="connsiteY0" fmla="*/ 698500 h 1520517"/>
                <a:gd name="connsiteX1" fmla="*/ 1117600 w 2546350"/>
                <a:gd name="connsiteY1" fmla="*/ 0 h 1520517"/>
                <a:gd name="connsiteX2" fmla="*/ 1803400 w 2546350"/>
                <a:gd name="connsiteY2" fmla="*/ 749300 h 1520517"/>
                <a:gd name="connsiteX3" fmla="*/ 2546350 w 2546350"/>
                <a:gd name="connsiteY3" fmla="*/ 1428750 h 1520517"/>
                <a:gd name="connsiteX4" fmla="*/ 1099682 w 2546350"/>
                <a:gd name="connsiteY4" fmla="*/ 1520517 h 1520517"/>
                <a:gd name="connsiteX5" fmla="*/ 0 w 2546350"/>
                <a:gd name="connsiteY5" fmla="*/ 698500 h 1520517"/>
                <a:gd name="connsiteX0" fmla="*/ 0 w 2546350"/>
                <a:gd name="connsiteY0" fmla="*/ 698500 h 1520517"/>
                <a:gd name="connsiteX1" fmla="*/ 1117600 w 2546350"/>
                <a:gd name="connsiteY1" fmla="*/ 0 h 1520517"/>
                <a:gd name="connsiteX2" fmla="*/ 2546350 w 2546350"/>
                <a:gd name="connsiteY2" fmla="*/ 1428750 h 1520517"/>
                <a:gd name="connsiteX3" fmla="*/ 1099682 w 2546350"/>
                <a:gd name="connsiteY3" fmla="*/ 1520517 h 1520517"/>
                <a:gd name="connsiteX4" fmla="*/ 0 w 2546350"/>
                <a:gd name="connsiteY4" fmla="*/ 698500 h 1520517"/>
                <a:gd name="connsiteX0" fmla="*/ 0 w 1117600"/>
                <a:gd name="connsiteY0" fmla="*/ 698500 h 1520517"/>
                <a:gd name="connsiteX1" fmla="*/ 1117600 w 1117600"/>
                <a:gd name="connsiteY1" fmla="*/ 0 h 1520517"/>
                <a:gd name="connsiteX2" fmla="*/ 1099682 w 1117600"/>
                <a:gd name="connsiteY2" fmla="*/ 1520517 h 1520517"/>
                <a:gd name="connsiteX3" fmla="*/ 0 w 1117600"/>
                <a:gd name="connsiteY3" fmla="*/ 698500 h 1520517"/>
              </a:gdLst>
              <a:ahLst/>
              <a:cxnLst>
                <a:cxn ang="0">
                  <a:pos x="connsiteX0" y="connsiteY0"/>
                </a:cxn>
                <a:cxn ang="0">
                  <a:pos x="connsiteX1" y="connsiteY1"/>
                </a:cxn>
                <a:cxn ang="0">
                  <a:pos x="connsiteX2" y="connsiteY2"/>
                </a:cxn>
                <a:cxn ang="0">
                  <a:pos x="connsiteX3" y="connsiteY3"/>
                </a:cxn>
              </a:cxnLst>
              <a:rect l="l" t="t" r="r" b="b"/>
              <a:pathLst>
                <a:path w="1117600" h="1520517">
                  <a:moveTo>
                    <a:pt x="0" y="698500"/>
                  </a:moveTo>
                  <a:lnTo>
                    <a:pt x="1117600" y="0"/>
                  </a:lnTo>
                  <a:lnTo>
                    <a:pt x="1099682" y="1520517"/>
                  </a:lnTo>
                  <a:lnTo>
                    <a:pt x="0" y="698500"/>
                  </a:lnTo>
                  <a:close/>
                </a:path>
              </a:pathLst>
            </a:custGeom>
            <a:gradFill flip="none" rotWithShape="1">
              <a:gsLst>
                <a:gs pos="0">
                  <a:srgbClr val="DDEBCF">
                    <a:alpha val="76000"/>
                  </a:srgbClr>
                </a:gs>
                <a:gs pos="50000">
                  <a:srgbClr val="9CB86E"/>
                </a:gs>
                <a:gs pos="100000">
                  <a:srgbClr val="156B13"/>
                </a:gs>
              </a:gsLst>
              <a:lin ang="27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chemeClr val="tx1"/>
                </a:solidFill>
                <a:effectLst/>
                <a:latin typeface="Arial" charset="0"/>
              </a:endParaRPr>
            </a:p>
          </p:txBody>
        </p:sp>
        <p:sp>
          <p:nvSpPr>
            <p:cNvPr id="5" name="Rectangle 4"/>
            <p:cNvSpPr/>
            <p:nvPr/>
          </p:nvSpPr>
          <p:spPr>
            <a:xfrm>
              <a:off x="1714480" y="2714621"/>
              <a:ext cx="2000264" cy="405379"/>
            </a:xfrm>
            <a:prstGeom prst="rect">
              <a:avLst/>
            </a:prstGeom>
          </p:spPr>
          <p:txBody>
            <a:bodyPr wrap="square">
              <a:spAutoFit/>
            </a:bodyPr>
            <a:lstStyle/>
            <a:p>
              <a:pPr marL="536575" lvl="1" indent="-536575" algn="l"/>
              <a:r>
                <a:rPr lang="en-GB" sz="900" b="1" i="1" smtClean="0">
                  <a:solidFill>
                    <a:srgbClr val="006600"/>
                  </a:solidFill>
                </a:rPr>
                <a:t>Energy intensity</a:t>
              </a:r>
            </a:p>
          </p:txBody>
        </p:sp>
        <p:cxnSp>
          <p:nvCxnSpPr>
            <p:cNvPr id="7" name="Straight Connector 6"/>
            <p:cNvCxnSpPr/>
            <p:nvPr/>
          </p:nvCxnSpPr>
          <p:spPr bwMode="auto">
            <a:xfrm rot="5400000" flipH="1" flipV="1">
              <a:off x="4714876" y="2928934"/>
              <a:ext cx="1357322" cy="1214446"/>
            </a:xfrm>
            <a:prstGeom prst="line">
              <a:avLst/>
            </a:prstGeom>
            <a:noFill/>
            <a:ln w="28575" cap="flat" cmpd="sng" algn="ctr">
              <a:solidFill>
                <a:srgbClr val="006600"/>
              </a:solidFill>
              <a:prstDash val="solid"/>
              <a:round/>
              <a:headEnd type="none" w="med" len="med"/>
              <a:tailEnd type="none" w="med" len="med"/>
            </a:ln>
            <a:effectLst/>
          </p:spPr>
        </p:cxnSp>
        <p:cxnSp>
          <p:nvCxnSpPr>
            <p:cNvPr id="8" name="Straight Connector 7"/>
            <p:cNvCxnSpPr/>
            <p:nvPr/>
          </p:nvCxnSpPr>
          <p:spPr bwMode="auto">
            <a:xfrm>
              <a:off x="4786314" y="4214818"/>
              <a:ext cx="1714512" cy="1143008"/>
            </a:xfrm>
            <a:prstGeom prst="line">
              <a:avLst/>
            </a:prstGeom>
            <a:noFill/>
            <a:ln w="28575" cap="flat" cmpd="sng" algn="ctr">
              <a:solidFill>
                <a:srgbClr val="006600"/>
              </a:solidFill>
              <a:prstDash val="solid"/>
              <a:round/>
              <a:headEnd type="none" w="med" len="med"/>
              <a:tailEnd type="none" w="med" len="med"/>
            </a:ln>
            <a:effectLst/>
          </p:spPr>
        </p:cxnSp>
        <p:cxnSp>
          <p:nvCxnSpPr>
            <p:cNvPr id="10" name="Straight Connector 9"/>
            <p:cNvCxnSpPr/>
            <p:nvPr/>
          </p:nvCxnSpPr>
          <p:spPr bwMode="auto">
            <a:xfrm rot="5400000">
              <a:off x="3643306" y="4572008"/>
              <a:ext cx="1500198" cy="785818"/>
            </a:xfrm>
            <a:prstGeom prst="line">
              <a:avLst/>
            </a:prstGeom>
            <a:noFill/>
            <a:ln w="28575" cap="flat" cmpd="sng" algn="ctr">
              <a:solidFill>
                <a:srgbClr val="006600"/>
              </a:solidFill>
              <a:prstDash val="solid"/>
              <a:round/>
              <a:headEnd type="none" w="med" len="med"/>
              <a:tailEnd type="none" w="med" len="med"/>
            </a:ln>
            <a:effectLst/>
          </p:spPr>
        </p:cxnSp>
        <p:cxnSp>
          <p:nvCxnSpPr>
            <p:cNvPr id="15" name="Straight Connector 14"/>
            <p:cNvCxnSpPr/>
            <p:nvPr/>
          </p:nvCxnSpPr>
          <p:spPr bwMode="auto">
            <a:xfrm rot="10800000" flipV="1">
              <a:off x="2786050" y="4214818"/>
              <a:ext cx="2000264" cy="214314"/>
            </a:xfrm>
            <a:prstGeom prst="line">
              <a:avLst/>
            </a:prstGeom>
            <a:noFill/>
            <a:ln w="28575" cap="flat" cmpd="sng" algn="ctr">
              <a:solidFill>
                <a:srgbClr val="006600"/>
              </a:solidFill>
              <a:prstDash val="solid"/>
              <a:round/>
              <a:headEnd type="none" w="med" len="med"/>
              <a:tailEnd type="none" w="med" len="med"/>
            </a:ln>
            <a:effectLst/>
          </p:spPr>
        </p:cxnSp>
        <p:cxnSp>
          <p:nvCxnSpPr>
            <p:cNvPr id="17" name="Straight Connector 16"/>
            <p:cNvCxnSpPr/>
            <p:nvPr/>
          </p:nvCxnSpPr>
          <p:spPr bwMode="auto">
            <a:xfrm rot="10800000">
              <a:off x="3357554" y="3143248"/>
              <a:ext cx="1428760" cy="1071570"/>
            </a:xfrm>
            <a:prstGeom prst="line">
              <a:avLst/>
            </a:prstGeom>
            <a:noFill/>
            <a:ln w="28575" cap="flat" cmpd="sng" algn="ctr">
              <a:solidFill>
                <a:srgbClr val="006600"/>
              </a:solidFill>
              <a:prstDash val="solid"/>
              <a:round/>
              <a:headEnd type="none" w="med" len="med"/>
              <a:tailEnd type="none" w="med" len="med"/>
            </a:ln>
            <a:effectLst/>
          </p:spPr>
        </p:cxnSp>
        <p:cxnSp>
          <p:nvCxnSpPr>
            <p:cNvPr id="19" name="Straight Connector 18"/>
            <p:cNvCxnSpPr/>
            <p:nvPr/>
          </p:nvCxnSpPr>
          <p:spPr bwMode="auto">
            <a:xfrm rot="5400000" flipH="1" flipV="1">
              <a:off x="3893339" y="3321843"/>
              <a:ext cx="1785950" cy="1588"/>
            </a:xfrm>
            <a:prstGeom prst="line">
              <a:avLst/>
            </a:prstGeom>
            <a:noFill/>
            <a:ln w="28575" cap="flat" cmpd="sng" algn="ctr">
              <a:solidFill>
                <a:srgbClr val="006600"/>
              </a:solidFill>
              <a:prstDash val="solid"/>
              <a:round/>
              <a:headEnd type="none" w="med" len="med"/>
              <a:tailEnd type="none" w="med" len="med"/>
            </a:ln>
            <a:effectLst/>
          </p:spPr>
        </p:cxnSp>
        <p:cxnSp>
          <p:nvCxnSpPr>
            <p:cNvPr id="22" name="Straight Connector 21"/>
            <p:cNvCxnSpPr/>
            <p:nvPr/>
          </p:nvCxnSpPr>
          <p:spPr bwMode="auto">
            <a:xfrm flipV="1">
              <a:off x="4786314" y="4071942"/>
              <a:ext cx="1928826" cy="142876"/>
            </a:xfrm>
            <a:prstGeom prst="line">
              <a:avLst/>
            </a:prstGeom>
            <a:noFill/>
            <a:ln w="28575" cap="flat" cmpd="sng" algn="ctr">
              <a:solidFill>
                <a:srgbClr val="006600"/>
              </a:solidFill>
              <a:prstDash val="solid"/>
              <a:round/>
              <a:headEnd type="none" w="med" len="med"/>
              <a:tailEnd type="none" w="med" len="med"/>
            </a:ln>
            <a:effectLst/>
          </p:spPr>
        </p:cxnSp>
        <p:sp>
          <p:nvSpPr>
            <p:cNvPr id="24" name="Rectangle 23"/>
            <p:cNvSpPr/>
            <p:nvPr/>
          </p:nvSpPr>
          <p:spPr>
            <a:xfrm>
              <a:off x="3214678" y="1695307"/>
              <a:ext cx="2786083" cy="648608"/>
            </a:xfrm>
            <a:prstGeom prst="rect">
              <a:avLst/>
            </a:prstGeom>
          </p:spPr>
          <p:txBody>
            <a:bodyPr wrap="square">
              <a:spAutoFit/>
            </a:bodyPr>
            <a:lstStyle/>
            <a:p>
              <a:pPr marL="536575" lvl="1" indent="-536575" algn="l"/>
              <a:r>
                <a:rPr lang="en-GB" sz="900" b="1" i="1" smtClean="0">
                  <a:solidFill>
                    <a:srgbClr val="006600"/>
                  </a:solidFill>
                </a:rPr>
                <a:t>Sustainable materials (low weight)</a:t>
              </a:r>
              <a:endParaRPr lang="en-GB" sz="900" smtClean="0"/>
            </a:p>
          </p:txBody>
        </p:sp>
        <p:sp>
          <p:nvSpPr>
            <p:cNvPr id="30" name="Freeform 29"/>
            <p:cNvSpPr/>
            <p:nvPr/>
          </p:nvSpPr>
          <p:spPr bwMode="auto">
            <a:xfrm>
              <a:off x="3643410" y="3106057"/>
              <a:ext cx="1146304" cy="261257"/>
            </a:xfrm>
            <a:custGeom>
              <a:avLst/>
              <a:gdLst>
                <a:gd name="connsiteX0" fmla="*/ 14190 w 1146304"/>
                <a:gd name="connsiteY0" fmla="*/ 261257 h 261257"/>
                <a:gd name="connsiteX1" fmla="*/ 681847 w 1146304"/>
                <a:gd name="connsiteY1" fmla="*/ 232229 h 261257"/>
                <a:gd name="connsiteX2" fmla="*/ 739904 w 1146304"/>
                <a:gd name="connsiteY2" fmla="*/ 217714 h 261257"/>
                <a:gd name="connsiteX3" fmla="*/ 885047 w 1146304"/>
                <a:gd name="connsiteY3" fmla="*/ 159657 h 261257"/>
                <a:gd name="connsiteX4" fmla="*/ 943104 w 1146304"/>
                <a:gd name="connsiteY4" fmla="*/ 145143 h 261257"/>
                <a:gd name="connsiteX5" fmla="*/ 986647 w 1146304"/>
                <a:gd name="connsiteY5" fmla="*/ 101600 h 261257"/>
                <a:gd name="connsiteX6" fmla="*/ 1030190 w 1146304"/>
                <a:gd name="connsiteY6" fmla="*/ 87086 h 261257"/>
                <a:gd name="connsiteX7" fmla="*/ 1073733 w 1146304"/>
                <a:gd name="connsiteY7" fmla="*/ 58057 h 261257"/>
                <a:gd name="connsiteX8" fmla="*/ 1102761 w 1146304"/>
                <a:gd name="connsiteY8" fmla="*/ 14514 h 261257"/>
                <a:gd name="connsiteX9" fmla="*/ 1146304 w 1146304"/>
                <a:gd name="connsiteY9" fmla="*/ 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6304" h="261257">
                  <a:moveTo>
                    <a:pt x="14190" y="261257"/>
                  </a:moveTo>
                  <a:cubicBezTo>
                    <a:pt x="258269" y="179899"/>
                    <a:pt x="0" y="261244"/>
                    <a:pt x="681847" y="232229"/>
                  </a:cubicBezTo>
                  <a:cubicBezTo>
                    <a:pt x="701777" y="231381"/>
                    <a:pt x="720797" y="223446"/>
                    <a:pt x="739904" y="217714"/>
                  </a:cubicBezTo>
                  <a:cubicBezTo>
                    <a:pt x="1001057" y="139368"/>
                    <a:pt x="691052" y="232406"/>
                    <a:pt x="885047" y="159657"/>
                  </a:cubicBezTo>
                  <a:cubicBezTo>
                    <a:pt x="903725" y="152653"/>
                    <a:pt x="923752" y="149981"/>
                    <a:pt x="943104" y="145143"/>
                  </a:cubicBezTo>
                  <a:cubicBezTo>
                    <a:pt x="957618" y="130629"/>
                    <a:pt x="969568" y="112986"/>
                    <a:pt x="986647" y="101600"/>
                  </a:cubicBezTo>
                  <a:cubicBezTo>
                    <a:pt x="999377" y="93113"/>
                    <a:pt x="1016506" y="93928"/>
                    <a:pt x="1030190" y="87086"/>
                  </a:cubicBezTo>
                  <a:cubicBezTo>
                    <a:pt x="1045792" y="79285"/>
                    <a:pt x="1059219" y="67733"/>
                    <a:pt x="1073733" y="58057"/>
                  </a:cubicBezTo>
                  <a:cubicBezTo>
                    <a:pt x="1083409" y="43543"/>
                    <a:pt x="1089140" y="25411"/>
                    <a:pt x="1102761" y="14514"/>
                  </a:cubicBezTo>
                  <a:cubicBezTo>
                    <a:pt x="1114708" y="4957"/>
                    <a:pt x="1146304" y="0"/>
                    <a:pt x="1146304" y="0"/>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4748212" y="2662238"/>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3648051" y="3348016"/>
              <a:ext cx="71438" cy="71438"/>
            </a:xfrm>
            <a:prstGeom prst="ellips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829042" y="3602202"/>
              <a:ext cx="1643075" cy="405379"/>
            </a:xfrm>
            <a:prstGeom prst="rect">
              <a:avLst/>
            </a:prstGeom>
            <a:noFill/>
          </p:spPr>
          <p:txBody>
            <a:bodyPr wrap="square" rtlCol="0">
              <a:spAutoFit/>
            </a:bodyPr>
            <a:lstStyle/>
            <a:p>
              <a:r>
                <a:rPr lang="en-GB" sz="900" smtClean="0"/>
                <a:t>Solution space</a:t>
              </a:r>
              <a:endParaRPr lang="en-GB" sz="900"/>
            </a:p>
          </p:txBody>
        </p:sp>
        <p:cxnSp>
          <p:nvCxnSpPr>
            <p:cNvPr id="41" name="Straight Arrow Connector 40"/>
            <p:cNvCxnSpPr/>
            <p:nvPr/>
          </p:nvCxnSpPr>
          <p:spPr bwMode="auto">
            <a:xfrm flipV="1">
              <a:off x="2459982" y="3451704"/>
              <a:ext cx="1630939" cy="376371"/>
            </a:xfrm>
            <a:prstGeom prst="straightConnector1">
              <a:avLst/>
            </a:prstGeom>
            <a:noFill/>
            <a:ln w="9525" cap="flat" cmpd="sng" algn="ctr">
              <a:solidFill>
                <a:schemeClr val="tx1"/>
              </a:solidFill>
              <a:prstDash val="solid"/>
              <a:round/>
              <a:headEnd type="none" w="med" len="med"/>
              <a:tailEnd type="arrow"/>
            </a:ln>
            <a:effectLst/>
          </p:spPr>
        </p:cxnSp>
      </p:grpSp>
      <p:pic>
        <p:nvPicPr>
          <p:cNvPr id="42" name="Picture 6"/>
          <p:cNvPicPr>
            <a:picLocks noChangeAspect="1" noChangeArrowheads="1"/>
          </p:cNvPicPr>
          <p:nvPr/>
        </p:nvPicPr>
        <p:blipFill>
          <a:blip r:embed="rId4"/>
          <a:srcRect/>
          <a:stretch>
            <a:fillRect/>
          </a:stretch>
        </p:blipFill>
        <p:spPr bwMode="auto">
          <a:xfrm>
            <a:off x="3643306" y="1428736"/>
            <a:ext cx="1000132" cy="571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14282" y="1285860"/>
            <a:ext cx="7643866" cy="4524315"/>
          </a:xfrm>
          <a:prstGeom prst="rect">
            <a:avLst/>
          </a:prstGeom>
          <a:noFill/>
          <a:ln w="9525">
            <a:noFill/>
            <a:miter lim="800000"/>
            <a:headEnd/>
            <a:tailEnd/>
          </a:ln>
        </p:spPr>
        <p:txBody>
          <a:bodyPr wrap="square">
            <a:spAutoFit/>
          </a:bodyPr>
          <a:lstStyle/>
          <a:p>
            <a:pPr algn="l" eaLnBrk="0" hangingPunct="0">
              <a:spcBef>
                <a:spcPct val="50000"/>
              </a:spcBef>
            </a:pPr>
            <a:r>
              <a:rPr lang="en-GB" sz="1600" b="1" dirty="0" smtClean="0">
                <a:latin typeface="Calibri" pitchFamily="34" charset="0"/>
              </a:rPr>
              <a:t>Ecodesign principle</a:t>
            </a:r>
          </a:p>
          <a:p>
            <a:pPr algn="l" eaLnBrk="0" hangingPunct="0">
              <a:spcBef>
                <a:spcPct val="50000"/>
              </a:spcBef>
            </a:pPr>
            <a:r>
              <a:rPr lang="en-GB" sz="1600" dirty="0" smtClean="0">
                <a:latin typeface="Calibri" pitchFamily="34" charset="0"/>
              </a:rPr>
              <a:t>Apply the following ecodesign principle to create one or more new product concepts which have a radically improved environmental profile.</a:t>
            </a:r>
          </a:p>
          <a:p>
            <a:pPr algn="l" eaLnBrk="0" hangingPunct="0">
              <a:spcBef>
                <a:spcPct val="50000"/>
              </a:spcBef>
            </a:pPr>
            <a:endParaRPr lang="en-GB" sz="1600" dirty="0" smtClean="0">
              <a:latin typeface="Calibri" pitchFamily="34" charset="0"/>
            </a:endParaRPr>
          </a:p>
          <a:p>
            <a:pPr algn="l" eaLnBrk="0" hangingPunct="0">
              <a:spcBef>
                <a:spcPct val="50000"/>
              </a:spcBef>
            </a:pPr>
            <a:r>
              <a:rPr lang="en-GB" sz="1600" b="1" dirty="0" smtClean="0">
                <a:latin typeface="Calibri" pitchFamily="34" charset="0"/>
              </a:rPr>
              <a:t>Ecodesign principle #2:</a:t>
            </a:r>
          </a:p>
          <a:p>
            <a:pPr algn="l" eaLnBrk="0" hangingPunct="0">
              <a:spcBef>
                <a:spcPct val="50000"/>
              </a:spcBef>
            </a:pPr>
            <a:endParaRPr lang="en-GB" sz="1600" b="1" dirty="0" smtClean="0">
              <a:latin typeface="Calibri" pitchFamily="34" charset="0"/>
            </a:endParaRPr>
          </a:p>
          <a:p>
            <a:pPr algn="l" eaLnBrk="0" hangingPunct="0">
              <a:spcBef>
                <a:spcPct val="50000"/>
              </a:spcBef>
            </a:pPr>
            <a:endParaRPr lang="en-GB" sz="1600" b="1" dirty="0" smtClean="0">
              <a:latin typeface="Calibri" pitchFamily="34" charset="0"/>
            </a:endParaRPr>
          </a:p>
          <a:p>
            <a:pPr algn="l" eaLnBrk="0" hangingPunct="0">
              <a:spcBef>
                <a:spcPct val="50000"/>
              </a:spcBef>
            </a:pPr>
            <a:endParaRPr lang="en-GB" sz="1600" b="1" dirty="0" smtClean="0">
              <a:latin typeface="Calibri" pitchFamily="34" charset="0"/>
            </a:endParaRPr>
          </a:p>
          <a:p>
            <a:pPr algn="l" eaLnBrk="0" hangingPunct="0">
              <a:spcBef>
                <a:spcPct val="50000"/>
              </a:spcBef>
            </a:pPr>
            <a:endParaRPr lang="en-GB" sz="1600" b="1" dirty="0" smtClean="0">
              <a:latin typeface="Calibri" pitchFamily="34" charset="0"/>
            </a:endParaRPr>
          </a:p>
          <a:p>
            <a:pPr algn="l" eaLnBrk="0" hangingPunct="0">
              <a:spcBef>
                <a:spcPct val="50000"/>
              </a:spcBef>
            </a:pPr>
            <a:endParaRPr lang="en-GB" sz="1600" b="1" dirty="0" smtClean="0">
              <a:latin typeface="Calibri" pitchFamily="34" charset="0"/>
            </a:endParaRPr>
          </a:p>
          <a:p>
            <a:pPr algn="l" eaLnBrk="0" hangingPunct="0">
              <a:spcBef>
                <a:spcPct val="50000"/>
              </a:spcBef>
            </a:pPr>
            <a:endParaRPr lang="en-GB" sz="1600" b="1" dirty="0" smtClean="0">
              <a:latin typeface="Calibri" pitchFamily="34" charset="0"/>
            </a:endParaRPr>
          </a:p>
          <a:p>
            <a:pPr algn="l" eaLnBrk="0" hangingPunct="0">
              <a:spcBef>
                <a:spcPct val="50000"/>
              </a:spcBef>
            </a:pPr>
            <a:r>
              <a:rPr lang="en-GB" sz="1600" b="1" dirty="0" smtClean="0">
                <a:latin typeface="Calibri" pitchFamily="34" charset="0"/>
              </a:rPr>
              <a:t>Exercise</a:t>
            </a:r>
            <a:r>
              <a:rPr lang="en-GB" sz="1600" dirty="0" smtClean="0">
                <a:latin typeface="Calibri" pitchFamily="34" charset="0"/>
              </a:rPr>
              <a:t>:  Try to apply this ecodesign principle to the product you are working on, and see where, throughout the product’s lifecycle, the principle can be applied. </a:t>
            </a:r>
            <a:endParaRPr lang="en-GB" sz="1600" dirty="0">
              <a:latin typeface="Calibri" pitchFamily="34" charset="0"/>
            </a:endParaRPr>
          </a:p>
        </p:txBody>
      </p:sp>
      <p:sp>
        <p:nvSpPr>
          <p:cNvPr id="13" name="Rounded Rectangle 12"/>
          <p:cNvSpPr/>
          <p:nvPr/>
        </p:nvSpPr>
        <p:spPr>
          <a:xfrm>
            <a:off x="428596" y="3071810"/>
            <a:ext cx="8286808" cy="1928826"/>
          </a:xfrm>
          <a:prstGeom prst="roundRect">
            <a:avLst>
              <a:gd name="adj" fmla="val 6667"/>
            </a:avLst>
          </a:prstGeom>
          <a:solidFill>
            <a:srgbClr val="FFFF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GB" sz="1600" smtClean="0">
                <a:solidFill>
                  <a:schemeClr val="tx1"/>
                </a:solidFill>
              </a:rPr>
              <a:t>Reduce the </a:t>
            </a:r>
            <a:r>
              <a:rPr lang="en-GB" sz="1600" b="1" smtClean="0">
                <a:solidFill>
                  <a:schemeClr val="tx1"/>
                </a:solidFill>
              </a:rPr>
              <a:t>energy intensity </a:t>
            </a:r>
            <a:r>
              <a:rPr lang="en-GB" sz="1600" smtClean="0">
                <a:solidFill>
                  <a:schemeClr val="tx1"/>
                </a:solidFill>
              </a:rPr>
              <a:t>the product or service</a:t>
            </a:r>
          </a:p>
          <a:p>
            <a:pPr algn="l"/>
            <a:r>
              <a:rPr lang="en-GB" sz="1600" smtClean="0">
                <a:solidFill>
                  <a:schemeClr val="tx1"/>
                </a:solidFill>
              </a:rPr>
              <a:t/>
            </a:r>
            <a:br>
              <a:rPr lang="en-GB" sz="1600" smtClean="0">
                <a:solidFill>
                  <a:schemeClr val="tx1"/>
                </a:solidFill>
              </a:rPr>
            </a:br>
            <a:r>
              <a:rPr lang="en-GB" sz="1600" i="1" smtClean="0">
                <a:solidFill>
                  <a:schemeClr val="tx1"/>
                </a:solidFill>
              </a:rPr>
              <a:t>As energy supply today is not based on 100% renewable sources, and as fuels often are fossile, the consumption of energy typically leads to environmental loads that can be reduced by changing the design.</a:t>
            </a:r>
          </a:p>
          <a:p>
            <a:pPr algn="l"/>
            <a:endParaRPr lang="en-GB" sz="1600">
              <a:solidFill>
                <a:schemeClr val="tx1"/>
              </a:solidFill>
            </a:endParaRPr>
          </a:p>
        </p:txBody>
      </p:sp>
      <p:sp>
        <p:nvSpPr>
          <p:cNvPr id="14" name="Title 1"/>
          <p:cNvSpPr txBox="1">
            <a:spLocks/>
          </p:cNvSpPr>
          <p:nvPr/>
        </p:nvSpPr>
        <p:spPr bwMode="auto">
          <a:xfrm>
            <a:off x="1476375" y="333375"/>
            <a:ext cx="7510463" cy="792163"/>
          </a:xfrm>
          <a:prstGeom prst="rect">
            <a:avLst/>
          </a:prstGeom>
          <a:noFill/>
          <a:ln w="9525">
            <a:noFill/>
            <a:miter lim="800000"/>
            <a:headEnd/>
            <a:tailEnd/>
          </a:ln>
        </p:spPr>
        <p:txBody>
          <a:bodyPr anchor="ctr"/>
          <a:lstStyle/>
          <a:p>
            <a:pPr eaLnBrk="0" hangingPunct="0">
              <a:defRPr/>
            </a:pPr>
            <a:r>
              <a:rPr lang="en-US" sz="2400" kern="0" dirty="0" smtClean="0">
                <a:solidFill>
                  <a:schemeClr val="bg1"/>
                </a:solidFill>
                <a:latin typeface="+mj-lt"/>
                <a:ea typeface="+mj-ea"/>
                <a:cs typeface="+mj-cs"/>
              </a:rPr>
              <a:t>Step 6: Create environmental concepts</a:t>
            </a:r>
            <a:br>
              <a:rPr lang="en-US" sz="2400" kern="0" dirty="0" smtClean="0">
                <a:solidFill>
                  <a:schemeClr val="bg1"/>
                </a:solidFill>
                <a:latin typeface="+mj-lt"/>
                <a:ea typeface="+mj-ea"/>
                <a:cs typeface="+mj-cs"/>
              </a:rPr>
            </a:br>
            <a:r>
              <a:rPr lang="en-GB" sz="2000" kern="0" dirty="0" smtClean="0">
                <a:solidFill>
                  <a:schemeClr val="bg1"/>
                </a:solidFill>
                <a:latin typeface="+mj-lt"/>
                <a:ea typeface="+mj-ea"/>
                <a:cs typeface="+mj-cs"/>
              </a:rPr>
              <a:t>Create ideal concepts - example</a:t>
            </a:r>
            <a:endParaRPr lang="en-GB" sz="2000" kern="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6: Create environmental concepts</a:t>
            </a:r>
            <a:br>
              <a:rPr lang="en-US" dirty="0" smtClean="0"/>
            </a:br>
            <a:r>
              <a:rPr lang="en-GB" sz="2000" dirty="0" smtClean="0"/>
              <a:t>Negative brainstorming</a:t>
            </a:r>
            <a:endParaRPr lang="en-GB" dirty="0" smtClean="0"/>
          </a:p>
        </p:txBody>
      </p:sp>
      <p:sp>
        <p:nvSpPr>
          <p:cNvPr id="4" name="Rectangle 3"/>
          <p:cNvSpPr txBox="1">
            <a:spLocks noChangeArrowheads="1"/>
          </p:cNvSpPr>
          <p:nvPr/>
        </p:nvSpPr>
        <p:spPr bwMode="auto">
          <a:xfrm>
            <a:off x="142845" y="1385910"/>
            <a:ext cx="8885041"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BREAK DOWN THE MENTAL BARRIERS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One can often meet a barrier when attempting to create significant environmental improvements; the more one focuses on the need for good solutions, the harder it can be to find them.</a:t>
            </a:r>
          </a:p>
        </p:txBody>
      </p:sp>
      <p:pic>
        <p:nvPicPr>
          <p:cNvPr id="6" name="Picture 5" descr="PC080025.JPG"/>
          <p:cNvPicPr>
            <a:picLocks noChangeAspect="1"/>
          </p:cNvPicPr>
          <p:nvPr/>
        </p:nvPicPr>
        <p:blipFill>
          <a:blip r:embed="rId4" cstate="print"/>
          <a:srcRect l="18360" t="1042" r="22535" b="17708"/>
          <a:stretch>
            <a:fillRect/>
          </a:stretch>
        </p:blipFill>
        <p:spPr>
          <a:xfrm>
            <a:off x="5496396" y="2928934"/>
            <a:ext cx="3464462" cy="3571900"/>
          </a:xfrm>
          <a:prstGeom prst="snip2DiagRect">
            <a:avLst>
              <a:gd name="adj1" fmla="val 2309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3"/>
          <p:cNvSpPr txBox="1">
            <a:spLocks noChangeArrowheads="1"/>
          </p:cNvSpPr>
          <p:nvPr/>
        </p:nvSpPr>
        <p:spPr bwMode="auto">
          <a:xfrm>
            <a:off x="142845" y="2857496"/>
            <a:ext cx="5214973"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So instead, let’s imagine all the ways in which to make the product </a:t>
            </a:r>
            <a:r>
              <a:rPr lang="en-US" sz="1600" b="1" i="1" kern="0" dirty="0" smtClean="0">
                <a:solidFill>
                  <a:srgbClr val="FF0000"/>
                </a:solidFill>
                <a:latin typeface="+mn-lt"/>
              </a:rPr>
              <a:t>environmentally worse</a:t>
            </a:r>
            <a:r>
              <a:rPr lang="en-US" sz="1600" kern="0" dirty="0" smtClean="0">
                <a:latin typeface="+mn-lt"/>
              </a:rPr>
              <a:t>, not the opposite!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 negative brainstorm is therefore always easy (and fun) to perform, because it is the negative aspects that we want to move away from (and the negative aspects, which disturb the process of environmental concept generation).</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task is therefore to imagine the world's most environmentally polluting product!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1536</Words>
  <Application>Microsoft Office PowerPoint</Application>
  <PresentationFormat>On-screen Show (4:3)</PresentationFormat>
  <Paragraphs>202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Detlef 1</vt:lpstr>
      <vt:lpstr>Environmental improvement through product development  Step 6: Create environmental concepts</vt:lpstr>
      <vt:lpstr>Step 6: Create environmental concepts</vt:lpstr>
      <vt:lpstr>Step 6: Create environmental concepts</vt:lpstr>
      <vt:lpstr>Step 6: Create environmental concepts  Create ideal concepts</vt:lpstr>
      <vt:lpstr>Slide 5</vt:lpstr>
      <vt:lpstr>Slide 6</vt:lpstr>
      <vt:lpstr>Slide 7</vt:lpstr>
      <vt:lpstr>Slide 8</vt:lpstr>
      <vt:lpstr>Step 6: Create environmental concepts Negative brainstorming</vt:lpstr>
      <vt:lpstr>Step 6: Create environmental concepts  Negative brainstorming</vt:lpstr>
      <vt:lpstr>Step 6: Create environmental concepts Negative brainstorming</vt:lpstr>
      <vt:lpstr>Step 6: Create environmental concepts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2009-12-01T01:15:53Z</dcterms:modified>
</cp:coreProperties>
</file>