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804" r:id="rId2"/>
    <p:sldId id="805" r:id="rId3"/>
    <p:sldId id="812" r:id="rId4"/>
    <p:sldId id="806" r:id="rId5"/>
    <p:sldId id="807" r:id="rId6"/>
    <p:sldId id="813" r:id="rId7"/>
    <p:sldId id="815" r:id="rId8"/>
    <p:sldId id="814" r:id="rId9"/>
    <p:sldId id="816" r:id="rId10"/>
    <p:sldId id="817" r:id="rId11"/>
    <p:sldId id="818" r:id="rId12"/>
    <p:sldId id="819" r:id="rId13"/>
    <p:sldId id="810" r:id="rId14"/>
    <p:sldId id="811" r:id="rId15"/>
    <p:sldId id="842" r:id="rId16"/>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GB" smtClean="0">
              <a:latin typeface="Arial" pitchFamily="34" charset="0"/>
            </a:endParaRPr>
          </a:p>
        </p:txBody>
      </p:sp>
      <p:sp>
        <p:nvSpPr>
          <p:cNvPr id="132100" name="Slide Number Placeholder 3"/>
          <p:cNvSpPr>
            <a:spLocks noGrp="1"/>
          </p:cNvSpPr>
          <p:nvPr>
            <p:ph type="sldNum" sz="quarter" idx="5"/>
          </p:nvPr>
        </p:nvSpPr>
        <p:spPr>
          <a:noFill/>
        </p:spPr>
        <p:txBody>
          <a:bodyPr/>
          <a:lstStyle/>
          <a:p>
            <a:fld id="{87F734CB-E748-487A-A41F-D567E1B7E00B}"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GB" smtClean="0"/>
          </a:p>
        </p:txBody>
      </p:sp>
      <p:sp>
        <p:nvSpPr>
          <p:cNvPr id="131076" name="Slide Number Placeholder 3"/>
          <p:cNvSpPr>
            <a:spLocks noGrp="1"/>
          </p:cNvSpPr>
          <p:nvPr>
            <p:ph type="sldNum" sz="quarter" idx="5"/>
          </p:nvPr>
        </p:nvSpPr>
        <p:spPr>
          <a:noFill/>
        </p:spPr>
        <p:txBody>
          <a:bodyPr/>
          <a:lstStyle/>
          <a:p>
            <a:fld id="{D5DB0269-AE13-4C28-BDE2-5C60A8CF696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GB"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AB1412A0-159D-41E0-AB12-E5844A6E0629}"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US" sz="1200" b="1" kern="0" dirty="0" smtClean="0">
                <a:solidFill>
                  <a:srgbClr val="00B050"/>
                </a:solidFill>
                <a:latin typeface="Arial" charset="0"/>
                <a:ea typeface="+mn-ea"/>
                <a:cs typeface="+mn-cs"/>
              </a:rPr>
              <a:t>WHY CARRY OUT THIS EXERCISE?</a:t>
            </a:r>
          </a:p>
          <a:p>
            <a:pPr marL="342900" lvl="0" indent="-342900" algn="l" eaLnBrk="0" hangingPunct="0">
              <a:lnSpc>
                <a:spcPct val="90000"/>
              </a:lnSpc>
              <a:spcBef>
                <a:spcPct val="20000"/>
              </a:spcBef>
              <a:defRPr/>
            </a:pPr>
            <a:endParaRPr lang="en-US" sz="12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quantitative environmental exercise provides another entry point to the environmental improvement task, based on highly simplified assessment methods.</a:t>
            </a:r>
            <a:br>
              <a:rPr lang="en-US" sz="1200" kern="0" dirty="0" smtClean="0">
                <a:solidFill>
                  <a:schemeClr val="tx1"/>
                </a:solidFill>
                <a:latin typeface="Arial" charset="0"/>
                <a:ea typeface="+mn-ea"/>
                <a:cs typeface="+mn-cs"/>
              </a:rPr>
            </a:b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limitations of these tools are clear; many assumptions must be made and the results are only as reliable as the data and model underlying the calculations. But even with these limitations, these simplified methods give a quick overview of a product's environmental profile.</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In addition, you can use the tools to create scenarios where, for example, alternative processes or materials are compared.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figure shows results from the “ECO-it” tool, which in this example shows that the product’s environmental impact in the use stage is 20 times larger than the manufacturing stage, and even higher than in the disposal stage.</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14</a:t>
            </a:fld>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15</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200" b="1" kern="0" dirty="0" smtClean="0">
                <a:solidFill>
                  <a:srgbClr val="00B050"/>
                </a:solidFill>
                <a:latin typeface="Arial" charset="0"/>
                <a:ea typeface="+mn-ea"/>
                <a:cs typeface="+mn-cs"/>
              </a:rPr>
              <a:t>BACKGROUND</a:t>
            </a:r>
          </a:p>
          <a:p>
            <a:pPr marL="342900" lvl="0" indent="-342900" algn="l" eaLnBrk="0" hangingPunct="0">
              <a:lnSpc>
                <a:spcPct val="90000"/>
              </a:lnSpc>
              <a:spcBef>
                <a:spcPct val="20000"/>
              </a:spcBef>
              <a:defRPr/>
            </a:pPr>
            <a:endParaRPr lang="en-GB" sz="1200" b="1" kern="0" dirty="0" smtClean="0">
              <a:solidFill>
                <a:srgbClr val="00B05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Many decisions about the product’s environmental profile can be taken on the basis of experience, dialogue and scenario-building. But it is inevitable that some judgments and choices in product development must be based on hard numbers and quantitative assessments.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fifth step in the 7-step approach is to quantify the environmental impacts, with the help of a quantitative life cycle assessment technique. The figures created in this exercise will be used to carry out an internal comparison of product alternatives and visualisation of the orders of magnitude between the impacts of the product manufacturing processes and materials, activities in the product life cycle stages and alternative life cycles.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defRPr/>
            </a:pPr>
            <a:r>
              <a:rPr lang="en-GB" sz="1200" b="1" kern="0" dirty="0" smtClean="0">
                <a:solidFill>
                  <a:srgbClr val="00B050"/>
                </a:solidFill>
              </a:rPr>
              <a:t>SIMPLIFIED METHODS </a:t>
            </a:r>
          </a:p>
          <a:p>
            <a:pPr marL="342900" lvl="0" indent="-342900" algn="l" eaLnBrk="0" hangingPunct="0">
              <a:lnSpc>
                <a:spcPct val="90000"/>
              </a:lnSpc>
              <a:spcBef>
                <a:spcPct val="20000"/>
              </a:spcBef>
              <a:defRPr/>
            </a:pPr>
            <a:endParaRPr lang="en-GB" sz="1200" b="1" kern="0" dirty="0" smtClean="0">
              <a:solidFill>
                <a:srgbClr val="00B050"/>
              </a:solidFill>
            </a:endParaRPr>
          </a:p>
          <a:p>
            <a:pPr marL="342900" lvl="0" indent="-342900" algn="l" eaLnBrk="0" hangingPunct="0">
              <a:lnSpc>
                <a:spcPct val="90000"/>
              </a:lnSpc>
              <a:spcBef>
                <a:spcPct val="20000"/>
              </a:spcBef>
              <a:buBlip>
                <a:blip r:embed="rId3"/>
              </a:buBlip>
              <a:defRPr/>
            </a:pPr>
            <a:r>
              <a:rPr lang="en-GB" sz="1200" kern="0" dirty="0" smtClean="0"/>
              <a:t>Life cycle assessment tools are used to quantify the environmental impacts of products and systems. For the busy product developer, there are a number of simplified life cycle tools, such as: “Life Cycle Check” and “</a:t>
            </a:r>
            <a:r>
              <a:rPr lang="en-GB" sz="1200" kern="0" dirty="0" err="1" smtClean="0"/>
              <a:t>Ecodesignguide</a:t>
            </a:r>
            <a:r>
              <a:rPr lang="en-GB" sz="1200" kern="0" dirty="0" smtClean="0"/>
              <a:t>” from Denmark; the Austrian “Ecodesign PILOT”; the Dutch “Eco-Indicator 99” and “ECO-it”; or the Swedish “EPS”.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Choice of method depends on: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who will apply the method (a product developer, an industrial designer or an environmental specialist?)</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how much one knows about the product  at the time of the use of the method, and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whether one wishes to use a computer tool, or whether a pocket calculator would suffice, and so on.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outcome always depends on three factors: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model one uses (for example, the processes one chooses to include in a life cycle phase, and possibly their presentation in a computer tool) </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data one bases the calculations on (general or specific data, self-collected data or data from literature, older or newer data, etc.)</a:t>
            </a:r>
          </a:p>
          <a:p>
            <a:pPr marL="800100" lvl="1"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method itself (for example, inherent decisions connected to the procedure).</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Common for all methods is that one must define the product life résumé and model this within the framework of the method. Some methods include data on materials and processes, which ease the quantification task, especially if the method is software-based.</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US" sz="1200" b="1" kern="0" dirty="0" smtClean="0">
                <a:solidFill>
                  <a:srgbClr val="FF0000"/>
                </a:solidFill>
                <a:latin typeface="Arial" charset="0"/>
                <a:ea typeface="+mn-ea"/>
                <a:cs typeface="+mn-cs"/>
              </a:rPr>
              <a:t>FOR INTERNAL USE ONLY!</a:t>
            </a:r>
          </a:p>
          <a:p>
            <a:pPr marL="342900" lvl="0" indent="-342900" algn="l" eaLnBrk="0" hangingPunct="0">
              <a:lnSpc>
                <a:spcPct val="90000"/>
              </a:lnSpc>
              <a:spcBef>
                <a:spcPct val="20000"/>
              </a:spcBef>
              <a:defRPr/>
            </a:pPr>
            <a:endParaRPr lang="en-US" sz="1200" b="1" kern="0" dirty="0" smtClean="0">
              <a:solidFill>
                <a:srgbClr val="FF0000"/>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Be aware that results can vary depending on the combination and content of the three factors: model, data and methodology. And you should not take the result for more than it is – merely a quick and general estimation.</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If you wish to use quantified environmental figures in connection with external communication to customers and suppliers (for example, in environmental reporting), you must make full life cycle calculations according to ISO standards and have these reviewed by a third party. Simplified methods are not sufficient for external communication.</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However, simplified methods are often both sufficient and the most useful choice for daily product development work – especially after they have been used a few times in the company, to both learn the technique and to tailor the databases and the model.</a:t>
            </a: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defRPr/>
            </a:pPr>
            <a:r>
              <a:rPr lang="en-GB" sz="1200" b="1" kern="0" dirty="0" smtClean="0">
                <a:solidFill>
                  <a:srgbClr val="00B050"/>
                </a:solidFill>
                <a:latin typeface="Arial" charset="0"/>
                <a:ea typeface="+mn-ea"/>
                <a:cs typeface="+mn-cs"/>
              </a:rPr>
              <a:t>STEP-BY-STEP APPROACH</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Choose a method for assessing the environmental impacts of your product. Use the results from Step 1 to 4 to describe the product and its life cycle.</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Work step-by-step through the method and record underway the different assumptions, you have to make. The method typically requires data on product name, functional unit, materials, manufacturing processes, transport, use scenarios and disposal scenarios.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exercise is complete when the product's life cycle can be modelled in relation to its environmental impacts, and some environmental focus areas can be identified, which the method has helped to reveal.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Prepare a presentation of the results from the exercise and then identify five environmental focus areas ('</a:t>
            </a:r>
            <a:r>
              <a:rPr lang="en-GB" sz="1200" b="1" kern="0" dirty="0" smtClean="0">
                <a:solidFill>
                  <a:srgbClr val="FF0000"/>
                </a:solidFill>
                <a:latin typeface="Arial" charset="0"/>
                <a:ea typeface="+mn-ea"/>
                <a:cs typeface="+mn-cs"/>
              </a:rPr>
              <a:t>*</a:t>
            </a:r>
            <a:r>
              <a:rPr lang="en-GB" sz="1200" kern="0" dirty="0" smtClean="0">
                <a:solidFill>
                  <a:schemeClr val="tx1"/>
                </a:solidFill>
                <a:latin typeface="Arial" charset="0"/>
                <a:ea typeface="+mn-ea"/>
                <a:cs typeface="+mn-cs"/>
              </a:rPr>
              <a:t>').</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GB" smtClean="0">
              <a:latin typeface="Arial" pitchFamily="34" charset="0"/>
            </a:endParaRPr>
          </a:p>
        </p:txBody>
      </p:sp>
      <p:sp>
        <p:nvSpPr>
          <p:cNvPr id="114692" name="Slide Number Placeholder 3"/>
          <p:cNvSpPr>
            <a:spLocks noGrp="1"/>
          </p:cNvSpPr>
          <p:nvPr>
            <p:ph type="sldNum" sz="quarter" idx="5"/>
          </p:nvPr>
        </p:nvSpPr>
        <p:spPr>
          <a:noFill/>
        </p:spPr>
        <p:txBody>
          <a:bodyPr/>
          <a:lstStyle/>
          <a:p>
            <a:fld id="{156D4A3F-D3AE-4870-81A7-084B2570B711}"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GB" smtClean="0">
              <a:latin typeface="Arial" pitchFamily="34" charset="0"/>
            </a:endParaRPr>
          </a:p>
        </p:txBody>
      </p:sp>
      <p:sp>
        <p:nvSpPr>
          <p:cNvPr id="129028" name="Slide Number Placeholder 3"/>
          <p:cNvSpPr>
            <a:spLocks noGrp="1"/>
          </p:cNvSpPr>
          <p:nvPr>
            <p:ph type="sldNum" sz="quarter" idx="5"/>
          </p:nvPr>
        </p:nvSpPr>
        <p:spPr>
          <a:noFill/>
        </p:spPr>
        <p:txBody>
          <a:bodyPr/>
          <a:lstStyle/>
          <a:p>
            <a:fld id="{B4C24526-3A98-4CDB-8393-6393DA5EF575}"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GB"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F76E36EA-9084-4C53-8690-84F3A981E55A}"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GB"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0B3AC4FE-6A4A-4F16-A4E5-2D75639A1BCB}"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file:///C:\Program%20Files\ECO-it\ECO-IT.EX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file:///C:\Program%20Files\ECO-it\ECO-IT.EX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Step 5: Quantify the environmental impacts</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smtClean="0"/>
              <a:t>Step 5: Quantify the environmental impacts</a:t>
            </a:r>
            <a:br>
              <a:rPr lang="en-GB" smtClean="0"/>
            </a:br>
            <a:r>
              <a:rPr lang="en-GB" sz="2000" smtClean="0"/>
              <a:t>Assumptions during the assessment</a:t>
            </a:r>
            <a:endParaRPr lang="en-GB" smtClean="0"/>
          </a:p>
        </p:txBody>
      </p:sp>
      <p:sp>
        <p:nvSpPr>
          <p:cNvPr id="49155" name="Rectangle 3"/>
          <p:cNvSpPr>
            <a:spLocks noGrp="1" noChangeArrowheads="1"/>
          </p:cNvSpPr>
          <p:nvPr>
            <p:ph type="body" idx="1"/>
          </p:nvPr>
        </p:nvSpPr>
        <p:spPr>
          <a:xfrm>
            <a:off x="431800" y="1412875"/>
            <a:ext cx="8243888" cy="4895850"/>
          </a:xfrm>
        </p:spPr>
        <p:txBody>
          <a:bodyPr/>
          <a:lstStyle/>
          <a:p>
            <a:pPr>
              <a:lnSpc>
                <a:spcPct val="80000"/>
              </a:lnSpc>
            </a:pPr>
            <a:r>
              <a:rPr lang="da-DK" sz="1900" smtClean="0"/>
              <a:t>Materials stage</a:t>
            </a:r>
          </a:p>
          <a:p>
            <a:pPr lvl="1">
              <a:lnSpc>
                <a:spcPct val="80000"/>
              </a:lnSpc>
            </a:pPr>
            <a:r>
              <a:rPr lang="da-DK" sz="1800" smtClean="0"/>
              <a:t>What product version is chosen representative?</a:t>
            </a:r>
          </a:p>
          <a:p>
            <a:pPr lvl="1">
              <a:lnSpc>
                <a:spcPct val="80000"/>
              </a:lnSpc>
            </a:pPr>
            <a:r>
              <a:rPr lang="da-DK" sz="1800" smtClean="0"/>
              <a:t>Which parts does it consist of? (incl. motor) </a:t>
            </a:r>
          </a:p>
          <a:p>
            <a:pPr lvl="1">
              <a:lnSpc>
                <a:spcPct val="80000"/>
              </a:lnSpc>
            </a:pPr>
            <a:r>
              <a:rPr lang="da-DK" sz="1800" smtClean="0"/>
              <a:t>Which types &amp; weights of materials? (gross/net)</a:t>
            </a:r>
          </a:p>
          <a:p>
            <a:pPr lvl="1">
              <a:lnSpc>
                <a:spcPct val="80000"/>
              </a:lnSpc>
            </a:pPr>
            <a:endParaRPr lang="da-DK" sz="1800" smtClean="0"/>
          </a:p>
          <a:p>
            <a:pPr>
              <a:lnSpc>
                <a:spcPct val="80000"/>
              </a:lnSpc>
            </a:pPr>
            <a:r>
              <a:rPr lang="da-DK" sz="1900" smtClean="0"/>
              <a:t>Production</a:t>
            </a:r>
          </a:p>
          <a:p>
            <a:pPr lvl="1">
              <a:lnSpc>
                <a:spcPct val="80000"/>
              </a:lnSpc>
            </a:pPr>
            <a:r>
              <a:rPr lang="da-DK" sz="1800" smtClean="0"/>
              <a:t>Which processes are involved? (incl. overheads) </a:t>
            </a:r>
          </a:p>
          <a:p>
            <a:pPr lvl="1">
              <a:lnSpc>
                <a:spcPct val="80000"/>
              </a:lnSpc>
            </a:pPr>
            <a:endParaRPr lang="da-DK" sz="1800" smtClean="0"/>
          </a:p>
          <a:p>
            <a:pPr>
              <a:lnSpc>
                <a:spcPct val="80000"/>
              </a:lnSpc>
            </a:pPr>
            <a:r>
              <a:rPr lang="da-DK" sz="1900" smtClean="0"/>
              <a:t>Transport stage</a:t>
            </a:r>
          </a:p>
          <a:p>
            <a:pPr lvl="1">
              <a:lnSpc>
                <a:spcPct val="80000"/>
              </a:lnSpc>
            </a:pPr>
            <a:r>
              <a:rPr lang="da-DK" sz="1800" smtClean="0"/>
              <a:t>Which distances will be covered?</a:t>
            </a:r>
          </a:p>
          <a:p>
            <a:pPr lvl="1">
              <a:lnSpc>
                <a:spcPct val="80000"/>
              </a:lnSpc>
            </a:pPr>
            <a:r>
              <a:rPr lang="da-DK" sz="1800" smtClean="0"/>
              <a:t>With which means of transport? </a:t>
            </a:r>
          </a:p>
          <a:p>
            <a:pPr>
              <a:lnSpc>
                <a:spcPct val="80000"/>
              </a:lnSpc>
            </a:pPr>
            <a:endParaRPr lang="da-DK" sz="1900" smtClean="0"/>
          </a:p>
          <a:p>
            <a:pPr>
              <a:lnSpc>
                <a:spcPct val="80000"/>
              </a:lnSpc>
            </a:pPr>
            <a:r>
              <a:rPr lang="da-DK" sz="1900" smtClean="0"/>
              <a:t>Use stage</a:t>
            </a:r>
            <a:endParaRPr lang="da-DK" sz="1500" smtClean="0"/>
          </a:p>
          <a:p>
            <a:pPr lvl="1">
              <a:lnSpc>
                <a:spcPct val="80000"/>
              </a:lnSpc>
            </a:pPr>
            <a:r>
              <a:rPr lang="da-DK" sz="1800" smtClean="0"/>
              <a:t>How often will the citrus press be used (and cleaned)? and where?</a:t>
            </a:r>
          </a:p>
          <a:p>
            <a:pPr lvl="1">
              <a:lnSpc>
                <a:spcPct val="80000"/>
              </a:lnSpc>
            </a:pPr>
            <a:endParaRPr lang="da-DK" sz="1800" smtClean="0"/>
          </a:p>
          <a:p>
            <a:pPr>
              <a:lnSpc>
                <a:spcPct val="80000"/>
              </a:lnSpc>
            </a:pPr>
            <a:r>
              <a:rPr lang="da-DK" sz="1900" smtClean="0"/>
              <a:t>End-of-Life/Disposal stage</a:t>
            </a:r>
          </a:p>
          <a:p>
            <a:pPr lvl="1">
              <a:lnSpc>
                <a:spcPct val="80000"/>
              </a:lnSpc>
            </a:pPr>
            <a:r>
              <a:rPr lang="da-DK" sz="1800" smtClean="0"/>
              <a:t>What is/are the most likely disposal way/s?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smtClean="0"/>
              <a:t>Step 5: Quantify the environmental impacts</a:t>
            </a:r>
            <a:br>
              <a:rPr lang="en-GB" smtClean="0"/>
            </a:br>
            <a:r>
              <a:rPr lang="en-GB" sz="2000" smtClean="0"/>
              <a:t>Results</a:t>
            </a:r>
            <a:endParaRPr lang="en-GB" smtClean="0"/>
          </a:p>
        </p:txBody>
      </p:sp>
      <p:sp>
        <p:nvSpPr>
          <p:cNvPr id="48131" name="AutoShape 3"/>
          <p:cNvSpPr>
            <a:spLocks noGrp="1" noChangeAspect="1" noChangeArrowheads="1"/>
          </p:cNvSpPr>
          <p:nvPr>
            <p:ph type="body" idx="1"/>
          </p:nvPr>
        </p:nvSpPr>
        <p:spPr/>
        <p:txBody>
          <a:bodyPr/>
          <a:lstStyle/>
          <a:p>
            <a:r>
              <a:rPr lang="da-DK" smtClean="0"/>
              <a:t>ECO-it results in the different life cycle stages</a:t>
            </a:r>
          </a:p>
          <a:p>
            <a:endParaRPr lang="da-DK" smtClean="0"/>
          </a:p>
          <a:p>
            <a:endParaRPr lang="en-US" smtClean="0"/>
          </a:p>
        </p:txBody>
      </p:sp>
      <p:pic>
        <p:nvPicPr>
          <p:cNvPr id="48132" name="Picture 4"/>
          <p:cNvPicPr>
            <a:picLocks noChangeAspect="1" noChangeArrowheads="1"/>
          </p:cNvPicPr>
          <p:nvPr/>
        </p:nvPicPr>
        <p:blipFill>
          <a:blip r:embed="rId3"/>
          <a:srcRect/>
          <a:stretch>
            <a:fillRect/>
          </a:stretch>
        </p:blipFill>
        <p:spPr bwMode="auto">
          <a:xfrm>
            <a:off x="252413" y="2492375"/>
            <a:ext cx="6048375" cy="3360738"/>
          </a:xfrm>
          <a:prstGeom prst="rect">
            <a:avLst/>
          </a:prstGeom>
          <a:noFill/>
          <a:ln w="9525">
            <a:noFill/>
            <a:miter lim="800000"/>
            <a:headEnd/>
            <a:tailEnd/>
          </a:ln>
        </p:spPr>
      </p:pic>
      <p:grpSp>
        <p:nvGrpSpPr>
          <p:cNvPr id="2" name="Group 9"/>
          <p:cNvGrpSpPr>
            <a:grpSpLocks/>
          </p:cNvGrpSpPr>
          <p:nvPr/>
        </p:nvGrpSpPr>
        <p:grpSpPr bwMode="auto">
          <a:xfrm>
            <a:off x="2484438" y="1274765"/>
            <a:ext cx="5832475" cy="2439987"/>
            <a:chOff x="1610" y="935"/>
            <a:chExt cx="3674" cy="1537"/>
          </a:xfrm>
        </p:grpSpPr>
        <p:pic>
          <p:nvPicPr>
            <p:cNvPr id="48133" name="Picture 5"/>
            <p:cNvPicPr>
              <a:picLocks noChangeAspect="1" noChangeArrowheads="1"/>
            </p:cNvPicPr>
            <p:nvPr/>
          </p:nvPicPr>
          <p:blipFill>
            <a:blip r:embed="rId4"/>
            <a:srcRect/>
            <a:stretch>
              <a:fillRect/>
            </a:stretch>
          </p:blipFill>
          <p:spPr bwMode="auto">
            <a:xfrm>
              <a:off x="2517" y="935"/>
              <a:ext cx="2767" cy="1537"/>
            </a:xfrm>
            <a:prstGeom prst="rect">
              <a:avLst/>
            </a:prstGeom>
            <a:noFill/>
            <a:ln w="9525">
              <a:noFill/>
              <a:miter lim="800000"/>
              <a:headEnd/>
              <a:tailEnd/>
            </a:ln>
          </p:spPr>
        </p:pic>
        <p:sp>
          <p:nvSpPr>
            <p:cNvPr id="48136" name="Line 8"/>
            <p:cNvSpPr>
              <a:spLocks noChangeShapeType="1"/>
            </p:cNvSpPr>
            <p:nvPr/>
          </p:nvSpPr>
          <p:spPr bwMode="auto">
            <a:xfrm flipV="1">
              <a:off x="1610" y="1706"/>
              <a:ext cx="952" cy="182"/>
            </a:xfrm>
            <a:prstGeom prst="line">
              <a:avLst/>
            </a:prstGeom>
            <a:noFill/>
            <a:ln w="38100">
              <a:solidFill>
                <a:srgbClr val="008000"/>
              </a:solidFill>
              <a:round/>
              <a:headEnd/>
              <a:tailEnd type="triangle" w="lg" len="lg"/>
            </a:ln>
            <a:effectLst/>
          </p:spPr>
          <p:txBody>
            <a:bodyPr/>
            <a:lstStyle/>
            <a:p>
              <a:endParaRPr lang="en-GB"/>
            </a:p>
          </p:txBody>
        </p:sp>
      </p:grpSp>
      <p:grpSp>
        <p:nvGrpSpPr>
          <p:cNvPr id="3" name="Group 11"/>
          <p:cNvGrpSpPr>
            <a:grpSpLocks/>
          </p:cNvGrpSpPr>
          <p:nvPr/>
        </p:nvGrpSpPr>
        <p:grpSpPr bwMode="auto">
          <a:xfrm>
            <a:off x="2987675" y="3933825"/>
            <a:ext cx="5040313" cy="2160588"/>
            <a:chOff x="1882" y="2478"/>
            <a:chExt cx="3175" cy="1361"/>
          </a:xfrm>
        </p:grpSpPr>
        <p:pic>
          <p:nvPicPr>
            <p:cNvPr id="48134" name="Picture 6"/>
            <p:cNvPicPr>
              <a:picLocks noChangeAspect="1" noChangeArrowheads="1"/>
            </p:cNvPicPr>
            <p:nvPr/>
          </p:nvPicPr>
          <p:blipFill>
            <a:blip r:embed="rId5"/>
            <a:srcRect/>
            <a:stretch>
              <a:fillRect/>
            </a:stretch>
          </p:blipFill>
          <p:spPr bwMode="auto">
            <a:xfrm>
              <a:off x="2608" y="2478"/>
              <a:ext cx="2449" cy="1361"/>
            </a:xfrm>
            <a:prstGeom prst="rect">
              <a:avLst/>
            </a:prstGeom>
            <a:noFill/>
            <a:ln w="9525">
              <a:noFill/>
              <a:miter lim="800000"/>
              <a:headEnd/>
              <a:tailEnd/>
            </a:ln>
          </p:spPr>
        </p:pic>
        <p:sp>
          <p:nvSpPr>
            <p:cNvPr id="48138" name="Line 10"/>
            <p:cNvSpPr>
              <a:spLocks noChangeShapeType="1"/>
            </p:cNvSpPr>
            <p:nvPr/>
          </p:nvSpPr>
          <p:spPr bwMode="auto">
            <a:xfrm>
              <a:off x="1882" y="2750"/>
              <a:ext cx="726" cy="272"/>
            </a:xfrm>
            <a:prstGeom prst="line">
              <a:avLst/>
            </a:prstGeom>
            <a:noFill/>
            <a:ln w="38100">
              <a:solidFill>
                <a:srgbClr val="0000FF"/>
              </a:solidFill>
              <a:round/>
              <a:headEnd/>
              <a:tailEnd type="triangle" w="lg" len="lg"/>
            </a:ln>
            <a:effec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3"/>
          <a:srcRect/>
          <a:stretch>
            <a:fillRect/>
          </a:stretch>
        </p:blipFill>
        <p:spPr bwMode="auto">
          <a:xfrm>
            <a:off x="714375" y="3000375"/>
            <a:ext cx="4643438" cy="3143250"/>
          </a:xfrm>
          <a:prstGeom prst="rect">
            <a:avLst/>
          </a:prstGeom>
          <a:noFill/>
          <a:ln w="9525">
            <a:noFill/>
            <a:miter lim="800000"/>
            <a:headEnd/>
            <a:tailEnd/>
          </a:ln>
        </p:spPr>
      </p:pic>
      <p:sp>
        <p:nvSpPr>
          <p:cNvPr id="22531" name="Title 1"/>
          <p:cNvSpPr>
            <a:spLocks noGrp="1"/>
          </p:cNvSpPr>
          <p:nvPr>
            <p:ph type="title"/>
          </p:nvPr>
        </p:nvSpPr>
        <p:spPr/>
        <p:txBody>
          <a:bodyPr/>
          <a:lstStyle/>
          <a:p>
            <a:r>
              <a:rPr lang="en-US" dirty="0" smtClean="0"/>
              <a:t>Step 5: Quantify the environmental impacts</a:t>
            </a:r>
            <a:br>
              <a:rPr lang="en-US" dirty="0" smtClean="0"/>
            </a:br>
            <a:r>
              <a:rPr lang="en-GB" sz="2000" dirty="0" smtClean="0"/>
              <a:t>Quantify the environmental effects</a:t>
            </a:r>
            <a:endParaRPr lang="en-GB" dirty="0" smtClean="0"/>
          </a:p>
        </p:txBody>
      </p:sp>
      <p:sp>
        <p:nvSpPr>
          <p:cNvPr id="9219" name="TextBox 5"/>
          <p:cNvSpPr txBox="1">
            <a:spLocks noChangeArrowheads="1"/>
          </p:cNvSpPr>
          <p:nvPr/>
        </p:nvSpPr>
        <p:spPr bwMode="auto">
          <a:xfrm>
            <a:off x="285750" y="1428750"/>
            <a:ext cx="8286750" cy="1200329"/>
          </a:xfrm>
          <a:prstGeom prst="rect">
            <a:avLst/>
          </a:prstGeom>
          <a:noFill/>
          <a:ln w="9525">
            <a:noFill/>
            <a:miter lim="800000"/>
            <a:headEnd/>
            <a:tailEnd/>
          </a:ln>
        </p:spPr>
        <p:txBody>
          <a:bodyPr>
            <a:spAutoFit/>
          </a:bodyPr>
          <a:lstStyle/>
          <a:p>
            <a:pPr marL="647700" lvl="1" indent="-190500" algn="l">
              <a:buFont typeface="Arial" pitchFamily="34" charset="0"/>
              <a:buChar char="•"/>
              <a:defRPr/>
            </a:pPr>
            <a:endParaRPr lang="en-GB" sz="1800" dirty="0" smtClean="0"/>
          </a:p>
          <a:p>
            <a:pPr marL="647700" lvl="1" indent="-190500" algn="l">
              <a:buFont typeface="Arial" pitchFamily="34" charset="0"/>
              <a:buChar char="•"/>
              <a:defRPr/>
            </a:pPr>
            <a:r>
              <a:rPr lang="en-GB" sz="1800" dirty="0" smtClean="0"/>
              <a:t>Use an abridged LCA tool, such as </a:t>
            </a:r>
            <a:r>
              <a:rPr lang="en-GB" sz="1800" b="1" i="1" dirty="0" smtClean="0">
                <a:solidFill>
                  <a:srgbClr val="00B050"/>
                </a:solidFill>
              </a:rPr>
              <a:t>ECO-it</a:t>
            </a:r>
            <a:r>
              <a:rPr lang="en-GB" sz="1800" dirty="0" smtClean="0"/>
              <a:t>,</a:t>
            </a:r>
            <a:r>
              <a:rPr lang="en-GB" sz="1800" b="1" i="1" dirty="0" smtClean="0">
                <a:solidFill>
                  <a:srgbClr val="00B050"/>
                </a:solidFill>
              </a:rPr>
              <a:t> </a:t>
            </a:r>
            <a:r>
              <a:rPr lang="en-GB" sz="1800" dirty="0" smtClean="0"/>
              <a:t>to model your product’s life cycle</a:t>
            </a:r>
          </a:p>
          <a:p>
            <a:pPr marL="647700" lvl="1" indent="-190500" algn="l">
              <a:buFont typeface="Arial" pitchFamily="34" charset="0"/>
              <a:buChar char="•"/>
              <a:defRPr/>
            </a:pPr>
            <a:endParaRPr lang="en-GB" sz="1800" dirty="0" smtClean="0"/>
          </a:p>
        </p:txBody>
      </p:sp>
      <p:pic>
        <p:nvPicPr>
          <p:cNvPr id="22533" name="Picture 11" descr="ecoitxl">
            <a:hlinkClick r:id="rId4" action="ppaction://program"/>
          </p:cNvPr>
          <p:cNvPicPr>
            <a:picLocks noChangeAspect="1" noChangeArrowheads="1"/>
          </p:cNvPicPr>
          <p:nvPr/>
        </p:nvPicPr>
        <p:blipFill>
          <a:blip r:embed="rId5"/>
          <a:srcRect/>
          <a:stretch>
            <a:fillRect/>
          </a:stretch>
        </p:blipFill>
        <p:spPr bwMode="auto">
          <a:xfrm>
            <a:off x="682625" y="4625975"/>
            <a:ext cx="744538" cy="744538"/>
          </a:xfrm>
          <a:prstGeom prst="rect">
            <a:avLst/>
          </a:prstGeom>
          <a:noFill/>
          <a:ln w="9525">
            <a:noFill/>
            <a:miter lim="800000"/>
            <a:headEnd/>
            <a:tailEnd/>
          </a:ln>
        </p:spPr>
      </p:pic>
      <p:sp>
        <p:nvSpPr>
          <p:cNvPr id="6" name="Rectangle 76"/>
          <p:cNvSpPr>
            <a:spLocks noChangeArrowheads="1"/>
          </p:cNvSpPr>
          <p:nvPr/>
        </p:nvSpPr>
        <p:spPr bwMode="auto">
          <a:xfrm rot="-1570339">
            <a:off x="1175567" y="3558899"/>
            <a:ext cx="7189212" cy="523220"/>
          </a:xfrm>
          <a:prstGeom prst="rect">
            <a:avLst/>
          </a:prstGeom>
          <a:solidFill>
            <a:srgbClr val="FFFFFF">
              <a:alpha val="63922"/>
            </a:srgbClr>
          </a:solidFill>
          <a:ln w="9525">
            <a:noFill/>
            <a:miter lim="800000"/>
            <a:headEnd/>
            <a:tailEnd/>
          </a:ln>
        </p:spPr>
        <p:txBody>
          <a:bodyPr wrap="none">
            <a:spAutoFit/>
          </a:bodyPr>
          <a:lstStyle/>
          <a:p>
            <a:pPr marL="647700" lvl="1" indent="-190500" algn="l">
              <a:buFont typeface="Arial" pitchFamily="34" charset="0"/>
              <a:buChar char="•"/>
            </a:pPr>
            <a:r>
              <a:rPr lang="en-GB" sz="2800" b="1" dirty="0" smtClean="0">
                <a:solidFill>
                  <a:srgbClr val="FF0000"/>
                </a:solidFill>
              </a:rPr>
              <a:t>Choose 5 environmental </a:t>
            </a:r>
            <a:r>
              <a:rPr lang="en-GB" sz="2800" b="1" dirty="0" smtClean="0"/>
              <a:t>‘</a:t>
            </a:r>
            <a:r>
              <a:rPr lang="en-GB" sz="2800" b="1" dirty="0" smtClean="0">
                <a:solidFill>
                  <a:srgbClr val="FF0000"/>
                </a:solidFill>
              </a:rPr>
              <a:t>*</a:t>
            </a:r>
            <a:r>
              <a:rPr lang="en-GB" sz="2800" b="1" dirty="0" smtClean="0"/>
              <a:t>’</a:t>
            </a:r>
            <a:r>
              <a:rPr lang="en-GB" sz="2800" b="1" dirty="0" smtClean="0">
                <a:solidFill>
                  <a:srgbClr val="FF0000"/>
                </a:solidFill>
              </a:rPr>
              <a:t> priorities!</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p:grpSpPr>
        <p:sp>
          <p:nvSpPr>
            <p:cNvPr id="13" name="Rectangle 1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4" name="Group 7"/>
            <p:cNvGrpSpPr>
              <a:grpSpLocks/>
            </p:cNvGrpSpPr>
            <p:nvPr/>
          </p:nvGrpSpPr>
          <p:grpSpPr bwMode="auto">
            <a:xfrm>
              <a:off x="714348" y="1114407"/>
              <a:ext cx="7286643" cy="5743593"/>
              <a:chOff x="214282" y="0"/>
              <a:chExt cx="8929718" cy="6600827"/>
            </a:xfrm>
          </p:grpSpPr>
          <p:pic>
            <p:nvPicPr>
              <p:cNvPr id="15" name="Picture 2"/>
              <p:cNvPicPr>
                <a:picLocks noChangeAspect="1" noChangeArrowheads="1"/>
              </p:cNvPicPr>
              <p:nvPr/>
            </p:nvPicPr>
            <p:blipFill>
              <a:blip r:embed="rId3"/>
              <a:srcRect l="68684" t="28125" r="5273" b="18437"/>
              <a:stretch>
                <a:fillRect/>
              </a:stretch>
            </p:blipFill>
            <p:spPr bwMode="auto">
              <a:xfrm>
                <a:off x="500034" y="0"/>
                <a:ext cx="5214974" cy="3715669"/>
              </a:xfrm>
              <a:prstGeom prst="rect">
                <a:avLst/>
              </a:prstGeom>
              <a:noFill/>
              <a:ln w="9525">
                <a:noFill/>
                <a:miter lim="800000"/>
                <a:headEnd/>
                <a:tailEnd/>
              </a:ln>
            </p:spPr>
          </p:pic>
          <p:pic>
            <p:nvPicPr>
              <p:cNvPr id="16" name="Picture 2"/>
              <p:cNvPicPr>
                <a:picLocks noChangeAspect="1" noChangeArrowheads="1"/>
              </p:cNvPicPr>
              <p:nvPr/>
            </p:nvPicPr>
            <p:blipFill>
              <a:blip r:embed="rId4"/>
              <a:srcRect/>
              <a:stretch>
                <a:fillRect/>
              </a:stretch>
            </p:blipFill>
            <p:spPr bwMode="auto">
              <a:xfrm>
                <a:off x="4391025" y="2571744"/>
                <a:ext cx="4752975" cy="3781425"/>
              </a:xfrm>
              <a:prstGeom prst="rect">
                <a:avLst/>
              </a:prstGeom>
              <a:noFill/>
              <a:ln w="9525">
                <a:noFill/>
                <a:miter lim="800000"/>
                <a:headEnd/>
                <a:tailEnd/>
              </a:ln>
            </p:spPr>
          </p:pic>
          <p:pic>
            <p:nvPicPr>
              <p:cNvPr id="17" name="Picture 3"/>
              <p:cNvPicPr>
                <a:picLocks noChangeAspect="1" noChangeArrowheads="1"/>
              </p:cNvPicPr>
              <p:nvPr/>
            </p:nvPicPr>
            <p:blipFill>
              <a:blip r:embed="rId5"/>
              <a:srcRect l="69966" t="29688" r="8333" b="32439"/>
              <a:stretch>
                <a:fillRect/>
              </a:stretch>
            </p:blipFill>
            <p:spPr bwMode="auto">
              <a:xfrm>
                <a:off x="214282" y="3714752"/>
                <a:ext cx="4762500" cy="2886075"/>
              </a:xfrm>
              <a:prstGeom prst="rect">
                <a:avLst/>
              </a:prstGeom>
              <a:noFill/>
              <a:ln w="9525">
                <a:noFill/>
                <a:miter lim="800000"/>
                <a:headEnd/>
                <a:tailEnd/>
              </a:ln>
            </p:spPr>
          </p:pic>
        </p:grpSp>
      </p:grpSp>
      <p:sp>
        <p:nvSpPr>
          <p:cNvPr id="20" name="Title 26"/>
          <p:cNvSpPr>
            <a:spLocks noGrp="1"/>
          </p:cNvSpPr>
          <p:nvPr>
            <p:ph type="title"/>
          </p:nvPr>
        </p:nvSpPr>
        <p:spPr>
          <a:xfrm>
            <a:off x="1476375" y="333375"/>
            <a:ext cx="7510463" cy="792163"/>
          </a:xfrm>
        </p:spPr>
        <p:txBody>
          <a:bodyPr/>
          <a:lstStyle/>
          <a:p>
            <a:pPr eaLnBrk="1" hangingPunct="1"/>
            <a:r>
              <a:rPr lang="en-US" dirty="0" smtClean="0">
                <a:solidFill>
                  <a:schemeClr val="tx1"/>
                </a:solidFill>
              </a:rPr>
              <a:t>Step 5: Quantify the environmental impacts</a:t>
            </a:r>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5: Quantify the environmental impacts</a:t>
            </a:r>
            <a:endParaRPr lang="en-GB" dirty="0" smtClean="0"/>
          </a:p>
        </p:txBody>
      </p:sp>
      <p:sp>
        <p:nvSpPr>
          <p:cNvPr id="29" name="Rectangle 3"/>
          <p:cNvSpPr txBox="1">
            <a:spLocks noChangeArrowheads="1"/>
          </p:cNvSpPr>
          <p:nvPr/>
        </p:nvSpPr>
        <p:spPr bwMode="auto">
          <a:xfrm>
            <a:off x="142845" y="1385910"/>
            <a:ext cx="8829705"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provide another entry point to the environmental improvement task, based on highly simplified assessment methods</a:t>
            </a:r>
            <a:br>
              <a:rPr lang="en-US" sz="1600" kern="0" dirty="0" smtClean="0">
                <a:latin typeface="+mn-lt"/>
              </a:rPr>
            </a:b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limitations of these tools are clear, but even so, these simplified methods give a quick overview of a product's environmental profile</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tools can be used to create scenarios, in order to compare alternative processes, materials etc.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previous slides show results from the “ECO-it” tool – but there are many other so-called “Abridged LCA” tools available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smtClean="0"/>
              <a:t>Step 5: Quantify the environmental impacts</a:t>
            </a:r>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At some stage in the process, we need hard figures to help us to make environmental decisions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In this step we quantify the environmental impacts, with the help of a quantitative life cycle assessment technique</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We will use the figures created in this exercise to carry out an internal comparison of product alternatives, material choices, etc.</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defRPr/>
            </a:pPr>
            <a:r>
              <a:rPr lang="en-GB" sz="1600" b="1" kern="0" dirty="0" smtClean="0">
                <a:solidFill>
                  <a:srgbClr val="00B050"/>
                </a:solidFill>
              </a:rPr>
              <a:t>SIMPLIFIED METHODS </a:t>
            </a:r>
          </a:p>
          <a:p>
            <a:pPr marL="342900" lvl="0" indent="-342900" algn="l" eaLnBrk="0" hangingPunct="0">
              <a:lnSpc>
                <a:spcPct val="90000"/>
              </a:lnSpc>
              <a:spcBef>
                <a:spcPct val="20000"/>
              </a:spcBef>
              <a:defRPr/>
            </a:pPr>
            <a:endParaRPr lang="en-GB" sz="1600" b="1" kern="0" dirty="0" smtClean="0">
              <a:solidFill>
                <a:srgbClr val="00B050"/>
              </a:solidFill>
            </a:endParaRPr>
          </a:p>
          <a:p>
            <a:pPr marL="342900" lvl="0" indent="-342900" algn="l" eaLnBrk="0" hangingPunct="0">
              <a:lnSpc>
                <a:spcPct val="90000"/>
              </a:lnSpc>
              <a:spcBef>
                <a:spcPct val="20000"/>
              </a:spcBef>
              <a:buBlip>
                <a:blip r:embed="rId3"/>
              </a:buBlip>
              <a:defRPr/>
            </a:pPr>
            <a:r>
              <a:rPr lang="en-GB" sz="1600" kern="0" dirty="0" smtClean="0"/>
              <a:t>Life cycle assessment tools are used to quantify the environmental impacts of products and systems.</a:t>
            </a:r>
          </a:p>
          <a:p>
            <a:pPr marL="342900" lvl="0" indent="-342900" algn="l" eaLnBrk="0" hangingPunct="0">
              <a:lnSpc>
                <a:spcPct val="90000"/>
              </a:lnSpc>
              <a:spcBef>
                <a:spcPct val="20000"/>
              </a:spcBef>
              <a:buBlip>
                <a:blip r:embed="rId3"/>
              </a:buBlip>
              <a:defRPr/>
            </a:pPr>
            <a:endParaRPr lang="en-GB" sz="1600" kern="0" dirty="0" smtClean="0"/>
          </a:p>
          <a:p>
            <a:pPr marL="342900" lvl="0" indent="-342900" algn="l" eaLnBrk="0" hangingPunct="0">
              <a:lnSpc>
                <a:spcPct val="90000"/>
              </a:lnSpc>
              <a:spcBef>
                <a:spcPct val="20000"/>
              </a:spcBef>
              <a:buBlip>
                <a:blip r:embed="rId3"/>
              </a:buBlip>
              <a:defRPr/>
            </a:pPr>
            <a:r>
              <a:rPr lang="en-GB" sz="1600" kern="0" dirty="0" smtClean="0"/>
              <a:t>For the busy product developer, there are a number of simplified life cycle tools, such as: “Life Cycle Check” and “</a:t>
            </a:r>
            <a:r>
              <a:rPr lang="en-GB" sz="1600" kern="0" dirty="0" err="1" smtClean="0"/>
              <a:t>Ecodesignguide</a:t>
            </a:r>
            <a:r>
              <a:rPr lang="en-GB" sz="1600" kern="0" dirty="0" smtClean="0"/>
              <a:t>” from Denmark; the Austrian “Ecodesign PILOT”; the Dutch “Eco-Indicator 99” and “ECO-it”; or the Swedish “EPS”.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smtClean="0"/>
              <a:t>Step 5: Quantify the environmental impacts</a:t>
            </a:r>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lnSpc>
                <a:spcPct val="90000"/>
              </a:lnSpc>
              <a:spcBef>
                <a:spcPct val="20000"/>
              </a:spcBef>
              <a:defRPr/>
            </a:pPr>
            <a:r>
              <a:rPr lang="en-GB" sz="1600" b="1" kern="0" dirty="0" smtClean="0">
                <a:solidFill>
                  <a:srgbClr val="00B050"/>
                </a:solidFill>
              </a:rPr>
              <a:t>BACKGROUND</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Choice of method depends on: </a:t>
            </a:r>
          </a:p>
          <a:p>
            <a:pPr marL="800100" lvl="1" indent="-342900" algn="l" eaLnBrk="0" hangingPunct="0">
              <a:lnSpc>
                <a:spcPct val="90000"/>
              </a:lnSpc>
              <a:spcBef>
                <a:spcPct val="20000"/>
              </a:spcBef>
              <a:buBlip>
                <a:blip r:embed="rId3"/>
              </a:buBlip>
              <a:defRPr/>
            </a:pPr>
            <a:r>
              <a:rPr lang="en-GB" sz="1600" kern="0" dirty="0" smtClean="0">
                <a:latin typeface="+mn-lt"/>
              </a:rPr>
              <a:t>who will apply the method</a:t>
            </a:r>
          </a:p>
          <a:p>
            <a:pPr marL="800100" lvl="1" indent="-342900" algn="l" eaLnBrk="0" hangingPunct="0">
              <a:lnSpc>
                <a:spcPct val="90000"/>
              </a:lnSpc>
              <a:spcBef>
                <a:spcPct val="20000"/>
              </a:spcBef>
              <a:buBlip>
                <a:blip r:embed="rId3"/>
              </a:buBlip>
              <a:defRPr/>
            </a:pPr>
            <a:r>
              <a:rPr lang="en-GB" sz="1600" kern="0" dirty="0" smtClean="0">
                <a:latin typeface="+mn-lt"/>
              </a:rPr>
              <a:t>how much one knows about the product</a:t>
            </a:r>
          </a:p>
          <a:p>
            <a:pPr marL="800100" lvl="1" indent="-342900" algn="l" eaLnBrk="0" hangingPunct="0">
              <a:lnSpc>
                <a:spcPct val="90000"/>
              </a:lnSpc>
              <a:spcBef>
                <a:spcPct val="20000"/>
              </a:spcBef>
              <a:buBlip>
                <a:blip r:embed="rId3"/>
              </a:buBlip>
              <a:defRPr/>
            </a:pPr>
            <a:r>
              <a:rPr lang="en-GB" sz="1600" kern="0" dirty="0" smtClean="0">
                <a:latin typeface="+mn-lt"/>
              </a:rPr>
              <a:t>whether one wishes to use a computer tool or a pocket calculator</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outcome always depends on three factors: </a:t>
            </a:r>
          </a:p>
          <a:p>
            <a:pPr marL="800100" lvl="1" indent="-342900" algn="l" eaLnBrk="0" hangingPunct="0">
              <a:lnSpc>
                <a:spcPct val="90000"/>
              </a:lnSpc>
              <a:spcBef>
                <a:spcPct val="20000"/>
              </a:spcBef>
              <a:buBlip>
                <a:blip r:embed="rId3"/>
              </a:buBlip>
              <a:defRPr/>
            </a:pPr>
            <a:r>
              <a:rPr lang="en-GB" sz="1600" kern="0" dirty="0" smtClean="0">
                <a:latin typeface="+mn-lt"/>
              </a:rPr>
              <a:t>the model</a:t>
            </a:r>
          </a:p>
          <a:p>
            <a:pPr marL="800100" lvl="1" indent="-342900" algn="l" eaLnBrk="0" hangingPunct="0">
              <a:lnSpc>
                <a:spcPct val="90000"/>
              </a:lnSpc>
              <a:spcBef>
                <a:spcPct val="20000"/>
              </a:spcBef>
              <a:buBlip>
                <a:blip r:embed="rId3"/>
              </a:buBlip>
              <a:defRPr/>
            </a:pPr>
            <a:r>
              <a:rPr lang="en-GB" sz="1600" kern="0" dirty="0" smtClean="0">
                <a:latin typeface="+mn-lt"/>
              </a:rPr>
              <a:t>the data</a:t>
            </a:r>
          </a:p>
          <a:p>
            <a:pPr marL="800100" lvl="1" indent="-342900" algn="l" eaLnBrk="0" hangingPunct="0">
              <a:lnSpc>
                <a:spcPct val="90000"/>
              </a:lnSpc>
              <a:spcBef>
                <a:spcPct val="20000"/>
              </a:spcBef>
              <a:buBlip>
                <a:blip r:embed="rId3"/>
              </a:buBlip>
              <a:defRPr/>
            </a:pPr>
            <a:r>
              <a:rPr lang="en-GB" sz="1600" kern="0" dirty="0" smtClean="0">
                <a:latin typeface="+mn-lt"/>
              </a:rPr>
              <a:t>the method itself</a:t>
            </a:r>
          </a:p>
          <a:p>
            <a:pPr marL="800100" lvl="1"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endParaRPr lang="en-GB" sz="1600" kern="0" dirty="0" smtClean="0">
              <a:latin typeface="+mn-lt"/>
            </a:endParaRPr>
          </a:p>
          <a:p>
            <a:pPr marL="800100" lvl="1"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Common for all methods is that one must define the product life résumé and model this within the framework of the method. Some methods include data on materials and processes, which ease the quantification task, especially if the method is software-based.</a:t>
            </a:r>
          </a:p>
        </p:txBody>
      </p:sp>
      <p:grpSp>
        <p:nvGrpSpPr>
          <p:cNvPr id="18" name="Group 17"/>
          <p:cNvGrpSpPr/>
          <p:nvPr/>
        </p:nvGrpSpPr>
        <p:grpSpPr>
          <a:xfrm>
            <a:off x="5857884" y="3286124"/>
            <a:ext cx="2214578" cy="2162623"/>
            <a:chOff x="6000760" y="3214686"/>
            <a:chExt cx="2214578" cy="2162623"/>
          </a:xfrm>
        </p:grpSpPr>
        <p:sp>
          <p:nvSpPr>
            <p:cNvPr id="5" name="Oval 4"/>
            <p:cNvSpPr/>
            <p:nvPr/>
          </p:nvSpPr>
          <p:spPr bwMode="auto">
            <a:xfrm>
              <a:off x="6000760" y="3214686"/>
              <a:ext cx="1000132" cy="590987"/>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smtClean="0">
                  <a:ln>
                    <a:noFill/>
                  </a:ln>
                  <a:solidFill>
                    <a:schemeClr val="tx1"/>
                  </a:solidFill>
                  <a:effectLst/>
                  <a:latin typeface="Arial" charset="0"/>
                </a:rPr>
                <a:t>Data</a:t>
              </a:r>
            </a:p>
          </p:txBody>
        </p:sp>
        <p:sp>
          <p:nvSpPr>
            <p:cNvPr id="6" name="Oval 5"/>
            <p:cNvSpPr/>
            <p:nvPr/>
          </p:nvSpPr>
          <p:spPr bwMode="auto">
            <a:xfrm>
              <a:off x="7215206" y="3214686"/>
              <a:ext cx="1000132" cy="590987"/>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smtClean="0">
                  <a:ln>
                    <a:noFill/>
                  </a:ln>
                  <a:solidFill>
                    <a:schemeClr val="tx1"/>
                  </a:solidFill>
                  <a:effectLst/>
                  <a:latin typeface="Arial" charset="0"/>
                </a:rPr>
                <a:t>Model</a:t>
              </a:r>
            </a:p>
          </p:txBody>
        </p:sp>
        <p:sp>
          <p:nvSpPr>
            <p:cNvPr id="7" name="Oval 6"/>
            <p:cNvSpPr/>
            <p:nvPr/>
          </p:nvSpPr>
          <p:spPr bwMode="auto">
            <a:xfrm>
              <a:off x="6643702" y="4000504"/>
              <a:ext cx="1000132" cy="590987"/>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err="1" smtClean="0">
                  <a:ln>
                    <a:noFill/>
                  </a:ln>
                  <a:solidFill>
                    <a:schemeClr val="tx1"/>
                  </a:solidFill>
                  <a:effectLst/>
                  <a:latin typeface="Arial" charset="0"/>
                </a:rPr>
                <a:t>Method</a:t>
              </a:r>
              <a:endParaRPr kumimoji="0" lang="da-DK" sz="1100" b="1"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6643702" y="4786322"/>
              <a:ext cx="1000132" cy="590987"/>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err="1" smtClean="0">
                  <a:ln>
                    <a:noFill/>
                  </a:ln>
                  <a:solidFill>
                    <a:schemeClr val="tx1"/>
                  </a:solidFill>
                  <a:effectLst/>
                  <a:latin typeface="Arial" charset="0"/>
                </a:rPr>
                <a:t>Result</a:t>
              </a:r>
              <a:endParaRPr kumimoji="0" lang="da-DK" sz="1100" b="1" i="0" u="none" strike="noStrike" cap="none" normalizeH="0" baseline="0" dirty="0" smtClean="0">
                <a:ln>
                  <a:noFill/>
                </a:ln>
                <a:solidFill>
                  <a:schemeClr val="tx1"/>
                </a:solidFill>
                <a:effectLst/>
                <a:latin typeface="Arial" charset="0"/>
              </a:endParaRPr>
            </a:p>
          </p:txBody>
        </p:sp>
        <p:cxnSp>
          <p:nvCxnSpPr>
            <p:cNvPr id="10" name="Straight Arrow Connector 9"/>
            <p:cNvCxnSpPr/>
            <p:nvPr/>
          </p:nvCxnSpPr>
          <p:spPr bwMode="auto">
            <a:xfrm>
              <a:off x="6929454" y="3500438"/>
              <a:ext cx="357190" cy="1588"/>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11" name="Straight Arrow Connector 10"/>
            <p:cNvCxnSpPr/>
            <p:nvPr/>
          </p:nvCxnSpPr>
          <p:spPr bwMode="auto">
            <a:xfrm rot="16200000" flipH="1">
              <a:off x="6572264" y="3714752"/>
              <a:ext cx="357190" cy="357190"/>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13" name="Straight Arrow Connector 12"/>
            <p:cNvCxnSpPr/>
            <p:nvPr/>
          </p:nvCxnSpPr>
          <p:spPr bwMode="auto">
            <a:xfrm rot="5400000">
              <a:off x="7286644" y="3786190"/>
              <a:ext cx="357190" cy="214314"/>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16" name="Straight Arrow Connector 15"/>
            <p:cNvCxnSpPr/>
            <p:nvPr/>
          </p:nvCxnSpPr>
          <p:spPr bwMode="auto">
            <a:xfrm rot="5400000">
              <a:off x="6930248" y="4714884"/>
              <a:ext cx="428628" cy="1588"/>
            </a:xfrm>
            <a:prstGeom prst="straightConnector1">
              <a:avLst/>
            </a:prstGeom>
            <a:noFill/>
            <a:ln w="9525" cap="flat" cmpd="sng" algn="ctr">
              <a:solidFill>
                <a:schemeClr val="tx1"/>
              </a:solidFill>
              <a:prstDash val="solid"/>
              <a:round/>
              <a:headEnd type="none" w="med" len="med"/>
              <a:tailEnd type="triangle" w="med" len="med"/>
            </a:ln>
            <a:effec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5: Quantify the environmental impacts</a:t>
            </a:r>
            <a:endParaRPr lang="en-GB" dirty="0" smtClean="0"/>
          </a:p>
        </p:txBody>
      </p:sp>
      <p:sp>
        <p:nvSpPr>
          <p:cNvPr id="29" name="Rectangle 3"/>
          <p:cNvSpPr txBox="1">
            <a:spLocks noChangeArrowheads="1"/>
          </p:cNvSpPr>
          <p:nvPr/>
        </p:nvSpPr>
        <p:spPr bwMode="auto">
          <a:xfrm>
            <a:off x="142845" y="1385910"/>
            <a:ext cx="8572559"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FF0000"/>
                </a:solidFill>
                <a:latin typeface="+mn-lt"/>
              </a:rPr>
              <a:t>FOR INTERNAL USE ONLY!</a:t>
            </a:r>
          </a:p>
          <a:p>
            <a:pPr marL="342900" lvl="0" indent="-342900" algn="l" eaLnBrk="0" hangingPunct="0">
              <a:lnSpc>
                <a:spcPct val="90000"/>
              </a:lnSpc>
              <a:spcBef>
                <a:spcPct val="20000"/>
              </a:spcBef>
              <a:defRPr/>
            </a:pPr>
            <a:endParaRPr lang="en-US" sz="1600" b="1" kern="0" dirty="0" smtClean="0">
              <a:solidFill>
                <a:srgbClr val="FF000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Results can vary depending on the combination and content of the three factors: model, data and methodology</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Results are merely a quick and general estimation</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use quantified environmental figures in connection with external communication a full life cycle assessment (according to ISO standards) must be made and independently approved</a:t>
            </a:r>
          </a:p>
        </p:txBody>
      </p:sp>
      <p:pic>
        <p:nvPicPr>
          <p:cNvPr id="7" name="Picture 5"/>
          <p:cNvPicPr>
            <a:picLocks noChangeAspect="1" noChangeArrowheads="1"/>
          </p:cNvPicPr>
          <p:nvPr/>
        </p:nvPicPr>
        <p:blipFill>
          <a:blip r:embed="rId4"/>
          <a:srcRect/>
          <a:stretch>
            <a:fillRect/>
          </a:stretch>
        </p:blipFill>
        <p:spPr bwMode="auto">
          <a:xfrm>
            <a:off x="6000760" y="4171915"/>
            <a:ext cx="2520770" cy="1400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3"/>
          <p:cNvSpPr txBox="1">
            <a:spLocks noChangeArrowheads="1"/>
          </p:cNvSpPr>
          <p:nvPr/>
        </p:nvSpPr>
        <p:spPr bwMode="auto">
          <a:xfrm>
            <a:off x="142845" y="4286256"/>
            <a:ext cx="5715040" cy="1971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However, simplified methods are often both sufficient and the most useful choice for daily product development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5: Quantify the environmental impacts</a:t>
            </a:r>
            <a:endParaRPr lang="en-GB" dirty="0" smtClean="0"/>
          </a:p>
        </p:txBody>
      </p:sp>
      <p:sp>
        <p:nvSpPr>
          <p:cNvPr id="197" name="Rectangle 3"/>
          <p:cNvSpPr txBox="1">
            <a:spLocks noChangeArrowheads="1"/>
          </p:cNvSpPr>
          <p:nvPr/>
        </p:nvSpPr>
        <p:spPr bwMode="auto">
          <a:xfrm>
            <a:off x="142844" y="3314736"/>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US" sz="1600" kern="0" dirty="0" smtClean="0">
              <a:latin typeface="+mn-lt"/>
            </a:endParaRPr>
          </a:p>
        </p:txBody>
      </p:sp>
      <p:sp>
        <p:nvSpPr>
          <p:cNvPr id="7" name="Rectangle 3"/>
          <p:cNvSpPr txBox="1">
            <a:spLocks noChangeArrowheads="1"/>
          </p:cNvSpPr>
          <p:nvPr/>
        </p:nvSpPr>
        <p:spPr bwMode="auto">
          <a:xfrm>
            <a:off x="142845" y="2600356"/>
            <a:ext cx="4643469"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GB" sz="1600" kern="0" dirty="0" smtClean="0">
                <a:latin typeface="+mn-lt"/>
              </a:rPr>
              <a:t>Work step-by-step through the method and record underway the different assumptions, you make.</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method typically requires data on product name, functional unit, materials, manufacturing processes, transport, use scenarios and disposal scenarios.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Prepare a presentation of the results from the exercise and then identify five environmental focus areas ('</a:t>
            </a:r>
            <a:r>
              <a:rPr lang="en-GB" sz="1600" b="1" kern="0" dirty="0" smtClean="0">
                <a:solidFill>
                  <a:srgbClr val="FF0000"/>
                </a:solidFill>
                <a:latin typeface="+mn-lt"/>
              </a:rPr>
              <a:t>*</a:t>
            </a:r>
            <a:r>
              <a:rPr lang="en-GB" sz="1600" kern="0" dirty="0" smtClean="0">
                <a:latin typeface="+mn-lt"/>
              </a:rPr>
              <a:t>').</a:t>
            </a:r>
          </a:p>
        </p:txBody>
      </p:sp>
      <p:pic>
        <p:nvPicPr>
          <p:cNvPr id="8" name="Picture 7" descr="P6030035.JPG"/>
          <p:cNvPicPr>
            <a:picLocks noChangeAspect="1"/>
          </p:cNvPicPr>
          <p:nvPr/>
        </p:nvPicPr>
        <p:blipFill>
          <a:blip r:embed="rId4" cstate="print">
            <a:lum bright="20000" contrast="10000"/>
          </a:blip>
          <a:srcRect l="10156" r="9375"/>
          <a:stretch>
            <a:fillRect/>
          </a:stretch>
        </p:blipFill>
        <p:spPr>
          <a:xfrm>
            <a:off x="4944071" y="2643182"/>
            <a:ext cx="3985647" cy="37147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3"/>
          <p:cNvSpPr txBox="1">
            <a:spLocks noChangeArrowheads="1"/>
          </p:cNvSpPr>
          <p:nvPr/>
        </p:nvSpPr>
        <p:spPr bwMode="auto">
          <a:xfrm>
            <a:off x="142844" y="1385910"/>
            <a:ext cx="8870527"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Choose a method for assessing the environmental impacts of your product. Use the results from Step 1 to 4 to describe the product and its life cycle.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dirty="0" smtClean="0"/>
              <a:t>Step 5: Quantify the environmental impacts</a:t>
            </a:r>
            <a:br>
              <a:rPr lang="en-GB" dirty="0" smtClean="0"/>
            </a:br>
            <a:r>
              <a:rPr lang="en-GB" sz="2000" dirty="0" smtClean="0"/>
              <a:t>LCA results are usually complex</a:t>
            </a:r>
          </a:p>
        </p:txBody>
      </p:sp>
      <p:pic>
        <p:nvPicPr>
          <p:cNvPr id="32773" name="Picture 22"/>
          <p:cNvPicPr>
            <a:picLocks noChangeAspect="1" noChangeArrowheads="1"/>
          </p:cNvPicPr>
          <p:nvPr/>
        </p:nvPicPr>
        <p:blipFill>
          <a:blip r:embed="rId3"/>
          <a:srcRect/>
          <a:stretch>
            <a:fillRect/>
          </a:stretch>
        </p:blipFill>
        <p:spPr bwMode="auto">
          <a:xfrm>
            <a:off x="611188" y="1268413"/>
            <a:ext cx="8642350" cy="5310187"/>
          </a:xfrm>
          <a:prstGeom prst="rect">
            <a:avLst/>
          </a:prstGeom>
          <a:noFill/>
          <a:ln w="9525">
            <a:noFill/>
            <a:miter lim="800000"/>
            <a:headEnd/>
            <a:tailEnd/>
          </a:ln>
        </p:spPr>
      </p:pic>
      <p:sp>
        <p:nvSpPr>
          <p:cNvPr id="32771" name="TextBox 5"/>
          <p:cNvSpPr txBox="1">
            <a:spLocks noChangeArrowheads="1"/>
          </p:cNvSpPr>
          <p:nvPr/>
        </p:nvSpPr>
        <p:spPr bwMode="auto">
          <a:xfrm>
            <a:off x="533400" y="1274763"/>
            <a:ext cx="8286750" cy="641350"/>
          </a:xfrm>
          <a:prstGeom prst="rect">
            <a:avLst/>
          </a:prstGeom>
          <a:noFill/>
          <a:ln w="9525">
            <a:noFill/>
            <a:miter lim="800000"/>
            <a:headEnd/>
            <a:tailEnd/>
          </a:ln>
        </p:spPr>
        <p:txBody>
          <a:bodyPr>
            <a:spAutoFit/>
          </a:bodyPr>
          <a:lstStyle/>
          <a:p>
            <a:pPr algn="l"/>
            <a:r>
              <a:rPr lang="da-DK" sz="1800" b="1"/>
              <a:t>Example of an LCA result – </a:t>
            </a:r>
            <a:br>
              <a:rPr lang="da-DK" sz="1800" b="1"/>
            </a:br>
            <a:r>
              <a:rPr lang="da-DK" sz="1800" b="1"/>
              <a:t>Four product alternatives compared in 5 impact categories</a:t>
            </a:r>
            <a:endParaRPr lang="en-GB"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t>Step 5: Quantify the environmental impacts</a:t>
            </a:r>
            <a:br>
              <a:rPr lang="en-GB" smtClean="0"/>
            </a:br>
            <a:r>
              <a:rPr lang="en-GB" sz="2000" smtClean="0"/>
              <a:t>Tools for simplified LCAs: e.g. ECO-it</a:t>
            </a:r>
          </a:p>
        </p:txBody>
      </p:sp>
      <p:pic>
        <p:nvPicPr>
          <p:cNvPr id="46085" name="Picture 5"/>
          <p:cNvPicPr>
            <a:picLocks noChangeAspect="1" noChangeArrowheads="1"/>
          </p:cNvPicPr>
          <p:nvPr/>
        </p:nvPicPr>
        <p:blipFill>
          <a:blip r:embed="rId3"/>
          <a:srcRect/>
          <a:stretch>
            <a:fillRect/>
          </a:stretch>
        </p:blipFill>
        <p:spPr bwMode="auto">
          <a:xfrm>
            <a:off x="642938" y="1747838"/>
            <a:ext cx="7127875" cy="4824412"/>
          </a:xfrm>
          <a:prstGeom prst="rect">
            <a:avLst/>
          </a:prstGeom>
          <a:noFill/>
          <a:ln w="9525">
            <a:noFill/>
            <a:miter lim="800000"/>
            <a:headEnd/>
            <a:tailEnd/>
          </a:ln>
        </p:spPr>
      </p:pic>
      <p:pic>
        <p:nvPicPr>
          <p:cNvPr id="46086" name="Picture 11" descr="ecoitxl">
            <a:hlinkClick r:id="rId4" action="ppaction://program"/>
          </p:cNvPr>
          <p:cNvPicPr>
            <a:picLocks noChangeAspect="1" noChangeArrowheads="1"/>
          </p:cNvPicPr>
          <p:nvPr/>
        </p:nvPicPr>
        <p:blipFill>
          <a:blip r:embed="rId5"/>
          <a:srcRect/>
          <a:stretch>
            <a:fillRect/>
          </a:stretch>
        </p:blipFill>
        <p:spPr bwMode="auto">
          <a:xfrm>
            <a:off x="611188" y="4941888"/>
            <a:ext cx="1143000" cy="1143000"/>
          </a:xfrm>
          <a:prstGeom prst="rect">
            <a:avLst/>
          </a:prstGeom>
          <a:noFill/>
          <a:ln w="9525">
            <a:noFill/>
            <a:miter lim="800000"/>
            <a:headEnd/>
            <a:tailEnd/>
          </a:ln>
        </p:spPr>
      </p:pic>
      <p:sp>
        <p:nvSpPr>
          <p:cNvPr id="46087" name="Text Box 12"/>
          <p:cNvSpPr txBox="1">
            <a:spLocks noChangeArrowheads="1"/>
          </p:cNvSpPr>
          <p:nvPr/>
        </p:nvSpPr>
        <p:spPr bwMode="auto">
          <a:xfrm>
            <a:off x="611188" y="6308725"/>
            <a:ext cx="2554287" cy="336550"/>
          </a:xfrm>
          <a:prstGeom prst="rect">
            <a:avLst/>
          </a:prstGeom>
          <a:noFill/>
          <a:ln w="9525">
            <a:noFill/>
            <a:miter lim="800000"/>
            <a:headEnd/>
            <a:tailEnd/>
          </a:ln>
        </p:spPr>
        <p:txBody>
          <a:bodyPr wrap="none">
            <a:spAutoFit/>
          </a:bodyPr>
          <a:lstStyle/>
          <a:p>
            <a:pPr>
              <a:buFont typeface="Wingdings" pitchFamily="2" charset="2"/>
              <a:buNone/>
            </a:pPr>
            <a:r>
              <a:rPr lang="da-DK"/>
              <a:t>[Download fra www.pre.nl]</a:t>
            </a:r>
            <a:endParaRPr lang="en-US"/>
          </a:p>
        </p:txBody>
      </p:sp>
      <p:sp>
        <p:nvSpPr>
          <p:cNvPr id="46104" name="TextBox 5"/>
          <p:cNvSpPr txBox="1">
            <a:spLocks noChangeArrowheads="1"/>
          </p:cNvSpPr>
          <p:nvPr/>
        </p:nvSpPr>
        <p:spPr bwMode="auto">
          <a:xfrm>
            <a:off x="285750" y="1428750"/>
            <a:ext cx="8286750" cy="366713"/>
          </a:xfrm>
          <a:prstGeom prst="rect">
            <a:avLst/>
          </a:prstGeom>
          <a:noFill/>
          <a:ln w="9525">
            <a:noFill/>
            <a:miter lim="800000"/>
            <a:headEnd/>
            <a:tailEnd/>
          </a:ln>
        </p:spPr>
        <p:txBody>
          <a:bodyPr>
            <a:spAutoFit/>
          </a:bodyPr>
          <a:lstStyle/>
          <a:p>
            <a:pPr algn="l"/>
            <a:r>
              <a:rPr lang="da-DK" sz="1800" b="1"/>
              <a:t>Eco-indicator &amp; ECO-it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GB" smtClean="0"/>
              <a:t>Step 5: Quantify the environmental impacts</a:t>
            </a:r>
            <a:br>
              <a:rPr lang="en-GB" smtClean="0"/>
            </a:br>
            <a:r>
              <a:rPr lang="en-GB" sz="2000" smtClean="0"/>
              <a:t>Environmental impact reduced to a single indicator  </a:t>
            </a:r>
          </a:p>
        </p:txBody>
      </p:sp>
      <p:sp>
        <p:nvSpPr>
          <p:cNvPr id="2052" name="TextBox 5"/>
          <p:cNvSpPr txBox="1">
            <a:spLocks noChangeArrowheads="1"/>
          </p:cNvSpPr>
          <p:nvPr/>
        </p:nvSpPr>
        <p:spPr bwMode="auto">
          <a:xfrm>
            <a:off x="285750" y="1428750"/>
            <a:ext cx="8286750" cy="366713"/>
          </a:xfrm>
          <a:prstGeom prst="rect">
            <a:avLst/>
          </a:prstGeom>
          <a:noFill/>
          <a:ln w="9525">
            <a:noFill/>
            <a:miter lim="800000"/>
            <a:headEnd/>
            <a:tailEnd/>
          </a:ln>
        </p:spPr>
        <p:txBody>
          <a:bodyPr>
            <a:spAutoFit/>
          </a:bodyPr>
          <a:lstStyle/>
          <a:p>
            <a:pPr algn="l"/>
            <a:r>
              <a:rPr lang="da-DK" sz="1800" b="1">
                <a:solidFill>
                  <a:schemeClr val="bg1"/>
                </a:solidFill>
              </a:rPr>
              <a:t>Eco-indicator &amp; ECO-it</a:t>
            </a:r>
          </a:p>
        </p:txBody>
      </p:sp>
      <p:sp>
        <p:nvSpPr>
          <p:cNvPr id="2054" name="Text Box 12"/>
          <p:cNvSpPr txBox="1">
            <a:spLocks noChangeArrowheads="1"/>
          </p:cNvSpPr>
          <p:nvPr/>
        </p:nvSpPr>
        <p:spPr bwMode="auto">
          <a:xfrm>
            <a:off x="6948488" y="5519738"/>
            <a:ext cx="1001712" cy="214312"/>
          </a:xfrm>
          <a:prstGeom prst="rect">
            <a:avLst/>
          </a:prstGeom>
          <a:noFill/>
          <a:ln w="9525">
            <a:noFill/>
            <a:miter lim="800000"/>
            <a:headEnd/>
            <a:tailEnd/>
          </a:ln>
        </p:spPr>
        <p:txBody>
          <a:bodyPr wrap="none">
            <a:spAutoFit/>
          </a:bodyPr>
          <a:lstStyle/>
          <a:p>
            <a:pPr>
              <a:buFont typeface="Wingdings" pitchFamily="2" charset="2"/>
              <a:buNone/>
            </a:pPr>
            <a:r>
              <a:rPr lang="da-DK" sz="800"/>
              <a:t>[http://www.pre.nl]</a:t>
            </a:r>
            <a:endParaRPr lang="en-US" sz="800"/>
          </a:p>
        </p:txBody>
      </p:sp>
      <p:graphicFrame>
        <p:nvGraphicFramePr>
          <p:cNvPr id="2050" name="Object 21"/>
          <p:cNvGraphicFramePr>
            <a:graphicFrameLocks noChangeAspect="1"/>
          </p:cNvGraphicFramePr>
          <p:nvPr/>
        </p:nvGraphicFramePr>
        <p:xfrm>
          <a:off x="971550" y="2033588"/>
          <a:ext cx="7029450" cy="3727450"/>
        </p:xfrm>
        <a:graphic>
          <a:graphicData uri="http://schemas.openxmlformats.org/presentationml/2006/ole">
            <p:oleObj spid="_x0000_s432130" r:id="rId4" imgW="5876925" imgH="3113088" progId="MSDraw">
              <p:embed/>
            </p:oleObj>
          </a:graphicData>
        </a:graphic>
      </p:graphicFrame>
      <p:sp>
        <p:nvSpPr>
          <p:cNvPr id="2071" name="Rectangle 23"/>
          <p:cNvSpPr>
            <a:spLocks noChangeArrowheads="1"/>
          </p:cNvSpPr>
          <p:nvPr/>
        </p:nvSpPr>
        <p:spPr bwMode="auto">
          <a:xfrm>
            <a:off x="1762125" y="1844675"/>
            <a:ext cx="6265863" cy="4248150"/>
          </a:xfrm>
          <a:prstGeom prst="rect">
            <a:avLst/>
          </a:prstGeom>
          <a:solidFill>
            <a:schemeClr val="bg1"/>
          </a:solidFill>
          <a:ln w="9525" algn="ctr">
            <a:no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4.68208E-6 L 0.21684 -0.00508 " pathEditMode="relative" rAng="0" ptsTypes="AA">
                                      <p:cBhvr>
                                        <p:cTn id="6" dur="2000" fill="hold"/>
                                        <p:tgtEl>
                                          <p:spTgt spid="2071"/>
                                        </p:tgtEl>
                                        <p:attrNameLst>
                                          <p:attrName>ppt_x</p:attrName>
                                          <p:attrName>ppt_y</p:attrName>
                                        </p:attrNameLst>
                                      </p:cBhvr>
                                      <p:rCtr x="108" y="-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21684 -0.00508 L 0.37431 0.00532 " pathEditMode="relative" rAng="0" ptsTypes="AA">
                                      <p:cBhvr>
                                        <p:cTn id="10" dur="2000" fill="hold"/>
                                        <p:tgtEl>
                                          <p:spTgt spid="2071"/>
                                        </p:tgtEl>
                                        <p:attrNameLst>
                                          <p:attrName>ppt_x</p:attrName>
                                          <p:attrName>ppt_y</p:attrName>
                                        </p:attrNameLst>
                                      </p:cBhvr>
                                      <p:rCtr x="79" y="5"/>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37431 0.00532 L 0.52396 0.00532 " pathEditMode="relative" rAng="0" ptsTypes="AA">
                                      <p:cBhvr>
                                        <p:cTn id="14" dur="2000" fill="hold"/>
                                        <p:tgtEl>
                                          <p:spTgt spid="2071"/>
                                        </p:tgtEl>
                                        <p:attrNameLst>
                                          <p:attrName>ppt_x</p:attrName>
                                          <p:attrName>ppt_y</p:attrName>
                                        </p:attrNameLst>
                                      </p:cBhvr>
                                      <p:rCtr x="7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52587 -4.68208E-6 L 0.77587 -4.68208E-6 " pathEditMode="relative" rAng="0" ptsTypes="AA">
                                      <p:cBhvr>
                                        <p:cTn id="18" dur="2000" fill="hold"/>
                                        <p:tgtEl>
                                          <p:spTgt spid="207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P spid="2071" grpId="1" animBg="1"/>
      <p:bldP spid="2071" grpId="2" animBg="1"/>
      <p:bldP spid="2071"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marL="87313" indent="-87313"/>
            <a:r>
              <a:rPr lang="en-GB" smtClean="0"/>
              <a:t>Step 5: Quantify the environmental impacts</a:t>
            </a:r>
            <a:br>
              <a:rPr lang="en-GB" smtClean="0"/>
            </a:br>
            <a:r>
              <a:rPr lang="en-GB" sz="2000" smtClean="0"/>
              <a:t>Example of using ECO-it</a:t>
            </a:r>
            <a:endParaRPr lang="en-GB" smtClean="0"/>
          </a:p>
        </p:txBody>
      </p:sp>
      <p:sp>
        <p:nvSpPr>
          <p:cNvPr id="47107" name="TextBox 5"/>
          <p:cNvSpPr txBox="1">
            <a:spLocks noChangeArrowheads="1"/>
          </p:cNvSpPr>
          <p:nvPr/>
        </p:nvSpPr>
        <p:spPr bwMode="auto">
          <a:xfrm>
            <a:off x="285750" y="1428750"/>
            <a:ext cx="8286750" cy="366713"/>
          </a:xfrm>
          <a:prstGeom prst="rect">
            <a:avLst/>
          </a:prstGeom>
          <a:noFill/>
          <a:ln w="9525">
            <a:noFill/>
            <a:miter lim="800000"/>
            <a:headEnd/>
            <a:tailEnd/>
          </a:ln>
        </p:spPr>
        <p:txBody>
          <a:bodyPr>
            <a:spAutoFit/>
          </a:bodyPr>
          <a:lstStyle/>
          <a:p>
            <a:pPr algn="l"/>
            <a:r>
              <a:rPr lang="da-DK" sz="1800" b="1"/>
              <a:t>Abridged LCA of a citrus press, using ECO-it</a:t>
            </a:r>
            <a:endParaRPr lang="en-GB" sz="1800"/>
          </a:p>
        </p:txBody>
      </p:sp>
      <p:pic>
        <p:nvPicPr>
          <p:cNvPr id="47109" name="Picture 4"/>
          <p:cNvPicPr>
            <a:picLocks noChangeAspect="1" noChangeArrowheads="1"/>
          </p:cNvPicPr>
          <p:nvPr/>
        </p:nvPicPr>
        <p:blipFill>
          <a:blip r:embed="rId3"/>
          <a:srcRect/>
          <a:stretch>
            <a:fillRect/>
          </a:stretch>
        </p:blipFill>
        <p:spPr bwMode="auto">
          <a:xfrm>
            <a:off x="500063" y="2428875"/>
            <a:ext cx="3130550"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1367</Words>
  <Application>Microsoft Office PowerPoint</Application>
  <PresentationFormat>On-screen Show (4:3)</PresentationFormat>
  <Paragraphs>176</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Detlef 1</vt:lpstr>
      <vt:lpstr>MSDraw</vt:lpstr>
      <vt:lpstr>Environmental improvement through product development  Step 5: Quantify the environmental impacts</vt:lpstr>
      <vt:lpstr>Step 5: Quantify the environmental impacts</vt:lpstr>
      <vt:lpstr>Step 5: Quantify the environmental impacts</vt:lpstr>
      <vt:lpstr>Step 5: Quantify the environmental impacts</vt:lpstr>
      <vt:lpstr>Step 5: Quantify the environmental impacts</vt:lpstr>
      <vt:lpstr>Step 5: Quantify the environmental impacts LCA results are usually complex</vt:lpstr>
      <vt:lpstr>Step 5: Quantify the environmental impacts Tools for simplified LCAs: e.g. ECO-it</vt:lpstr>
      <vt:lpstr>Step 5: Quantify the environmental impacts Environmental impact reduced to a single indicator  </vt:lpstr>
      <vt:lpstr>Step 5: Quantify the environmental impacts Example of using ECO-it</vt:lpstr>
      <vt:lpstr>Step 5: Quantify the environmental impacts Assumptions during the assessment</vt:lpstr>
      <vt:lpstr>Step 5: Quantify the environmental impacts Results</vt:lpstr>
      <vt:lpstr>Step 5: Quantify the environmental impacts Quantify the environmental effects</vt:lpstr>
      <vt:lpstr>Step 5: Quantify the environmental impacts</vt:lpstr>
      <vt:lpstr>Step 5: Quantify the environmental impacts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2009-12-01T01:15:22Z</dcterms:modified>
</cp:coreProperties>
</file>