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316" r:id="rId2"/>
    <p:sldId id="626" r:id="rId3"/>
    <p:sldId id="756" r:id="rId4"/>
    <p:sldId id="754" r:id="rId5"/>
    <p:sldId id="757" r:id="rId6"/>
    <p:sldId id="755" r:id="rId7"/>
    <p:sldId id="760" r:id="rId8"/>
    <p:sldId id="761" r:id="rId9"/>
    <p:sldId id="764" r:id="rId10"/>
    <p:sldId id="765" r:id="rId11"/>
    <p:sldId id="766" r:id="rId12"/>
    <p:sldId id="768" r:id="rId13"/>
    <p:sldId id="769" r:id="rId14"/>
    <p:sldId id="767" r:id="rId15"/>
    <p:sldId id="842" r:id="rId16"/>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5844" name="Slide Number Placeholder 3"/>
          <p:cNvSpPr>
            <a:spLocks noGrp="1"/>
          </p:cNvSpPr>
          <p:nvPr>
            <p:ph type="sldNum" sz="quarter" idx="5"/>
          </p:nvPr>
        </p:nvSpPr>
        <p:spPr>
          <a:noFill/>
        </p:spPr>
        <p:txBody>
          <a:bodyPr/>
          <a:lstStyle/>
          <a:p>
            <a:fld id="{F839CF3B-14C9-4748-A4ED-BAAE12280D40}"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10</a:t>
            </a:fld>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7-step approach is designed as a chain of exercises that ought to be completed from start to finish. It is important, for example, that the product’s life cycle and environmental impacts are charted, before commencing with the creation of solutions.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approach requires that a product is chosen in advance, as the object for environmental improvement. The product can be either an already marketed product, which will serve as a reference product, or a product that is currently under development. The first case is the easiest, as it is easier to identify data about the product’s life cycle. </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first 6 steps of the 7-step approach isolate the environmental task and focus on identifying environmental effects. Subsequently improvement proposals are created. Step 7 provides a framework for an action plan and the basis for systematic integration of the proposed environ-mental improvements into the product development process.</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rgbClr val="FF0000"/>
                </a:solidFill>
                <a:latin typeface="Arial" charset="0"/>
                <a:ea typeface="+mn-ea"/>
                <a:cs typeface="+mn-cs"/>
              </a:rPr>
              <a:t>* </a:t>
            </a:r>
            <a:r>
              <a:rPr lang="en-GB" sz="1200" kern="0" dirty="0" smtClean="0">
                <a:solidFill>
                  <a:schemeClr val="tx1"/>
                </a:solidFill>
                <a:latin typeface="Arial" charset="0"/>
                <a:ea typeface="+mn-ea"/>
                <a:cs typeface="+mn-cs"/>
              </a:rPr>
              <a:t>Try in each step to define five key environmental priorities that later can be used to begin a final prioritisation! Mark these priorities with a red ‘</a:t>
            </a:r>
            <a:r>
              <a:rPr lang="en-GB" sz="1200" kern="0" dirty="0" smtClean="0">
                <a:solidFill>
                  <a:srgbClr val="FF0000"/>
                </a:solidFill>
                <a:latin typeface="Arial" charset="0"/>
                <a:ea typeface="+mn-ea"/>
                <a:cs typeface="+mn-cs"/>
              </a:rPr>
              <a:t>*</a:t>
            </a:r>
            <a:r>
              <a:rPr lang="en-GB" sz="1200" kern="0" dirty="0" smtClean="0">
                <a:solidFill>
                  <a:schemeClr val="tx1"/>
                </a:solidFill>
                <a:latin typeface="Arial" charset="0"/>
                <a:ea typeface="+mn-ea"/>
                <a:cs typeface="+mn-cs"/>
              </a:rPr>
              <a:t>’</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11</a:t>
            </a:fld>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 target audience for this approach is all the staff who play an active role in the areas of the company, which may be linked to the product’s environmental impacts.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It is best if the participants represent a wide range of disciplines, from mechanical engineers, through environmental specialists, industrial designers and materials specialists, to the factory manager.</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12</a:t>
            </a:fld>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 approach is executed as a physical meeting, lasting at least one working day. In addition, one should reserve sufficient time for preparation and follow-up work. Active participation from the delegates is a must. Reporting is carried out as a part of the process and environmental improvements are created as the principal outcome. </a:t>
            </a:r>
          </a:p>
          <a:p>
            <a:pPr marL="342900" lvl="0" indent="-342900" algn="l" eaLnBrk="0" hangingPunct="0">
              <a:lnSpc>
                <a:spcPct val="90000"/>
              </a:lnSpc>
              <a:spcBef>
                <a:spcPct val="20000"/>
              </a:spcBef>
              <a:buBlip>
                <a:blip r:embed="rId3"/>
              </a:buBlip>
              <a:defRPr/>
            </a:pPr>
            <a:endParaRPr lang="en-GB" sz="16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600" kern="0" dirty="0" smtClean="0">
                <a:solidFill>
                  <a:schemeClr val="tx1"/>
                </a:solidFill>
                <a:latin typeface="Arial" charset="0"/>
                <a:ea typeface="+mn-ea"/>
                <a:cs typeface="+mn-cs"/>
              </a:rPr>
              <a:t>The following considerations will contribute to a successful workshop: </a:t>
            </a:r>
          </a:p>
          <a:p>
            <a:pPr marL="800100" lvl="1" indent="-342900" algn="l" eaLnBrk="0" hangingPunct="0">
              <a:lnSpc>
                <a:spcPct val="90000"/>
              </a:lnSpc>
              <a:spcBef>
                <a:spcPct val="20000"/>
              </a:spcBef>
              <a:buBlip>
                <a:blip r:embed="rId3"/>
              </a:buBlip>
              <a:defRPr/>
            </a:pPr>
            <a:r>
              <a:rPr lang="en-GB" sz="1500" kern="0" dirty="0" smtClean="0">
                <a:solidFill>
                  <a:schemeClr val="tx1"/>
                </a:solidFill>
                <a:latin typeface="Arial" charset="0"/>
                <a:ea typeface="+mn-ea"/>
                <a:cs typeface="+mn-cs"/>
              </a:rPr>
              <a:t>Prepare each step carefully beforehand, so the methodology and the necessary practical preparations are ensured. </a:t>
            </a:r>
          </a:p>
          <a:p>
            <a:pPr marL="800100" lvl="1" indent="-342900" algn="l" eaLnBrk="0" hangingPunct="0">
              <a:lnSpc>
                <a:spcPct val="90000"/>
              </a:lnSpc>
              <a:spcBef>
                <a:spcPct val="20000"/>
              </a:spcBef>
              <a:buBlip>
                <a:blip r:embed="rId3"/>
              </a:buBlip>
              <a:defRPr/>
            </a:pPr>
            <a:r>
              <a:rPr lang="en-GB" sz="1500" kern="0" dirty="0" smtClean="0">
                <a:solidFill>
                  <a:schemeClr val="tx1"/>
                </a:solidFill>
                <a:latin typeface="Arial" charset="0"/>
                <a:ea typeface="+mn-ea"/>
                <a:cs typeface="+mn-cs"/>
              </a:rPr>
              <a:t>Participants should prepare themselves by collecting as much knowledge about the product as possible.</a:t>
            </a:r>
          </a:p>
          <a:p>
            <a:pPr marL="800100" lvl="1" indent="-342900" algn="l" eaLnBrk="0" hangingPunct="0">
              <a:lnSpc>
                <a:spcPct val="90000"/>
              </a:lnSpc>
              <a:spcBef>
                <a:spcPct val="20000"/>
              </a:spcBef>
              <a:buBlip>
                <a:blip r:embed="rId3"/>
              </a:buBlip>
              <a:defRPr/>
            </a:pPr>
            <a:r>
              <a:rPr lang="en-GB" sz="1500" kern="0" dirty="0" smtClean="0">
                <a:solidFill>
                  <a:schemeClr val="tx1"/>
                </a:solidFill>
                <a:latin typeface="Arial" charset="0"/>
                <a:ea typeface="+mn-ea"/>
                <a:cs typeface="+mn-cs"/>
              </a:rPr>
              <a:t>A coordinator must be identified (either the company’s own environmental champion or an external consultant). The coordinator organises and facilitates the process, as well as motivating the participants to come prepared for meetings. </a:t>
            </a:r>
          </a:p>
          <a:p>
            <a:pPr marL="800100" lvl="1" indent="-342900" algn="l" eaLnBrk="0" hangingPunct="0">
              <a:lnSpc>
                <a:spcPct val="90000"/>
              </a:lnSpc>
              <a:spcBef>
                <a:spcPct val="20000"/>
              </a:spcBef>
              <a:buBlip>
                <a:blip r:embed="rId3"/>
              </a:buBlip>
              <a:defRPr/>
            </a:pPr>
            <a:r>
              <a:rPr lang="en-GB" sz="1500" kern="0" dirty="0" smtClean="0">
                <a:solidFill>
                  <a:schemeClr val="tx1"/>
                </a:solidFill>
                <a:latin typeface="Arial" charset="0"/>
                <a:ea typeface="+mn-ea"/>
                <a:cs typeface="+mn-cs"/>
              </a:rPr>
              <a:t>At least two examples of the reference product should be provided; one assembled and one disassembled (if the product is suited for this). </a:t>
            </a:r>
          </a:p>
          <a:p>
            <a:pPr marL="800100" lvl="1" indent="-342900" algn="l" eaLnBrk="0" hangingPunct="0">
              <a:lnSpc>
                <a:spcPct val="90000"/>
              </a:lnSpc>
              <a:spcBef>
                <a:spcPct val="20000"/>
              </a:spcBef>
              <a:buBlip>
                <a:blip r:embed="rId3"/>
              </a:buBlip>
              <a:defRPr/>
            </a:pPr>
            <a:r>
              <a:rPr lang="en-GB" sz="1500" kern="0" dirty="0" smtClean="0">
                <a:solidFill>
                  <a:schemeClr val="tx1"/>
                </a:solidFill>
                <a:latin typeface="Arial" charset="0"/>
                <a:ea typeface="+mn-ea"/>
                <a:cs typeface="+mn-cs"/>
              </a:rPr>
              <a:t>Prepare a working space so as to enable and encourage group discussions – and with plenty of wall space for posters.</a:t>
            </a:r>
          </a:p>
          <a:p>
            <a:pPr marL="800100" lvl="1" indent="-342900" algn="l" eaLnBrk="0" hangingPunct="0">
              <a:lnSpc>
                <a:spcPct val="90000"/>
              </a:lnSpc>
              <a:spcBef>
                <a:spcPct val="20000"/>
              </a:spcBef>
              <a:buBlip>
                <a:blip r:embed="rId3"/>
              </a:buBlip>
              <a:defRPr/>
            </a:pPr>
            <a:r>
              <a:rPr lang="en-GB" sz="1500" kern="0" dirty="0" smtClean="0">
                <a:solidFill>
                  <a:schemeClr val="tx1"/>
                </a:solidFill>
                <a:latin typeface="Arial" charset="0"/>
                <a:ea typeface="+mn-ea"/>
                <a:cs typeface="+mn-cs"/>
              </a:rPr>
              <a:t>A series of posters should be prepared, to facilitate the process and ensure reporting.</a:t>
            </a:r>
          </a:p>
          <a:p>
            <a:pPr marL="800100" lvl="1" indent="-342900" algn="l" eaLnBrk="0" hangingPunct="0">
              <a:lnSpc>
                <a:spcPct val="90000"/>
              </a:lnSpc>
              <a:spcBef>
                <a:spcPct val="20000"/>
              </a:spcBef>
              <a:buBlip>
                <a:blip r:embed="rId3"/>
              </a:buBlip>
              <a:defRPr/>
            </a:pPr>
            <a:r>
              <a:rPr lang="en-GB" sz="1500" kern="0" dirty="0" smtClean="0">
                <a:solidFill>
                  <a:schemeClr val="tx1"/>
                </a:solidFill>
                <a:latin typeface="Arial" charset="0"/>
                <a:ea typeface="+mn-ea"/>
                <a:cs typeface="+mn-cs"/>
              </a:rPr>
              <a:t>Create groups of up to 7 people. If there are more than 7 people, then create more groups, which can compete against each other for the good ideas!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13</a:t>
            </a:fld>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14</a:t>
            </a:fld>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15</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Companies in Denmark and abroad are working increasingly to reduce human impacts on the environment and nature. At the same time there must be a sustained focus on the creation of value for customers and consumers. This development gives rise to a huge potential for companies to create new business opportunities, where sustainable development and value creation are integrated early in the design of new products and services.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There is a great opportunity for businesses to create a new and positive agenda, where the focus is on all the good that companies can do for the environment, society and economic growth. Such an agenda must, of course, be based on a high involvement of the competencies of the companies’ own employees, as well as those of partners in the value chain. </a:t>
            </a:r>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Taking a systematic approach to understanding where and why a product has environmental impacts in its lifetime also leads to competitive advantages for the company as processes and relations become transparent.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For instance, around 90% of the waste that can be attributed to many of the products that we meet in our daily lives, has been created before the end-user even gets their hands on the products.</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There is therefore a need to create environmentally improved alternatives to existing technologies, materials and procedures.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 company, its customers and its suppliers should all be made aware of the fact, that sustainable development is a collective responsibility, which has consequences for all parties. </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buFont typeface="Wingdings" pitchFamily="2" charset="2"/>
              <a:buChar char="§"/>
            </a:pPr>
            <a:r>
              <a:rPr lang="en-US" sz="1200" kern="0" dirty="0" smtClean="0">
                <a:solidFill>
                  <a:schemeClr val="tx1"/>
                </a:solidFill>
                <a:latin typeface="Arial" charset="0"/>
                <a:ea typeface="+mn-ea"/>
                <a:cs typeface="+mn-cs"/>
              </a:rPr>
              <a:t>There are benefits to be reaped from environmental stewardship.</a:t>
            </a:r>
          </a:p>
          <a:p>
            <a:pPr eaLnBrk="1" hangingPunct="1">
              <a:buFont typeface="Wingdings" pitchFamily="2" charset="2"/>
              <a:buChar char="§"/>
            </a:pPr>
            <a:endParaRPr lang="en-US" sz="1200" kern="0" dirty="0" smtClean="0">
              <a:solidFill>
                <a:schemeClr val="tx1"/>
              </a:solidFill>
              <a:latin typeface="Arial" charset="0"/>
              <a:ea typeface="+mn-ea"/>
              <a:cs typeface="+mn-cs"/>
            </a:endParaRPr>
          </a:p>
          <a:p>
            <a:pPr eaLnBrk="1" hangingPunct="1">
              <a:buFont typeface="Wingdings" pitchFamily="2" charset="2"/>
              <a:buChar char="§"/>
            </a:pPr>
            <a:r>
              <a:rPr lang="en-US" sz="1200" kern="0" dirty="0" smtClean="0">
                <a:solidFill>
                  <a:schemeClr val="tx1"/>
                </a:solidFill>
                <a:latin typeface="Arial" charset="0"/>
                <a:ea typeface="+mn-ea"/>
                <a:cs typeface="+mn-cs"/>
              </a:rPr>
              <a:t>It has been demonstrated, for instance, that environmental thinking in product development leads to efficient products, which are both economically viable to produce, cheaper to operate and maintain, and more robust over their lifetimes.</a:t>
            </a:r>
          </a:p>
          <a:p>
            <a:pPr eaLnBrk="1" hangingPunct="1">
              <a:buFont typeface="Wingdings" pitchFamily="2" charset="2"/>
              <a:buChar char="§"/>
            </a:pPr>
            <a:endParaRPr lang="en-US" sz="1200" kern="0" dirty="0" smtClean="0">
              <a:solidFill>
                <a:schemeClr val="tx1"/>
              </a:solidFill>
              <a:latin typeface="Arial" charset="0"/>
              <a:ea typeface="+mn-ea"/>
              <a:cs typeface="+mn-cs"/>
            </a:endParaRPr>
          </a:p>
          <a:p>
            <a:pPr eaLnBrk="1" hangingPunct="1">
              <a:buFont typeface="Wingdings" pitchFamily="2" charset="2"/>
              <a:buChar char="§"/>
            </a:pPr>
            <a:r>
              <a:rPr lang="en-US" sz="1200" kern="0" dirty="0" smtClean="0">
                <a:solidFill>
                  <a:schemeClr val="tx1"/>
                </a:solidFill>
                <a:latin typeface="Arial" charset="0"/>
                <a:ea typeface="+mn-ea"/>
                <a:cs typeface="+mn-cs"/>
              </a:rPr>
              <a:t>By taking a systematic approach to the environmental design task, environmental product improve-</a:t>
            </a:r>
            <a:r>
              <a:rPr lang="en-US" sz="1200" kern="0" dirty="0" err="1" smtClean="0">
                <a:solidFill>
                  <a:schemeClr val="tx1"/>
                </a:solidFill>
                <a:latin typeface="Arial" charset="0"/>
                <a:ea typeface="+mn-ea"/>
                <a:cs typeface="+mn-cs"/>
              </a:rPr>
              <a:t>ments</a:t>
            </a:r>
            <a:r>
              <a:rPr lang="en-US" sz="1200" kern="0" dirty="0" smtClean="0">
                <a:solidFill>
                  <a:schemeClr val="tx1"/>
                </a:solidFill>
                <a:latin typeface="Arial" charset="0"/>
                <a:ea typeface="+mn-ea"/>
                <a:cs typeface="+mn-cs"/>
              </a:rPr>
              <a:t> can often be equated to increased product quality.</a:t>
            </a:r>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Environmental impacts are caused in all stages of a product's life, and different products give rise to different types of environmental profiles.</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But regardless of the nature, size and time of occurrence of environmental impacts for a product, the vast majority of these have been decided in the early phases of product development.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Approx. 80% of a product's environmental profile is fixed under concept creation in product development</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The product developer has therefore a great influence on the product’s life cycle and also on the subsequently occurring environmental impacts.</a:t>
            </a:r>
            <a:endParaRPr kumimoji="0" lang="en-GB" sz="1200" b="0" i="0" u="none" strike="noStrike" kern="0" cap="none" spc="0" normalizeH="0" baseline="0" noProof="0" dirty="0" smtClean="0">
              <a:ln>
                <a:noFill/>
              </a:ln>
              <a:solidFill>
                <a:schemeClr val="tx1"/>
              </a:solidFill>
              <a:effectLst/>
              <a:uLnTx/>
              <a:uFillTx/>
              <a:latin typeface="Arial" charset="0"/>
              <a:ea typeface="+mn-ea"/>
              <a:cs typeface="+mn-cs"/>
            </a:endParaRP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6</a:t>
            </a:fld>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Good and systematic environmental improvement can only be created on the basis of a solid and deep insight into the product's life cycle.</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By forming a picture of the whole life cycle for the product, we can ensure that each stage in the product’s life becomes as environmentally benign as possible.</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This activity is called </a:t>
            </a:r>
            <a:r>
              <a:rPr lang="en-US" sz="1200" b="1" i="1" kern="0" dirty="0" smtClean="0">
                <a:solidFill>
                  <a:srgbClr val="00B050"/>
                </a:solidFill>
                <a:latin typeface="Arial" charset="0"/>
                <a:ea typeface="+mn-ea"/>
                <a:cs typeface="+mn-cs"/>
              </a:rPr>
              <a:t>product life thinking</a:t>
            </a:r>
            <a:r>
              <a:rPr lang="en-US" sz="1200" kern="0" dirty="0" smtClean="0">
                <a:solidFill>
                  <a:schemeClr val="tx1"/>
                </a:solidFill>
                <a:latin typeface="Arial" charset="0"/>
                <a:ea typeface="+mn-ea"/>
                <a:cs typeface="+mn-cs"/>
              </a:rPr>
              <a:t>.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Product life thinking involves an active and systematic charting of every product life stage, together with the various stakeholders and situations that the product is likely to meet during its lifetime. This broad approach to product development gives the company important insight into life cycle stages such as the product’s use stage, early on in the project.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It is important to </a:t>
            </a:r>
            <a:r>
              <a:rPr lang="en-GB" sz="1200" kern="0" dirty="0" smtClean="0">
                <a:solidFill>
                  <a:schemeClr val="tx1"/>
                </a:solidFill>
                <a:latin typeface="Arial" charset="0"/>
                <a:ea typeface="+mn-ea"/>
                <a:cs typeface="+mn-cs"/>
              </a:rPr>
              <a:t>visualise</a:t>
            </a:r>
            <a:r>
              <a:rPr lang="en-US" sz="1200" kern="0" dirty="0" smtClean="0">
                <a:solidFill>
                  <a:schemeClr val="tx1"/>
                </a:solidFill>
                <a:latin typeface="Arial" charset="0"/>
                <a:ea typeface="+mn-ea"/>
                <a:cs typeface="+mn-cs"/>
              </a:rPr>
              <a:t> the product's life cycle, based on a conception of the various situations and stakeholders that the product will meet throughout its lifetime.</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Each product life stage ought to describe both the product and all related activities, in order to create a picture of resource consumption and the root causes of environmental impacts. </a:t>
            </a:r>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7</a:t>
            </a:fld>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8</a:t>
            </a:fld>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Many companies that have had environment on the agenda for some years will righteously be able to claim that they have a good grip on the more eco-analytical tasks and on environmental documentation and reporting. But in contrast, there is often far less focus on the creation of completely new environmental solutions.</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method developed for this approach to environmental improvement in product development will lead you through a 7-step, solution-oriented process, towards environmental improvement.</a:t>
            </a:r>
          </a:p>
          <a:p>
            <a:pPr marL="342900" lvl="0" indent="-342900" algn="l" eaLnBrk="0" hangingPunct="0">
              <a:lnSpc>
                <a:spcPct val="90000"/>
              </a:lnSpc>
              <a:spcBef>
                <a:spcPct val="20000"/>
              </a:spcBef>
              <a:buBlip>
                <a:blip r:embed="rId3"/>
              </a:buBlip>
              <a:defRPr/>
            </a:pPr>
            <a:endParaRPr lang="en-GB"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7 steps are simple, inspiring and different from your ordinary product development tasks. The approach creates space for innovation by focusing solely on environmental issues.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9</a:t>
            </a:fld>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4"/>
        </a:buBlip>
        <a:defRPr sz="1200">
          <a:solidFill>
            <a:schemeClr val="tx1"/>
          </a:solidFill>
          <a:latin typeface="+mn-lt"/>
        </a:defRPr>
      </a:lvl5pPr>
      <a:lvl6pPr marL="2514600" indent="-228600" algn="l" rtl="0" fontAlgn="base">
        <a:spcBef>
          <a:spcPct val="20000"/>
        </a:spcBef>
        <a:spcAft>
          <a:spcPct val="0"/>
        </a:spcAft>
        <a:buBlip>
          <a:blip r:embed="rId14"/>
        </a:buBlip>
        <a:defRPr sz="1200">
          <a:solidFill>
            <a:schemeClr val="tx1"/>
          </a:solidFill>
          <a:latin typeface="+mn-lt"/>
        </a:defRPr>
      </a:lvl6pPr>
      <a:lvl7pPr marL="2971800" indent="-228600" algn="l" rtl="0" fontAlgn="base">
        <a:spcBef>
          <a:spcPct val="20000"/>
        </a:spcBef>
        <a:spcAft>
          <a:spcPct val="0"/>
        </a:spcAft>
        <a:buBlip>
          <a:blip r:embed="rId14"/>
        </a:buBlip>
        <a:defRPr sz="1200">
          <a:solidFill>
            <a:schemeClr val="tx1"/>
          </a:solidFill>
          <a:latin typeface="+mn-lt"/>
        </a:defRPr>
      </a:lvl7pPr>
      <a:lvl8pPr marL="3429000" indent="-228600" algn="l" rtl="0" fontAlgn="base">
        <a:spcBef>
          <a:spcPct val="20000"/>
        </a:spcBef>
        <a:spcAft>
          <a:spcPct val="0"/>
        </a:spcAft>
        <a:buBlip>
          <a:blip r:embed="rId14"/>
        </a:buBlip>
        <a:defRPr sz="1200">
          <a:solidFill>
            <a:schemeClr val="tx1"/>
          </a:solidFill>
          <a:latin typeface="+mn-lt"/>
        </a:defRPr>
      </a:lvl8pPr>
      <a:lvl9pPr marL="3886200" indent="-228600" algn="l" rtl="0" fontAlgn="base">
        <a:spcBef>
          <a:spcPct val="20000"/>
        </a:spcBef>
        <a:spcAft>
          <a:spcPct val="0"/>
        </a:spcAft>
        <a:buBlip>
          <a:blip r:embed="rId14"/>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1500188" y="5072074"/>
            <a:ext cx="7488237" cy="1428760"/>
          </a:xfrm>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GB" sz="1600" i="1" dirty="0" smtClean="0"/>
              <a:t>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Environmental improvements in 7 steps</a:t>
            </a:r>
          </a:p>
        </p:txBody>
      </p:sp>
      <p:sp>
        <p:nvSpPr>
          <p:cNvPr id="29" name="Rectangle 3"/>
          <p:cNvSpPr txBox="1">
            <a:spLocks noChangeArrowheads="1"/>
          </p:cNvSpPr>
          <p:nvPr/>
        </p:nvSpPr>
        <p:spPr bwMode="auto">
          <a:xfrm>
            <a:off x="142845" y="1385910"/>
            <a:ext cx="884875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GET A GRIP ON THE ENVIRONMENT</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following 7-step approach is built up to aid you to: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800100" lvl="1" indent="-342900" algn="l" eaLnBrk="0" hangingPunct="0">
              <a:lnSpc>
                <a:spcPct val="90000"/>
              </a:lnSpc>
              <a:spcBef>
                <a:spcPct val="20000"/>
              </a:spcBef>
              <a:buBlip>
                <a:blip r:embed="rId3"/>
              </a:buBlip>
              <a:defRPr/>
            </a:pPr>
            <a:r>
              <a:rPr lang="en-US" sz="1600" kern="0" dirty="0" smtClean="0">
                <a:latin typeface="+mn-lt"/>
              </a:rPr>
              <a:t>get an overview of your product's environmental effects</a:t>
            </a:r>
          </a:p>
          <a:p>
            <a:pPr marL="800100" lvl="1" indent="-342900" algn="l" eaLnBrk="0" hangingPunct="0">
              <a:lnSpc>
                <a:spcPct val="90000"/>
              </a:lnSpc>
              <a:spcBef>
                <a:spcPct val="20000"/>
              </a:spcBef>
              <a:buBlip>
                <a:blip r:embed="rId3"/>
              </a:buBlip>
              <a:defRPr/>
            </a:pPr>
            <a:endParaRPr lang="en-US" sz="1600" kern="0" dirty="0" smtClean="0">
              <a:latin typeface="+mn-lt"/>
            </a:endParaRPr>
          </a:p>
          <a:p>
            <a:pPr marL="800100" lvl="1" indent="-342900" algn="l" eaLnBrk="0" hangingPunct="0">
              <a:lnSpc>
                <a:spcPct val="90000"/>
              </a:lnSpc>
              <a:spcBef>
                <a:spcPct val="20000"/>
              </a:spcBef>
              <a:buBlip>
                <a:blip r:embed="rId3"/>
              </a:buBlip>
              <a:defRPr/>
            </a:pPr>
            <a:r>
              <a:rPr lang="en-US" sz="1600" kern="0" dirty="0" smtClean="0">
                <a:latin typeface="+mn-lt"/>
              </a:rPr>
              <a:t>provide insight into important details concerning  the product’s environmental impacts, its use and its users </a:t>
            </a:r>
          </a:p>
          <a:p>
            <a:pPr marL="800100" lvl="1" indent="-342900" algn="l" eaLnBrk="0" hangingPunct="0">
              <a:lnSpc>
                <a:spcPct val="90000"/>
              </a:lnSpc>
              <a:spcBef>
                <a:spcPct val="20000"/>
              </a:spcBef>
              <a:buBlip>
                <a:blip r:embed="rId3"/>
              </a:buBlip>
              <a:defRPr/>
            </a:pPr>
            <a:endParaRPr lang="en-US" sz="1600" kern="0" dirty="0" smtClean="0">
              <a:latin typeface="+mn-lt"/>
            </a:endParaRPr>
          </a:p>
          <a:p>
            <a:pPr marL="800100" lvl="1" indent="-342900" algn="l" eaLnBrk="0" hangingPunct="0">
              <a:lnSpc>
                <a:spcPct val="90000"/>
              </a:lnSpc>
              <a:spcBef>
                <a:spcPct val="20000"/>
              </a:spcBef>
              <a:buBlip>
                <a:blip r:embed="rId3"/>
              </a:buBlip>
              <a:defRPr/>
            </a:pPr>
            <a:r>
              <a:rPr lang="en-US" sz="1600" kern="0" dirty="0" smtClean="0">
                <a:latin typeface="+mn-lt"/>
              </a:rPr>
              <a:t>create solutions and concepts that lead to environmental improvements, and </a:t>
            </a:r>
          </a:p>
          <a:p>
            <a:pPr marL="800100" lvl="1" indent="-342900" algn="l" eaLnBrk="0" hangingPunct="0">
              <a:lnSpc>
                <a:spcPct val="90000"/>
              </a:lnSpc>
              <a:spcBef>
                <a:spcPct val="20000"/>
              </a:spcBef>
              <a:buBlip>
                <a:blip r:embed="rId3"/>
              </a:buBlip>
              <a:defRPr/>
            </a:pPr>
            <a:endParaRPr lang="en-US" sz="1600" kern="0" dirty="0" smtClean="0">
              <a:latin typeface="+mn-lt"/>
            </a:endParaRPr>
          </a:p>
          <a:p>
            <a:pPr marL="800100" lvl="1" indent="-342900" algn="l" eaLnBrk="0" hangingPunct="0">
              <a:lnSpc>
                <a:spcPct val="90000"/>
              </a:lnSpc>
              <a:spcBef>
                <a:spcPct val="20000"/>
              </a:spcBef>
              <a:buBlip>
                <a:blip r:embed="rId3"/>
              </a:buBlip>
              <a:defRPr/>
            </a:pPr>
            <a:r>
              <a:rPr lang="en-US" sz="1600" kern="0" dirty="0" smtClean="0">
                <a:latin typeface="+mn-lt"/>
              </a:rPr>
              <a:t>create foresighted proposals for the creation of an environmental strategy for product development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Environmental improvements in 7 steps</a:t>
            </a:r>
          </a:p>
        </p:txBody>
      </p:sp>
      <p:sp>
        <p:nvSpPr>
          <p:cNvPr id="29" name="Rectangle 3"/>
          <p:cNvSpPr txBox="1">
            <a:spLocks noChangeArrowheads="1"/>
          </p:cNvSpPr>
          <p:nvPr/>
        </p:nvSpPr>
        <p:spPr bwMode="auto">
          <a:xfrm>
            <a:off x="142845" y="1385910"/>
            <a:ext cx="884875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THE METHOD BEHIND THE 7-STEP APPROACH</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Designed as a sequential chain of exercises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A product must be chosen in advance, as the object for environmental improvement</a:t>
            </a:r>
          </a:p>
          <a:p>
            <a:pPr marL="800100" lvl="1" indent="-342900" algn="l" eaLnBrk="0" hangingPunct="0">
              <a:lnSpc>
                <a:spcPct val="90000"/>
              </a:lnSpc>
              <a:spcBef>
                <a:spcPct val="20000"/>
              </a:spcBef>
              <a:buBlip>
                <a:blip r:embed="rId3"/>
              </a:buBlip>
              <a:defRPr/>
            </a:pPr>
            <a:r>
              <a:rPr lang="en-GB" sz="1600" kern="0" dirty="0" smtClean="0">
                <a:latin typeface="+mn-lt"/>
              </a:rPr>
              <a:t>Can be either an already marketed product, which will serve as a reference product, or a product that is currently under development</a:t>
            </a:r>
          </a:p>
          <a:p>
            <a:pPr marL="800100" lvl="1"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First 6 steps of the 7-step approach isolate the environmental task and focus on identifying environmental effects</a:t>
            </a:r>
          </a:p>
          <a:p>
            <a:pPr marL="800100" lvl="1" indent="-342900" algn="l" eaLnBrk="0" hangingPunct="0">
              <a:lnSpc>
                <a:spcPct val="90000"/>
              </a:lnSpc>
              <a:spcBef>
                <a:spcPct val="20000"/>
              </a:spcBef>
              <a:buBlip>
                <a:blip r:embed="rId3"/>
              </a:buBlip>
              <a:defRPr/>
            </a:pPr>
            <a:r>
              <a:rPr lang="en-GB" sz="1600" kern="0" dirty="0" smtClean="0">
                <a:latin typeface="+mn-lt"/>
              </a:rPr>
              <a:t>Subsequently improvement proposals are created</a:t>
            </a:r>
          </a:p>
          <a:p>
            <a:pPr marL="800100" lvl="1" indent="-342900" algn="l" eaLnBrk="0" hangingPunct="0">
              <a:lnSpc>
                <a:spcPct val="90000"/>
              </a:lnSpc>
              <a:spcBef>
                <a:spcPct val="20000"/>
              </a:spcBef>
              <a:buBlip>
                <a:blip r:embed="rId3"/>
              </a:buBlip>
              <a:defRPr/>
            </a:pPr>
            <a:r>
              <a:rPr lang="en-GB" sz="1600" kern="0" dirty="0" smtClean="0">
                <a:latin typeface="+mn-lt"/>
              </a:rPr>
              <a:t>Step 7 provides a framework for an action plan</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defRPr/>
            </a:pPr>
            <a:endParaRPr lang="en-GB" sz="1600" kern="0" dirty="0" smtClean="0">
              <a:latin typeface="+mn-lt"/>
            </a:endParaRPr>
          </a:p>
          <a:p>
            <a:pPr marL="342900" lvl="0" indent="-342900" algn="l" eaLnBrk="0" hangingPunct="0">
              <a:lnSpc>
                <a:spcPct val="90000"/>
              </a:lnSpc>
              <a:spcBef>
                <a:spcPct val="20000"/>
              </a:spcBef>
              <a:defRPr/>
            </a:pPr>
            <a:endParaRPr lang="en-GB" sz="1600" kern="0" dirty="0" smtClean="0">
              <a:latin typeface="+mn-lt"/>
            </a:endParaRPr>
          </a:p>
          <a:p>
            <a:pPr marL="342900" lvl="0" indent="-342900" algn="l" eaLnBrk="0" hangingPunct="0">
              <a:lnSpc>
                <a:spcPct val="90000"/>
              </a:lnSpc>
              <a:spcBef>
                <a:spcPct val="20000"/>
              </a:spcBef>
              <a:defRPr/>
            </a:pPr>
            <a:r>
              <a:rPr lang="en-GB" sz="1600" kern="0" dirty="0" smtClean="0">
                <a:latin typeface="+mn-lt"/>
              </a:rPr>
              <a:t/>
            </a:r>
            <a:br>
              <a:rPr lang="en-GB" sz="1600" kern="0" dirty="0" smtClean="0">
                <a:latin typeface="+mn-lt"/>
              </a:rPr>
            </a:b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solidFill>
                  <a:srgbClr val="FF0000"/>
                </a:solidFill>
                <a:latin typeface="+mn-lt"/>
              </a:rPr>
              <a:t>* </a:t>
            </a:r>
            <a:r>
              <a:rPr lang="en-GB" sz="1600" kern="0" dirty="0" smtClean="0">
                <a:latin typeface="+mn-lt"/>
              </a:rPr>
              <a:t>Try in each step to define five key environmental priorities that later can be used to begin a final prioritisation! Mark these priorities with a red ‘</a:t>
            </a:r>
            <a:r>
              <a:rPr lang="en-GB" sz="1600" kern="0" dirty="0" smtClean="0">
                <a:solidFill>
                  <a:srgbClr val="FF0000"/>
                </a:solidFill>
                <a:latin typeface="+mn-lt"/>
              </a:rPr>
              <a:t>*</a:t>
            </a:r>
            <a:r>
              <a:rPr lang="en-GB" sz="1600" kern="0" dirty="0" smtClean="0">
                <a:latin typeface="+mn-lt"/>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Environmental improvements in 7 steps</a:t>
            </a:r>
          </a:p>
        </p:txBody>
      </p:sp>
      <p:sp>
        <p:nvSpPr>
          <p:cNvPr id="29" name="Rectangle 3"/>
          <p:cNvSpPr txBox="1">
            <a:spLocks noChangeArrowheads="1"/>
          </p:cNvSpPr>
          <p:nvPr/>
        </p:nvSpPr>
        <p:spPr bwMode="auto">
          <a:xfrm>
            <a:off x="142845" y="1385910"/>
            <a:ext cx="407196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WHO SHOULD PARTICIPATE?</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All the staff who play an active role in the areas of the company, which may be linked to the product’s environmental impacts.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Participants representing a wide range of disciplines, e.g.</a:t>
            </a:r>
          </a:p>
          <a:p>
            <a:pPr marL="800100" lvl="1" indent="-342900" algn="l" eaLnBrk="0" hangingPunct="0">
              <a:lnSpc>
                <a:spcPct val="90000"/>
              </a:lnSpc>
              <a:spcBef>
                <a:spcPct val="20000"/>
              </a:spcBef>
              <a:buBlip>
                <a:blip r:embed="rId3"/>
              </a:buBlip>
              <a:defRPr/>
            </a:pPr>
            <a:r>
              <a:rPr lang="en-US" sz="1600" kern="0" dirty="0" smtClean="0">
                <a:latin typeface="+mn-lt"/>
              </a:rPr>
              <a:t>mechanical engineers</a:t>
            </a:r>
          </a:p>
          <a:p>
            <a:pPr marL="800100" lvl="1" indent="-342900" algn="l" eaLnBrk="0" hangingPunct="0">
              <a:lnSpc>
                <a:spcPct val="90000"/>
              </a:lnSpc>
              <a:spcBef>
                <a:spcPct val="20000"/>
              </a:spcBef>
              <a:buBlip>
                <a:blip r:embed="rId3"/>
              </a:buBlip>
              <a:defRPr/>
            </a:pPr>
            <a:r>
              <a:rPr lang="en-US" sz="1600" kern="0" dirty="0" smtClean="0">
                <a:latin typeface="+mn-lt"/>
              </a:rPr>
              <a:t>environmental specialists</a:t>
            </a:r>
          </a:p>
          <a:p>
            <a:pPr marL="800100" lvl="1" indent="-342900" algn="l" eaLnBrk="0" hangingPunct="0">
              <a:lnSpc>
                <a:spcPct val="90000"/>
              </a:lnSpc>
              <a:spcBef>
                <a:spcPct val="20000"/>
              </a:spcBef>
              <a:buBlip>
                <a:blip r:embed="rId3"/>
              </a:buBlip>
              <a:defRPr/>
            </a:pPr>
            <a:r>
              <a:rPr lang="en-US" sz="1600" kern="0" dirty="0" smtClean="0">
                <a:latin typeface="+mn-lt"/>
              </a:rPr>
              <a:t>industrial designers</a:t>
            </a:r>
          </a:p>
          <a:p>
            <a:pPr marL="800100" lvl="1" indent="-342900" algn="l" eaLnBrk="0" hangingPunct="0">
              <a:lnSpc>
                <a:spcPct val="90000"/>
              </a:lnSpc>
              <a:spcBef>
                <a:spcPct val="20000"/>
              </a:spcBef>
              <a:buBlip>
                <a:blip r:embed="rId3"/>
              </a:buBlip>
              <a:defRPr/>
            </a:pPr>
            <a:r>
              <a:rPr lang="en-US" sz="1600" kern="0" dirty="0" smtClean="0">
                <a:latin typeface="+mn-lt"/>
              </a:rPr>
              <a:t>materials specialists</a:t>
            </a:r>
          </a:p>
          <a:p>
            <a:pPr marL="800100" lvl="1" indent="-342900" algn="l" eaLnBrk="0" hangingPunct="0">
              <a:lnSpc>
                <a:spcPct val="90000"/>
              </a:lnSpc>
              <a:spcBef>
                <a:spcPct val="20000"/>
              </a:spcBef>
              <a:buBlip>
                <a:blip r:embed="rId3"/>
              </a:buBlip>
              <a:defRPr/>
            </a:pPr>
            <a:r>
              <a:rPr lang="en-US" sz="1600" kern="0" dirty="0" smtClean="0">
                <a:latin typeface="+mn-lt"/>
              </a:rPr>
              <a:t>factory manager</a:t>
            </a:r>
          </a:p>
          <a:p>
            <a:pPr marL="800100" lvl="1" indent="-342900" algn="l" eaLnBrk="0" hangingPunct="0">
              <a:lnSpc>
                <a:spcPct val="90000"/>
              </a:lnSpc>
              <a:spcBef>
                <a:spcPct val="20000"/>
              </a:spcBef>
              <a:buBlip>
                <a:blip r:embed="rId3"/>
              </a:buBlip>
              <a:defRPr/>
            </a:pPr>
            <a:r>
              <a:rPr lang="en-US" sz="1600" kern="0" dirty="0" smtClean="0">
                <a:latin typeface="+mn-lt"/>
              </a:rPr>
              <a:t>etc.</a:t>
            </a:r>
          </a:p>
          <a:p>
            <a:pPr marL="800100" lvl="1" indent="-342900" algn="l" eaLnBrk="0" hangingPunct="0">
              <a:lnSpc>
                <a:spcPct val="90000"/>
              </a:lnSpc>
              <a:spcBef>
                <a:spcPct val="20000"/>
              </a:spcBef>
              <a:buBlip>
                <a:blip r:embed="rId3"/>
              </a:buBlip>
              <a:defRPr/>
            </a:pPr>
            <a:endParaRPr lang="en-US" sz="1600" kern="0" dirty="0" smtClean="0">
              <a:latin typeface="+mn-lt"/>
            </a:endParaRPr>
          </a:p>
          <a:p>
            <a:pPr marL="342900" indent="-342900" algn="l" eaLnBrk="0" hangingPunct="0">
              <a:lnSpc>
                <a:spcPct val="90000"/>
              </a:lnSpc>
              <a:spcBef>
                <a:spcPct val="20000"/>
              </a:spcBef>
              <a:buBlip>
                <a:blip r:embed="rId3"/>
              </a:buBlip>
              <a:defRPr/>
            </a:pPr>
            <a:r>
              <a:rPr lang="en-GB" sz="1600" kern="0" dirty="0" smtClean="0"/>
              <a:t>Active participation from the delegates is a must!</a:t>
            </a:r>
            <a:endParaRPr lang="en-US" sz="1600" kern="0" dirty="0" smtClean="0">
              <a:latin typeface="+mn-lt"/>
            </a:endParaRPr>
          </a:p>
        </p:txBody>
      </p:sp>
      <p:pic>
        <p:nvPicPr>
          <p:cNvPr id="4" name="Picture 3" descr="P5140043.JPG"/>
          <p:cNvPicPr>
            <a:picLocks noChangeAspect="1"/>
          </p:cNvPicPr>
          <p:nvPr/>
        </p:nvPicPr>
        <p:blipFill>
          <a:blip r:embed="rId4" cstate="print"/>
          <a:srcRect l="13914" t="-375" r="10804" b="1394"/>
          <a:stretch>
            <a:fillRect/>
          </a:stretch>
        </p:blipFill>
        <p:spPr>
          <a:xfrm>
            <a:off x="4429124" y="1785926"/>
            <a:ext cx="4419094" cy="43577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Environmental improvements in 7 steps</a:t>
            </a:r>
          </a:p>
        </p:txBody>
      </p:sp>
      <p:sp>
        <p:nvSpPr>
          <p:cNvPr id="29" name="Rectangle 3"/>
          <p:cNvSpPr txBox="1">
            <a:spLocks noChangeArrowheads="1"/>
          </p:cNvSpPr>
          <p:nvPr/>
        </p:nvSpPr>
        <p:spPr bwMode="auto">
          <a:xfrm>
            <a:off x="142845" y="1385910"/>
            <a:ext cx="884875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PREPARATION FOR THE APPROACH</a:t>
            </a:r>
          </a:p>
          <a:p>
            <a:pPr marL="342900" lvl="0" indent="-342900" algn="l" eaLnBrk="0" hangingPunct="0">
              <a:lnSpc>
                <a:spcPct val="90000"/>
              </a:lnSpc>
              <a:spcBef>
                <a:spcPct val="20000"/>
              </a:spcBef>
              <a:buBlip>
                <a:blip r:embed="rId3"/>
              </a:buBlip>
              <a:defRPr/>
            </a:pPr>
            <a:r>
              <a:rPr lang="en-GB" sz="1600" kern="0" dirty="0" smtClean="0">
                <a:latin typeface="+mn-lt"/>
              </a:rPr>
              <a:t>Executed as a physical workshop, lasting at least one working day</a:t>
            </a:r>
          </a:p>
          <a:p>
            <a:pPr marL="342900" lvl="0" indent="-342900" algn="l" eaLnBrk="0" hangingPunct="0">
              <a:lnSpc>
                <a:spcPct val="90000"/>
              </a:lnSpc>
              <a:spcBef>
                <a:spcPct val="20000"/>
              </a:spcBef>
              <a:buBlip>
                <a:blip r:embed="rId3"/>
              </a:buBlip>
              <a:defRPr/>
            </a:pPr>
            <a:r>
              <a:rPr lang="en-GB" sz="1600" kern="0" dirty="0" smtClean="0">
                <a:latin typeface="+mn-lt"/>
              </a:rPr>
              <a:t>Reserve sufficient time for preparation and follow-up work</a:t>
            </a:r>
          </a:p>
          <a:p>
            <a:pPr marL="342900" indent="-342900" algn="l" eaLnBrk="0" hangingPunct="0">
              <a:lnSpc>
                <a:spcPct val="90000"/>
              </a:lnSpc>
              <a:spcBef>
                <a:spcPct val="20000"/>
              </a:spcBef>
              <a:buBlip>
                <a:blip r:embed="rId3"/>
              </a:buBlip>
              <a:defRPr/>
            </a:pPr>
            <a:r>
              <a:rPr lang="en-GB" sz="1600" kern="0" dirty="0" smtClean="0"/>
              <a:t>Reporting is carried out as a part of the process</a:t>
            </a:r>
          </a:p>
          <a:p>
            <a:pPr marL="342900" indent="-342900" algn="l" eaLnBrk="0" hangingPunct="0">
              <a:lnSpc>
                <a:spcPct val="90000"/>
              </a:lnSpc>
              <a:spcBef>
                <a:spcPct val="20000"/>
              </a:spcBef>
              <a:buBlip>
                <a:blip r:embed="rId3"/>
              </a:buBlip>
              <a:defRPr/>
            </a:pPr>
            <a:r>
              <a:rPr lang="en-GB" sz="1600" kern="0" dirty="0" smtClean="0"/>
              <a:t>Environmental improvements are created as the principal outcome</a:t>
            </a:r>
            <a:endParaRPr lang="en-US" sz="1600" kern="0" dirty="0" smtClean="0"/>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following considerations will contribute to a successful workshop: </a:t>
            </a:r>
          </a:p>
          <a:p>
            <a:pPr marL="800100" lvl="1" indent="-342900" algn="l" eaLnBrk="0" hangingPunct="0">
              <a:lnSpc>
                <a:spcPct val="90000"/>
              </a:lnSpc>
              <a:spcBef>
                <a:spcPct val="20000"/>
              </a:spcBef>
              <a:buBlip>
                <a:blip r:embed="rId3"/>
              </a:buBlip>
              <a:defRPr/>
            </a:pPr>
            <a:r>
              <a:rPr lang="en-GB" sz="1500" kern="0" dirty="0" smtClean="0">
                <a:latin typeface="+mn-lt"/>
              </a:rPr>
              <a:t>Prepare each step carefully beforehand, so the methodology and the necessary practical preparations are ensured. </a:t>
            </a:r>
          </a:p>
          <a:p>
            <a:pPr marL="800100" lvl="1" indent="-342900" algn="l" eaLnBrk="0" hangingPunct="0">
              <a:lnSpc>
                <a:spcPct val="90000"/>
              </a:lnSpc>
              <a:spcBef>
                <a:spcPct val="20000"/>
              </a:spcBef>
              <a:buBlip>
                <a:blip r:embed="rId3"/>
              </a:buBlip>
              <a:defRPr/>
            </a:pPr>
            <a:r>
              <a:rPr lang="en-GB" sz="1500" kern="0" dirty="0" smtClean="0">
                <a:latin typeface="+mn-lt"/>
              </a:rPr>
              <a:t>Participants should prepare themselves by collecting as much knowledge about the product as possible.</a:t>
            </a:r>
          </a:p>
          <a:p>
            <a:pPr marL="800100" lvl="1" indent="-342900" algn="l" eaLnBrk="0" hangingPunct="0">
              <a:lnSpc>
                <a:spcPct val="90000"/>
              </a:lnSpc>
              <a:spcBef>
                <a:spcPct val="20000"/>
              </a:spcBef>
              <a:buBlip>
                <a:blip r:embed="rId3"/>
              </a:buBlip>
              <a:defRPr/>
            </a:pPr>
            <a:r>
              <a:rPr lang="en-GB" sz="1500" kern="0" dirty="0" smtClean="0">
                <a:latin typeface="+mn-lt"/>
              </a:rPr>
              <a:t>A coordinator must be identified (either the company’s own environmental champion or an external consultant). The coordinator organises and facilitates the process, as well as motivating the participants to come prepared for meetings. </a:t>
            </a:r>
          </a:p>
          <a:p>
            <a:pPr marL="800100" lvl="1" indent="-342900" algn="l" eaLnBrk="0" hangingPunct="0">
              <a:lnSpc>
                <a:spcPct val="90000"/>
              </a:lnSpc>
              <a:spcBef>
                <a:spcPct val="20000"/>
              </a:spcBef>
              <a:buBlip>
                <a:blip r:embed="rId3"/>
              </a:buBlip>
              <a:defRPr/>
            </a:pPr>
            <a:r>
              <a:rPr lang="en-GB" sz="1500" kern="0" dirty="0" smtClean="0">
                <a:latin typeface="+mn-lt"/>
              </a:rPr>
              <a:t>At least two examples of the reference product should be provided; one assembled and one disassembled (if the product is suited for this). </a:t>
            </a:r>
          </a:p>
          <a:p>
            <a:pPr marL="800100" lvl="1" indent="-342900" algn="l" eaLnBrk="0" hangingPunct="0">
              <a:lnSpc>
                <a:spcPct val="90000"/>
              </a:lnSpc>
              <a:spcBef>
                <a:spcPct val="20000"/>
              </a:spcBef>
              <a:buBlip>
                <a:blip r:embed="rId3"/>
              </a:buBlip>
              <a:defRPr/>
            </a:pPr>
            <a:r>
              <a:rPr lang="en-GB" sz="1500" kern="0" dirty="0" smtClean="0">
                <a:latin typeface="+mn-lt"/>
              </a:rPr>
              <a:t>Prepare a working space so as to enable and encourage group discussions – and with plenty of wall space for posters.</a:t>
            </a:r>
          </a:p>
          <a:p>
            <a:pPr marL="800100" lvl="1" indent="-342900" algn="l" eaLnBrk="0" hangingPunct="0">
              <a:lnSpc>
                <a:spcPct val="90000"/>
              </a:lnSpc>
              <a:spcBef>
                <a:spcPct val="20000"/>
              </a:spcBef>
              <a:buBlip>
                <a:blip r:embed="rId3"/>
              </a:buBlip>
              <a:defRPr/>
            </a:pPr>
            <a:r>
              <a:rPr lang="en-GB" sz="1500" kern="0" dirty="0" smtClean="0">
                <a:latin typeface="+mn-lt"/>
              </a:rPr>
              <a:t>A series of posters should be prepared, to facilitate the process and ensure reporting.</a:t>
            </a:r>
          </a:p>
          <a:p>
            <a:pPr marL="800100" lvl="1" indent="-342900" algn="l" eaLnBrk="0" hangingPunct="0">
              <a:lnSpc>
                <a:spcPct val="90000"/>
              </a:lnSpc>
              <a:spcBef>
                <a:spcPct val="20000"/>
              </a:spcBef>
              <a:buBlip>
                <a:blip r:embed="rId3"/>
              </a:buBlip>
              <a:defRPr/>
            </a:pPr>
            <a:r>
              <a:rPr lang="en-GB" sz="1500" kern="0" dirty="0" smtClean="0">
                <a:latin typeface="+mn-lt"/>
              </a:rPr>
              <a:t>Create groups of up to 7 people. If there are more than 7 people, then create more groups, which can compete against each other for the good ideas!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Environmental improvements in 7 steps</a:t>
            </a:r>
          </a:p>
        </p:txBody>
      </p:sp>
      <p:sp>
        <p:nvSpPr>
          <p:cNvPr id="29" name="Rectangle 3"/>
          <p:cNvSpPr txBox="1">
            <a:spLocks noChangeArrowheads="1"/>
          </p:cNvSpPr>
          <p:nvPr/>
        </p:nvSpPr>
        <p:spPr bwMode="auto">
          <a:xfrm>
            <a:off x="142845" y="1385910"/>
            <a:ext cx="884875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endParaRPr lang="en-GB" sz="1600" kern="0" dirty="0" smtClean="0">
              <a:latin typeface="+mn-lt"/>
            </a:endParaRPr>
          </a:p>
        </p:txBody>
      </p:sp>
      <p:grpSp>
        <p:nvGrpSpPr>
          <p:cNvPr id="4" name="Gruppe 51"/>
          <p:cNvGrpSpPr>
            <a:grpSpLocks/>
          </p:cNvGrpSpPr>
          <p:nvPr/>
        </p:nvGrpSpPr>
        <p:grpSpPr bwMode="auto">
          <a:xfrm>
            <a:off x="998538" y="1325563"/>
            <a:ext cx="6216650" cy="641350"/>
            <a:chOff x="890555" y="1325391"/>
            <a:chExt cx="5949030" cy="641508"/>
          </a:xfrm>
        </p:grpSpPr>
        <p:grpSp>
          <p:nvGrpSpPr>
            <p:cNvPr id="5" name="Gruppe 28"/>
            <p:cNvGrpSpPr>
              <a:grpSpLocks/>
            </p:cNvGrpSpPr>
            <p:nvPr/>
          </p:nvGrpSpPr>
          <p:grpSpPr bwMode="auto">
            <a:xfrm>
              <a:off x="890555" y="1325391"/>
              <a:ext cx="1230520" cy="641508"/>
              <a:chOff x="785785" y="1325391"/>
              <a:chExt cx="1230520" cy="641508"/>
            </a:xfrm>
          </p:grpSpPr>
          <p:sp>
            <p:nvSpPr>
              <p:cNvPr id="7" name="AutoShape 10"/>
              <p:cNvSpPr>
                <a:spLocks noChangeArrowheads="1"/>
              </p:cNvSpPr>
              <p:nvPr/>
            </p:nvSpPr>
            <p:spPr bwMode="auto">
              <a:xfrm>
                <a:off x="785785" y="1500059"/>
                <a:ext cx="1230520" cy="466840"/>
              </a:xfrm>
              <a:prstGeom prst="chevron">
                <a:avLst>
                  <a:gd name="adj" fmla="val 27479"/>
                </a:avLst>
              </a:prstGeom>
              <a:solidFill>
                <a:srgbClr val="DDD9C3"/>
              </a:solidFill>
              <a:ln w="9525">
                <a:solidFill>
                  <a:srgbClr val="FFFFFF"/>
                </a:solidFill>
                <a:miter lim="800000"/>
                <a:headEnd/>
                <a:tailEnd/>
              </a:ln>
            </p:spPr>
            <p:txBody>
              <a:bodyPr lIns="36000" tIns="36000" rIns="36000" bIns="36000" anchor="ctr"/>
              <a:lstStyle/>
              <a:p>
                <a:r>
                  <a:rPr lang="en-GB" b="1">
                    <a:solidFill>
                      <a:srgbClr val="4F6228"/>
                    </a:solidFill>
                    <a:latin typeface="Calibri" pitchFamily="34" charset="0"/>
                    <a:ea typeface="Calibri" pitchFamily="34" charset="0"/>
                    <a:cs typeface="Times New Roman" pitchFamily="18" charset="0"/>
                  </a:rPr>
                  <a:t>Use context</a:t>
                </a:r>
                <a:endParaRPr lang="en-GB" b="1">
                  <a:ea typeface="Calibri" pitchFamily="34" charset="0"/>
                  <a:cs typeface="Times New Roman" pitchFamily="18" charset="0"/>
                </a:endParaRPr>
              </a:p>
            </p:txBody>
          </p:sp>
          <p:sp>
            <p:nvSpPr>
              <p:cNvPr id="8" name="Rektangel 21"/>
              <p:cNvSpPr/>
              <p:nvPr/>
            </p:nvSpPr>
            <p:spPr>
              <a:xfrm>
                <a:off x="1478522" y="1325391"/>
                <a:ext cx="510438" cy="254063"/>
              </a:xfrm>
              <a:prstGeom prst="rect">
                <a:avLst/>
              </a:prstGeom>
            </p:spPr>
            <p:txBody>
              <a:bodyPr wrap="none">
                <a:spAutoFit/>
              </a:bodyPr>
              <a:lstStyle/>
              <a:p>
                <a:r>
                  <a:rPr lang="en-GB" b="1">
                    <a:solidFill>
                      <a:srgbClr val="4F6228"/>
                    </a:solidFill>
                    <a:latin typeface="Calibri" pitchFamily="34" charset="0"/>
                    <a:ea typeface="Calibri" pitchFamily="34" charset="0"/>
                    <a:cs typeface="Times New Roman" pitchFamily="18" charset="0"/>
                  </a:rPr>
                  <a:t>Step 1</a:t>
                </a:r>
                <a:endParaRPr lang="en-GB">
                  <a:ea typeface="Calibri" pitchFamily="34" charset="0"/>
                  <a:cs typeface="Times New Roman" pitchFamily="18" charset="0"/>
                </a:endParaRPr>
              </a:p>
            </p:txBody>
          </p:sp>
        </p:grpSp>
        <p:sp>
          <p:nvSpPr>
            <p:cNvPr id="6" name="Rektangel 36"/>
            <p:cNvSpPr>
              <a:spLocks noChangeArrowheads="1"/>
            </p:cNvSpPr>
            <p:nvPr/>
          </p:nvSpPr>
          <p:spPr bwMode="auto">
            <a:xfrm>
              <a:off x="2105001" y="1504950"/>
              <a:ext cx="4734584" cy="459581"/>
            </a:xfrm>
            <a:prstGeom prst="rect">
              <a:avLst/>
            </a:prstGeom>
            <a:noFill/>
            <a:ln w="9525" algn="ctr">
              <a:noFill/>
              <a:round/>
              <a:headEnd/>
              <a:tailEnd/>
            </a:ln>
          </p:spPr>
          <p:txBody>
            <a:bodyPr anchor="ctr"/>
            <a:lstStyle/>
            <a:p>
              <a:pPr algn="l"/>
              <a:r>
                <a:rPr lang="en-GB"/>
                <a:t>How is the product used? By whom? For how long? The central issue here is to uncover the environmental impacts related to the product’s functionality for the user.</a:t>
              </a:r>
            </a:p>
          </p:txBody>
        </p:sp>
      </p:grpSp>
      <p:grpSp>
        <p:nvGrpSpPr>
          <p:cNvPr id="9" name="Gruppe 50"/>
          <p:cNvGrpSpPr>
            <a:grpSpLocks/>
          </p:cNvGrpSpPr>
          <p:nvPr/>
        </p:nvGrpSpPr>
        <p:grpSpPr bwMode="auto">
          <a:xfrm>
            <a:off x="1868488" y="1973263"/>
            <a:ext cx="5846762" cy="641350"/>
            <a:chOff x="1759815" y="1901613"/>
            <a:chExt cx="5847590" cy="641748"/>
          </a:xfrm>
        </p:grpSpPr>
        <p:grpSp>
          <p:nvGrpSpPr>
            <p:cNvPr id="10" name="Gruppe 29"/>
            <p:cNvGrpSpPr>
              <a:grpSpLocks/>
            </p:cNvGrpSpPr>
            <p:nvPr/>
          </p:nvGrpSpPr>
          <p:grpSpPr bwMode="auto">
            <a:xfrm>
              <a:off x="1759815" y="1901613"/>
              <a:ext cx="1230486" cy="641748"/>
              <a:chOff x="1655045" y="1818868"/>
              <a:chExt cx="1230486" cy="641748"/>
            </a:xfrm>
          </p:grpSpPr>
          <p:sp>
            <p:nvSpPr>
              <p:cNvPr id="12" name="AutoShape 11"/>
              <p:cNvSpPr>
                <a:spLocks noChangeArrowheads="1"/>
              </p:cNvSpPr>
              <p:nvPr/>
            </p:nvSpPr>
            <p:spPr bwMode="auto">
              <a:xfrm>
                <a:off x="1655045" y="1993601"/>
                <a:ext cx="1230486" cy="467015"/>
              </a:xfrm>
              <a:prstGeom prst="chevron">
                <a:avLst>
                  <a:gd name="adj" fmla="val 27479"/>
                </a:avLst>
              </a:prstGeom>
              <a:solidFill>
                <a:srgbClr val="DDD8C2"/>
              </a:solidFill>
              <a:ln w="9525">
                <a:solidFill>
                  <a:srgbClr val="FFFFFF"/>
                </a:solidFill>
                <a:miter lim="800000"/>
                <a:headEnd/>
                <a:tailEnd/>
              </a:ln>
            </p:spPr>
            <p:txBody>
              <a:bodyPr lIns="36000" tIns="36000" rIns="36000" bIns="36000" anchor="ctr"/>
              <a:lstStyle/>
              <a:p>
                <a:pPr>
                  <a:lnSpc>
                    <a:spcPct val="115000"/>
                  </a:lnSpc>
                </a:pPr>
                <a:r>
                  <a:rPr lang="en-GB" b="1">
                    <a:solidFill>
                      <a:srgbClr val="4F6228"/>
                    </a:solidFill>
                    <a:latin typeface="Calibri" pitchFamily="34" charset="0"/>
                    <a:ea typeface="Calibri" pitchFamily="34" charset="0"/>
                    <a:cs typeface="Times New Roman" pitchFamily="18" charset="0"/>
                  </a:rPr>
                  <a:t>Overview</a:t>
                </a:r>
                <a:endParaRPr lang="en-GB" b="1">
                  <a:latin typeface="Calibri" pitchFamily="34" charset="0"/>
                  <a:ea typeface="Calibri" pitchFamily="34" charset="0"/>
                  <a:cs typeface="Times New Roman" pitchFamily="18" charset="0"/>
                </a:endParaRPr>
              </a:p>
            </p:txBody>
          </p:sp>
          <p:sp>
            <p:nvSpPr>
              <p:cNvPr id="13" name="Rektangel 22"/>
              <p:cNvSpPr/>
              <p:nvPr/>
            </p:nvSpPr>
            <p:spPr>
              <a:xfrm>
                <a:off x="2336178" y="1818868"/>
                <a:ext cx="533475" cy="254158"/>
              </a:xfrm>
              <a:prstGeom prst="rect">
                <a:avLst/>
              </a:prstGeom>
            </p:spPr>
            <p:txBody>
              <a:bodyPr wrap="none">
                <a:spAutoFit/>
              </a:bodyPr>
              <a:lstStyle/>
              <a:p>
                <a:r>
                  <a:rPr lang="en-GB" b="1">
                    <a:solidFill>
                      <a:srgbClr val="4F6228"/>
                    </a:solidFill>
                    <a:latin typeface="Calibri" pitchFamily="34" charset="0"/>
                    <a:ea typeface="Calibri" pitchFamily="34" charset="0"/>
                    <a:cs typeface="Times New Roman" pitchFamily="18" charset="0"/>
                  </a:rPr>
                  <a:t>Step 2</a:t>
                </a:r>
                <a:endParaRPr lang="en-GB">
                  <a:ea typeface="Calibri" pitchFamily="34" charset="0"/>
                  <a:cs typeface="Times New Roman" pitchFamily="18" charset="0"/>
                </a:endParaRPr>
              </a:p>
            </p:txBody>
          </p:sp>
        </p:grpSp>
        <p:sp>
          <p:nvSpPr>
            <p:cNvPr id="11" name="Rektangel 37"/>
            <p:cNvSpPr>
              <a:spLocks noChangeArrowheads="1"/>
            </p:cNvSpPr>
            <p:nvPr/>
          </p:nvSpPr>
          <p:spPr bwMode="auto">
            <a:xfrm>
              <a:off x="2976553" y="2071678"/>
              <a:ext cx="4630852" cy="459581"/>
            </a:xfrm>
            <a:prstGeom prst="rect">
              <a:avLst/>
            </a:prstGeom>
            <a:noFill/>
            <a:ln w="9525" algn="ctr">
              <a:noFill/>
              <a:round/>
              <a:headEnd/>
              <a:tailEnd/>
            </a:ln>
          </p:spPr>
          <p:txBody>
            <a:bodyPr anchor="ctr"/>
            <a:lstStyle/>
            <a:p>
              <a:pPr algn="l"/>
              <a:r>
                <a:rPr lang="en-GB"/>
                <a:t>We expand our view to the life cycle. How is the product manufactured, distributed, and disposed of? Which environmental impacts does this lead to?</a:t>
              </a:r>
            </a:p>
          </p:txBody>
        </p:sp>
      </p:grpSp>
      <p:grpSp>
        <p:nvGrpSpPr>
          <p:cNvPr id="14" name="Gruppe 49"/>
          <p:cNvGrpSpPr>
            <a:grpSpLocks/>
          </p:cNvGrpSpPr>
          <p:nvPr/>
        </p:nvGrpSpPr>
        <p:grpSpPr bwMode="auto">
          <a:xfrm>
            <a:off x="2749550" y="2620963"/>
            <a:ext cx="5394325" cy="641350"/>
            <a:chOff x="2641276" y="2478075"/>
            <a:chExt cx="5394709" cy="641988"/>
          </a:xfrm>
        </p:grpSpPr>
        <p:grpSp>
          <p:nvGrpSpPr>
            <p:cNvPr id="15" name="Gruppe 30"/>
            <p:cNvGrpSpPr>
              <a:grpSpLocks/>
            </p:cNvGrpSpPr>
            <p:nvPr/>
          </p:nvGrpSpPr>
          <p:grpSpPr bwMode="auto">
            <a:xfrm>
              <a:off x="2641276" y="2478075"/>
              <a:ext cx="1230401" cy="641988"/>
              <a:chOff x="2536506" y="2312345"/>
              <a:chExt cx="1230401" cy="641988"/>
            </a:xfrm>
          </p:grpSpPr>
          <p:sp>
            <p:nvSpPr>
              <p:cNvPr id="17" name="AutoShape 12"/>
              <p:cNvSpPr>
                <a:spLocks noChangeArrowheads="1"/>
              </p:cNvSpPr>
              <p:nvPr/>
            </p:nvSpPr>
            <p:spPr bwMode="auto">
              <a:xfrm>
                <a:off x="2536506" y="2487144"/>
                <a:ext cx="1230401" cy="467189"/>
              </a:xfrm>
              <a:prstGeom prst="chevron">
                <a:avLst>
                  <a:gd name="adj" fmla="val 27479"/>
                </a:avLst>
              </a:prstGeom>
              <a:solidFill>
                <a:srgbClr val="DDD8C2"/>
              </a:solidFill>
              <a:ln w="9525">
                <a:solidFill>
                  <a:srgbClr val="FFFFFF"/>
                </a:solidFill>
                <a:miter lim="800000"/>
                <a:headEnd/>
                <a:tailEnd/>
              </a:ln>
            </p:spPr>
            <p:txBody>
              <a:bodyPr lIns="36000" tIns="36000" rIns="36000" bIns="36000" anchor="ctr"/>
              <a:lstStyle/>
              <a:p>
                <a:r>
                  <a:rPr lang="en-GB" b="1" dirty="0">
                    <a:solidFill>
                      <a:srgbClr val="4F6228"/>
                    </a:solidFill>
                    <a:latin typeface="Calibri" pitchFamily="34" charset="0"/>
                    <a:ea typeface="Calibri" pitchFamily="34" charset="0"/>
                    <a:cs typeface="Times New Roman" pitchFamily="18" charset="0"/>
                  </a:rPr>
                  <a:t>Eco-profile</a:t>
                </a:r>
                <a:endParaRPr lang="en-GB" b="1" dirty="0">
                  <a:ea typeface="Calibri" pitchFamily="34" charset="0"/>
                  <a:cs typeface="Times New Roman" pitchFamily="18" charset="0"/>
                </a:endParaRPr>
              </a:p>
            </p:txBody>
          </p:sp>
          <p:sp>
            <p:nvSpPr>
              <p:cNvPr id="18" name="Rektangel 23"/>
              <p:cNvSpPr/>
              <p:nvPr/>
            </p:nvSpPr>
            <p:spPr>
              <a:xfrm>
                <a:off x="3214417" y="2312345"/>
                <a:ext cx="533438" cy="254253"/>
              </a:xfrm>
              <a:prstGeom prst="rect">
                <a:avLst/>
              </a:prstGeom>
            </p:spPr>
            <p:txBody>
              <a:bodyPr wrap="none">
                <a:spAutoFit/>
              </a:bodyPr>
              <a:lstStyle/>
              <a:p>
                <a:r>
                  <a:rPr lang="en-GB" b="1">
                    <a:solidFill>
                      <a:srgbClr val="4F6228"/>
                    </a:solidFill>
                    <a:latin typeface="Calibri" pitchFamily="34" charset="0"/>
                    <a:ea typeface="Calibri" pitchFamily="34" charset="0"/>
                    <a:cs typeface="Times New Roman" pitchFamily="18" charset="0"/>
                  </a:rPr>
                  <a:t>Step 3</a:t>
                </a:r>
                <a:endParaRPr lang="en-GB">
                  <a:ea typeface="Calibri" pitchFamily="34" charset="0"/>
                  <a:cs typeface="Times New Roman" pitchFamily="18" charset="0"/>
                </a:endParaRPr>
              </a:p>
            </p:txBody>
          </p:sp>
        </p:grpSp>
        <p:sp>
          <p:nvSpPr>
            <p:cNvPr id="16" name="Rektangel 38"/>
            <p:cNvSpPr>
              <a:spLocks noChangeArrowheads="1"/>
            </p:cNvSpPr>
            <p:nvPr/>
          </p:nvSpPr>
          <p:spPr bwMode="auto">
            <a:xfrm>
              <a:off x="3859206" y="2658267"/>
              <a:ext cx="4176779" cy="459581"/>
            </a:xfrm>
            <a:prstGeom prst="rect">
              <a:avLst/>
            </a:prstGeom>
            <a:noFill/>
            <a:ln w="9525" algn="ctr">
              <a:noFill/>
              <a:round/>
              <a:headEnd/>
              <a:tailEnd/>
            </a:ln>
          </p:spPr>
          <p:txBody>
            <a:bodyPr anchor="ctr"/>
            <a:lstStyle/>
            <a:p>
              <a:pPr algn="l"/>
              <a:r>
                <a:rPr lang="en-GB" dirty="0"/>
                <a:t>The environmental impacts shall be split into four categories so they can be compared. What are the origins of the environmental impacts?</a:t>
              </a:r>
            </a:p>
          </p:txBody>
        </p:sp>
      </p:grpSp>
      <p:grpSp>
        <p:nvGrpSpPr>
          <p:cNvPr id="19" name="Gruppe 48"/>
          <p:cNvGrpSpPr>
            <a:grpSpLocks/>
          </p:cNvGrpSpPr>
          <p:nvPr/>
        </p:nvGrpSpPr>
        <p:grpSpPr bwMode="auto">
          <a:xfrm>
            <a:off x="3633787" y="3268661"/>
            <a:ext cx="5224463" cy="642937"/>
            <a:chOff x="3525785" y="3054779"/>
            <a:chExt cx="5224564" cy="642229"/>
          </a:xfrm>
        </p:grpSpPr>
        <p:grpSp>
          <p:nvGrpSpPr>
            <p:cNvPr id="20" name="Gruppe 31"/>
            <p:cNvGrpSpPr>
              <a:grpSpLocks/>
            </p:cNvGrpSpPr>
            <p:nvPr/>
          </p:nvGrpSpPr>
          <p:grpSpPr bwMode="auto">
            <a:xfrm>
              <a:off x="3525785" y="3054779"/>
              <a:ext cx="1230329" cy="642229"/>
              <a:chOff x="3421013" y="2805822"/>
              <a:chExt cx="1230328" cy="642230"/>
            </a:xfrm>
          </p:grpSpPr>
          <p:sp>
            <p:nvSpPr>
              <p:cNvPr id="22" name="AutoShape 13"/>
              <p:cNvSpPr>
                <a:spLocks noChangeArrowheads="1"/>
              </p:cNvSpPr>
              <p:nvPr/>
            </p:nvSpPr>
            <p:spPr bwMode="auto">
              <a:xfrm>
                <a:off x="3421013" y="2981841"/>
                <a:ext cx="1230328" cy="466211"/>
              </a:xfrm>
              <a:prstGeom prst="chevron">
                <a:avLst>
                  <a:gd name="adj" fmla="val 27477"/>
                </a:avLst>
              </a:prstGeom>
              <a:solidFill>
                <a:srgbClr val="DDD8C2"/>
              </a:solidFill>
              <a:ln w="9525">
                <a:solidFill>
                  <a:srgbClr val="FFFFFF"/>
                </a:solidFill>
                <a:miter lim="800000"/>
                <a:headEnd/>
                <a:tailEnd/>
              </a:ln>
            </p:spPr>
            <p:txBody>
              <a:bodyPr lIns="36000" tIns="36000" rIns="36000" bIns="36000" anchor="ctr"/>
              <a:lstStyle/>
              <a:p>
                <a:pPr algn="l"/>
                <a:r>
                  <a:rPr lang="en-GB" b="1" dirty="0" smtClean="0">
                    <a:solidFill>
                      <a:srgbClr val="4F6228"/>
                    </a:solidFill>
                    <a:latin typeface="Calibri" pitchFamily="34" charset="0"/>
                    <a:ea typeface="Calibri" pitchFamily="34" charset="0"/>
                    <a:cs typeface="Times New Roman" pitchFamily="18" charset="0"/>
                  </a:rPr>
                  <a:t>  Stakeholder-</a:t>
                </a:r>
                <a:br>
                  <a:rPr lang="en-GB" b="1" dirty="0" smtClean="0">
                    <a:solidFill>
                      <a:srgbClr val="4F6228"/>
                    </a:solidFill>
                    <a:latin typeface="Calibri" pitchFamily="34" charset="0"/>
                    <a:ea typeface="Calibri" pitchFamily="34" charset="0"/>
                    <a:cs typeface="Times New Roman" pitchFamily="18" charset="0"/>
                  </a:rPr>
                </a:br>
                <a:r>
                  <a:rPr lang="en-GB" b="1" dirty="0" smtClean="0">
                    <a:solidFill>
                      <a:srgbClr val="4F6228"/>
                    </a:solidFill>
                    <a:latin typeface="Calibri" pitchFamily="34" charset="0"/>
                    <a:ea typeface="Calibri" pitchFamily="34" charset="0"/>
                    <a:cs typeface="Times New Roman" pitchFamily="18" charset="0"/>
                  </a:rPr>
                  <a:t>  network</a:t>
                </a:r>
                <a:endParaRPr lang="en-GB" b="1" dirty="0">
                  <a:ea typeface="Calibri" pitchFamily="34" charset="0"/>
                  <a:cs typeface="Times New Roman" pitchFamily="18" charset="0"/>
                </a:endParaRPr>
              </a:p>
            </p:txBody>
          </p:sp>
          <p:sp>
            <p:nvSpPr>
              <p:cNvPr id="23" name="Rektangel 24"/>
              <p:cNvSpPr/>
              <p:nvPr/>
            </p:nvSpPr>
            <p:spPr>
              <a:xfrm>
                <a:off x="4090954" y="2805822"/>
                <a:ext cx="533410" cy="253720"/>
              </a:xfrm>
              <a:prstGeom prst="rect">
                <a:avLst/>
              </a:prstGeom>
            </p:spPr>
            <p:txBody>
              <a:bodyPr wrap="none">
                <a:spAutoFit/>
              </a:bodyPr>
              <a:lstStyle/>
              <a:p>
                <a:r>
                  <a:rPr lang="en-GB" b="1">
                    <a:solidFill>
                      <a:srgbClr val="4F6228"/>
                    </a:solidFill>
                    <a:latin typeface="Calibri" pitchFamily="34" charset="0"/>
                    <a:ea typeface="Calibri" pitchFamily="34" charset="0"/>
                    <a:cs typeface="Times New Roman" pitchFamily="18" charset="0"/>
                  </a:rPr>
                  <a:t>Step 4</a:t>
                </a:r>
                <a:endParaRPr lang="en-GB">
                  <a:ea typeface="Calibri" pitchFamily="34" charset="0"/>
                  <a:cs typeface="Times New Roman" pitchFamily="18" charset="0"/>
                </a:endParaRPr>
              </a:p>
            </p:txBody>
          </p:sp>
        </p:grpSp>
        <p:sp>
          <p:nvSpPr>
            <p:cNvPr id="21" name="Rektangel 39"/>
            <p:cNvSpPr>
              <a:spLocks noChangeArrowheads="1"/>
            </p:cNvSpPr>
            <p:nvPr/>
          </p:nvSpPr>
          <p:spPr bwMode="auto">
            <a:xfrm>
              <a:off x="4749793" y="3230561"/>
              <a:ext cx="4000556" cy="459581"/>
            </a:xfrm>
            <a:prstGeom prst="rect">
              <a:avLst/>
            </a:prstGeom>
            <a:noFill/>
            <a:ln w="9525" algn="ctr">
              <a:noFill/>
              <a:round/>
              <a:headEnd/>
              <a:tailEnd/>
            </a:ln>
          </p:spPr>
          <p:txBody>
            <a:bodyPr anchor="ctr"/>
            <a:lstStyle/>
            <a:p>
              <a:pPr algn="l"/>
              <a:r>
                <a:rPr lang="en-GB" dirty="0"/>
                <a:t>Draw a network of all stakeholders who come into contact with the product. Plot the connections between these, and identify environmental </a:t>
              </a:r>
              <a:r>
                <a:rPr lang="en-GB" dirty="0" smtClean="0"/>
                <a:t>impacts.</a:t>
              </a:r>
              <a:endParaRPr lang="en-GB" dirty="0"/>
            </a:p>
          </p:txBody>
        </p:sp>
      </p:grpSp>
      <p:grpSp>
        <p:nvGrpSpPr>
          <p:cNvPr id="24" name="Gruppe 47"/>
          <p:cNvGrpSpPr>
            <a:grpSpLocks/>
          </p:cNvGrpSpPr>
          <p:nvPr/>
        </p:nvGrpSpPr>
        <p:grpSpPr bwMode="auto">
          <a:xfrm>
            <a:off x="1214414" y="3917950"/>
            <a:ext cx="4532336" cy="641350"/>
            <a:chOff x="1106527" y="3631719"/>
            <a:chExt cx="4533424" cy="642468"/>
          </a:xfrm>
        </p:grpSpPr>
        <p:grpSp>
          <p:nvGrpSpPr>
            <p:cNvPr id="25" name="Gruppe 32"/>
            <p:cNvGrpSpPr>
              <a:grpSpLocks/>
            </p:cNvGrpSpPr>
            <p:nvPr/>
          </p:nvGrpSpPr>
          <p:grpSpPr bwMode="auto">
            <a:xfrm>
              <a:off x="4407755" y="3631719"/>
              <a:ext cx="1232196" cy="642468"/>
              <a:chOff x="4302985" y="3299299"/>
              <a:chExt cx="1232196" cy="642468"/>
            </a:xfrm>
          </p:grpSpPr>
          <p:sp>
            <p:nvSpPr>
              <p:cNvPr id="27" name="AutoShape 14"/>
              <p:cNvSpPr>
                <a:spLocks noChangeArrowheads="1"/>
              </p:cNvSpPr>
              <p:nvPr/>
            </p:nvSpPr>
            <p:spPr bwMode="auto">
              <a:xfrm>
                <a:off x="4302985" y="3475819"/>
                <a:ext cx="1230608" cy="465948"/>
              </a:xfrm>
              <a:prstGeom prst="chevron">
                <a:avLst>
                  <a:gd name="adj" fmla="val 27479"/>
                </a:avLst>
              </a:prstGeom>
              <a:solidFill>
                <a:srgbClr val="DDD8C2"/>
              </a:solidFill>
              <a:ln w="9525">
                <a:solidFill>
                  <a:srgbClr val="FFFFFF"/>
                </a:solidFill>
                <a:miter lim="800000"/>
                <a:headEnd/>
                <a:tailEnd/>
              </a:ln>
            </p:spPr>
            <p:txBody>
              <a:bodyPr lIns="36000" tIns="36000" rIns="36000" bIns="36000" anchor="ctr"/>
              <a:lstStyle/>
              <a:p>
                <a:pPr>
                  <a:lnSpc>
                    <a:spcPct val="115000"/>
                  </a:lnSpc>
                </a:pPr>
                <a:r>
                  <a:rPr lang="en-GB" b="1" dirty="0" smtClean="0">
                    <a:solidFill>
                      <a:srgbClr val="4F6228"/>
                    </a:solidFill>
                    <a:latin typeface="Calibri" pitchFamily="34" charset="0"/>
                    <a:ea typeface="Calibri" pitchFamily="34" charset="0"/>
                    <a:cs typeface="Times New Roman" pitchFamily="18" charset="0"/>
                  </a:rPr>
                  <a:t>Quantification</a:t>
                </a:r>
                <a:endParaRPr lang="en-GB" b="1" dirty="0">
                  <a:latin typeface="Calibri" pitchFamily="34" charset="0"/>
                  <a:ea typeface="Calibri" pitchFamily="34" charset="0"/>
                  <a:cs typeface="Times New Roman" pitchFamily="18" charset="0"/>
                </a:endParaRPr>
              </a:p>
            </p:txBody>
          </p:sp>
          <p:sp>
            <p:nvSpPr>
              <p:cNvPr id="28" name="Rektangel 25"/>
              <p:cNvSpPr/>
              <p:nvPr/>
            </p:nvSpPr>
            <p:spPr>
              <a:xfrm>
                <a:off x="5001653" y="3299299"/>
                <a:ext cx="533528" cy="254443"/>
              </a:xfrm>
              <a:prstGeom prst="rect">
                <a:avLst/>
              </a:prstGeom>
            </p:spPr>
            <p:txBody>
              <a:bodyPr wrap="none">
                <a:spAutoFit/>
              </a:bodyPr>
              <a:lstStyle/>
              <a:p>
                <a:r>
                  <a:rPr lang="en-GB" b="1">
                    <a:solidFill>
                      <a:srgbClr val="4F6228"/>
                    </a:solidFill>
                    <a:latin typeface="Calibri" pitchFamily="34" charset="0"/>
                    <a:ea typeface="Calibri" pitchFamily="34" charset="0"/>
                    <a:cs typeface="Times New Roman" pitchFamily="18" charset="0"/>
                  </a:rPr>
                  <a:t>Step 5</a:t>
                </a:r>
                <a:endParaRPr lang="en-GB">
                  <a:ea typeface="Calibri" pitchFamily="34" charset="0"/>
                  <a:cs typeface="Times New Roman" pitchFamily="18" charset="0"/>
                </a:endParaRPr>
              </a:p>
            </p:txBody>
          </p:sp>
        </p:grpSp>
        <p:sp>
          <p:nvSpPr>
            <p:cNvPr id="26" name="Rektangel 40"/>
            <p:cNvSpPr>
              <a:spLocks noChangeArrowheads="1"/>
            </p:cNvSpPr>
            <p:nvPr/>
          </p:nvSpPr>
          <p:spPr bwMode="auto">
            <a:xfrm>
              <a:off x="1106527" y="3813975"/>
              <a:ext cx="3322596" cy="459581"/>
            </a:xfrm>
            <a:prstGeom prst="rect">
              <a:avLst/>
            </a:prstGeom>
            <a:noFill/>
            <a:ln w="9525" algn="ctr">
              <a:noFill/>
              <a:round/>
              <a:headEnd/>
              <a:tailEnd/>
            </a:ln>
          </p:spPr>
          <p:txBody>
            <a:bodyPr anchor="ctr"/>
            <a:lstStyle/>
            <a:p>
              <a:pPr algn="r"/>
              <a:r>
                <a:rPr lang="en-GB" dirty="0"/>
                <a:t>Put figures on the product’s environmental impacts. Create scenarios for alternative processes, materials and life cycles. Consider the likelihood of the </a:t>
              </a:r>
              <a:r>
                <a:rPr lang="en-GB" dirty="0" smtClean="0"/>
                <a:t>scenarios.</a:t>
              </a:r>
              <a:endParaRPr lang="en-GB" dirty="0"/>
            </a:p>
          </p:txBody>
        </p:sp>
      </p:grpSp>
      <p:grpSp>
        <p:nvGrpSpPr>
          <p:cNvPr id="30" name="Gruppe 46"/>
          <p:cNvGrpSpPr>
            <a:grpSpLocks/>
          </p:cNvGrpSpPr>
          <p:nvPr/>
        </p:nvGrpSpPr>
        <p:grpSpPr bwMode="auto">
          <a:xfrm>
            <a:off x="1500166" y="4565650"/>
            <a:ext cx="5124472" cy="642938"/>
            <a:chOff x="1392060" y="4208901"/>
            <a:chExt cx="5123993" cy="642708"/>
          </a:xfrm>
        </p:grpSpPr>
        <p:grpSp>
          <p:nvGrpSpPr>
            <p:cNvPr id="31" name="Gruppe 33"/>
            <p:cNvGrpSpPr>
              <a:grpSpLocks/>
            </p:cNvGrpSpPr>
            <p:nvPr/>
          </p:nvGrpSpPr>
          <p:grpSpPr bwMode="auto">
            <a:xfrm>
              <a:off x="5285872" y="4208901"/>
              <a:ext cx="1230181" cy="642708"/>
              <a:chOff x="5181102" y="3792776"/>
              <a:chExt cx="1230181" cy="642708"/>
            </a:xfrm>
          </p:grpSpPr>
          <p:sp>
            <p:nvSpPr>
              <p:cNvPr id="33" name="AutoShape 15"/>
              <p:cNvSpPr>
                <a:spLocks noChangeArrowheads="1"/>
              </p:cNvSpPr>
              <p:nvPr/>
            </p:nvSpPr>
            <p:spPr bwMode="auto">
              <a:xfrm>
                <a:off x="5181102" y="3968926"/>
                <a:ext cx="1230181" cy="466558"/>
              </a:xfrm>
              <a:prstGeom prst="chevron">
                <a:avLst>
                  <a:gd name="adj" fmla="val 27478"/>
                </a:avLst>
              </a:prstGeom>
              <a:solidFill>
                <a:srgbClr val="DDD8C2"/>
              </a:solidFill>
              <a:ln w="9525">
                <a:solidFill>
                  <a:srgbClr val="FFFFFF"/>
                </a:solidFill>
                <a:miter lim="800000"/>
                <a:headEnd/>
                <a:tailEnd/>
              </a:ln>
            </p:spPr>
            <p:txBody>
              <a:bodyPr lIns="0" tIns="36000" rIns="0" bIns="36000" anchor="ctr"/>
              <a:lstStyle/>
              <a:p>
                <a:r>
                  <a:rPr lang="en-GB" b="1" dirty="0">
                    <a:solidFill>
                      <a:srgbClr val="4F6228"/>
                    </a:solidFill>
                    <a:latin typeface="Calibri" pitchFamily="34" charset="0"/>
                    <a:ea typeface="Calibri" pitchFamily="34" charset="0"/>
                    <a:cs typeface="Times New Roman" pitchFamily="18" charset="0"/>
                  </a:rPr>
                  <a:t>Conceptualisation</a:t>
                </a:r>
                <a:endParaRPr lang="en-GB" sz="1100" b="1" dirty="0">
                  <a:ea typeface="Calibri" pitchFamily="34" charset="0"/>
                  <a:cs typeface="Times New Roman" pitchFamily="18" charset="0"/>
                </a:endParaRPr>
              </a:p>
            </p:txBody>
          </p:sp>
          <p:sp>
            <p:nvSpPr>
              <p:cNvPr id="34" name="Rektangel 26"/>
              <p:cNvSpPr/>
              <p:nvPr/>
            </p:nvSpPr>
            <p:spPr>
              <a:xfrm>
                <a:off x="5868409" y="3792776"/>
                <a:ext cx="533350" cy="253909"/>
              </a:xfrm>
              <a:prstGeom prst="rect">
                <a:avLst/>
              </a:prstGeom>
            </p:spPr>
            <p:txBody>
              <a:bodyPr wrap="none">
                <a:spAutoFit/>
              </a:bodyPr>
              <a:lstStyle/>
              <a:p>
                <a:r>
                  <a:rPr lang="en-GB" b="1">
                    <a:solidFill>
                      <a:srgbClr val="4F6228"/>
                    </a:solidFill>
                    <a:latin typeface="Calibri" pitchFamily="34" charset="0"/>
                    <a:ea typeface="Calibri" pitchFamily="34" charset="0"/>
                    <a:cs typeface="Times New Roman" pitchFamily="18" charset="0"/>
                  </a:rPr>
                  <a:t>Step 6</a:t>
                </a:r>
                <a:endParaRPr lang="en-GB">
                  <a:ea typeface="Calibri" pitchFamily="34" charset="0"/>
                  <a:cs typeface="Times New Roman" pitchFamily="18" charset="0"/>
                </a:endParaRPr>
              </a:p>
            </p:txBody>
          </p:sp>
        </p:grpSp>
        <p:sp>
          <p:nvSpPr>
            <p:cNvPr id="32" name="Rektangel 41"/>
            <p:cNvSpPr>
              <a:spLocks noChangeArrowheads="1"/>
            </p:cNvSpPr>
            <p:nvPr/>
          </p:nvSpPr>
          <p:spPr bwMode="auto">
            <a:xfrm>
              <a:off x="1392060" y="4391821"/>
              <a:ext cx="3913372" cy="459581"/>
            </a:xfrm>
            <a:prstGeom prst="rect">
              <a:avLst/>
            </a:prstGeom>
            <a:noFill/>
            <a:ln w="9525" algn="ctr">
              <a:noFill/>
              <a:round/>
              <a:headEnd/>
              <a:tailEnd/>
            </a:ln>
          </p:spPr>
          <p:txBody>
            <a:bodyPr anchor="ctr"/>
            <a:lstStyle/>
            <a:p>
              <a:pPr algn="r"/>
              <a:r>
                <a:rPr lang="en-GB" dirty="0"/>
                <a:t>Try to remove or reduce the environmental impacts by creating solutions towards product- or life cycle </a:t>
              </a:r>
              <a:r>
                <a:rPr lang="en-GB" dirty="0" smtClean="0"/>
                <a:t>changes.</a:t>
              </a:r>
              <a:br>
                <a:rPr lang="en-GB" dirty="0" smtClean="0"/>
              </a:br>
              <a:r>
                <a:rPr lang="en-GB" dirty="0" smtClean="0"/>
                <a:t>Use </a:t>
              </a:r>
              <a:r>
                <a:rPr lang="en-GB" dirty="0"/>
                <a:t>the ecodesign principles provided and sketch </a:t>
              </a:r>
              <a:r>
                <a:rPr lang="en-GB" dirty="0" smtClean="0"/>
                <a:t>eco-concepts.</a:t>
              </a:r>
              <a:endParaRPr lang="en-GB" dirty="0"/>
            </a:p>
          </p:txBody>
        </p:sp>
      </p:grpSp>
      <p:grpSp>
        <p:nvGrpSpPr>
          <p:cNvPr id="35" name="Gruppe 45"/>
          <p:cNvGrpSpPr>
            <a:grpSpLocks/>
          </p:cNvGrpSpPr>
          <p:nvPr/>
        </p:nvGrpSpPr>
        <p:grpSpPr bwMode="auto">
          <a:xfrm>
            <a:off x="2538413" y="5715000"/>
            <a:ext cx="5540375" cy="642938"/>
            <a:chOff x="1857356" y="4786322"/>
            <a:chExt cx="5541128" cy="642942"/>
          </a:xfrm>
        </p:grpSpPr>
        <p:grpSp>
          <p:nvGrpSpPr>
            <p:cNvPr id="36" name="Gruppe 34"/>
            <p:cNvGrpSpPr>
              <a:grpSpLocks/>
            </p:cNvGrpSpPr>
            <p:nvPr/>
          </p:nvGrpSpPr>
          <p:grpSpPr bwMode="auto">
            <a:xfrm>
              <a:off x="6161653" y="4786322"/>
              <a:ext cx="1236831" cy="642942"/>
              <a:chOff x="6056883" y="4286256"/>
              <a:chExt cx="1236831" cy="642942"/>
            </a:xfrm>
          </p:grpSpPr>
          <p:sp>
            <p:nvSpPr>
              <p:cNvPr id="38" name="AutoShape 16"/>
              <p:cNvSpPr>
                <a:spLocks noChangeArrowheads="1"/>
              </p:cNvSpPr>
              <p:nvPr/>
            </p:nvSpPr>
            <p:spPr bwMode="auto">
              <a:xfrm>
                <a:off x="6056883" y="4462470"/>
                <a:ext cx="1230480" cy="466728"/>
              </a:xfrm>
              <a:prstGeom prst="chevron">
                <a:avLst>
                  <a:gd name="adj" fmla="val 27479"/>
                </a:avLst>
              </a:prstGeom>
              <a:solidFill>
                <a:srgbClr val="DDD8C2"/>
              </a:solidFill>
              <a:ln w="9525">
                <a:solidFill>
                  <a:srgbClr val="FFFFFF"/>
                </a:solidFill>
                <a:miter lim="800000"/>
                <a:headEnd/>
                <a:tailEnd/>
              </a:ln>
            </p:spPr>
            <p:txBody>
              <a:bodyPr lIns="36000" tIns="36000" rIns="36000" bIns="36000" anchor="ctr"/>
              <a:lstStyle/>
              <a:p>
                <a:pPr>
                  <a:lnSpc>
                    <a:spcPct val="115000"/>
                  </a:lnSpc>
                </a:pPr>
                <a:r>
                  <a:rPr lang="en-GB" b="1" dirty="0">
                    <a:solidFill>
                      <a:srgbClr val="4F6228"/>
                    </a:solidFill>
                    <a:latin typeface="Calibri" pitchFamily="34" charset="0"/>
                    <a:ea typeface="Calibri" pitchFamily="34" charset="0"/>
                    <a:cs typeface="Times New Roman" pitchFamily="18" charset="0"/>
                  </a:rPr>
                  <a:t>Eco-strategy</a:t>
                </a:r>
                <a:endParaRPr lang="en-GB" b="1" dirty="0">
                  <a:latin typeface="Calibri" pitchFamily="34" charset="0"/>
                  <a:ea typeface="Calibri" pitchFamily="34" charset="0"/>
                  <a:cs typeface="Times New Roman" pitchFamily="18" charset="0"/>
                </a:endParaRPr>
              </a:p>
            </p:txBody>
          </p:sp>
          <p:sp>
            <p:nvSpPr>
              <p:cNvPr id="39" name="Rektangel 27"/>
              <p:cNvSpPr/>
              <p:nvPr/>
            </p:nvSpPr>
            <p:spPr>
              <a:xfrm>
                <a:off x="6760242" y="4286256"/>
                <a:ext cx="533472" cy="254002"/>
              </a:xfrm>
              <a:prstGeom prst="rect">
                <a:avLst/>
              </a:prstGeom>
            </p:spPr>
            <p:txBody>
              <a:bodyPr wrap="none">
                <a:spAutoFit/>
              </a:bodyPr>
              <a:lstStyle/>
              <a:p>
                <a:r>
                  <a:rPr lang="en-GB" b="1">
                    <a:solidFill>
                      <a:srgbClr val="4F6228"/>
                    </a:solidFill>
                    <a:latin typeface="Calibri" pitchFamily="34" charset="0"/>
                    <a:ea typeface="Calibri" pitchFamily="34" charset="0"/>
                    <a:cs typeface="Times New Roman" pitchFamily="18" charset="0"/>
                  </a:rPr>
                  <a:t>Step 7</a:t>
                </a:r>
                <a:endParaRPr lang="en-GB">
                  <a:ea typeface="Calibri" pitchFamily="34" charset="0"/>
                  <a:cs typeface="Times New Roman" pitchFamily="18" charset="0"/>
                </a:endParaRPr>
              </a:p>
            </p:txBody>
          </p:sp>
        </p:grpSp>
        <p:sp>
          <p:nvSpPr>
            <p:cNvPr id="37" name="Rektangel 42"/>
            <p:cNvSpPr>
              <a:spLocks noChangeArrowheads="1"/>
            </p:cNvSpPr>
            <p:nvPr/>
          </p:nvSpPr>
          <p:spPr bwMode="auto">
            <a:xfrm>
              <a:off x="1857356" y="4963313"/>
              <a:ext cx="4311664" cy="459581"/>
            </a:xfrm>
            <a:prstGeom prst="rect">
              <a:avLst/>
            </a:prstGeom>
            <a:noFill/>
            <a:ln w="9525" algn="ctr">
              <a:noFill/>
              <a:round/>
              <a:headEnd/>
              <a:tailEnd/>
            </a:ln>
          </p:spPr>
          <p:txBody>
            <a:bodyPr anchor="ctr"/>
            <a:lstStyle/>
            <a:p>
              <a:pPr algn="r"/>
              <a:r>
                <a:rPr lang="en-GB" dirty="0"/>
                <a:t>Make an action plan for the environmental efforts for your company, especially for product </a:t>
              </a:r>
              <a:r>
                <a:rPr lang="en-GB" dirty="0" smtClean="0"/>
                <a:t>development.</a:t>
              </a:r>
              <a:endParaRPr lang="en-GB" dirty="0"/>
            </a:p>
          </p:txBody>
        </p:sp>
      </p:grpSp>
      <p:sp>
        <p:nvSpPr>
          <p:cNvPr id="40" name="Rectangle 1"/>
          <p:cNvSpPr>
            <a:spLocks noChangeArrowheads="1"/>
          </p:cNvSpPr>
          <p:nvPr/>
        </p:nvSpPr>
        <p:spPr bwMode="auto">
          <a:xfrm>
            <a:off x="285750" y="5329238"/>
            <a:ext cx="4500563" cy="600075"/>
          </a:xfrm>
          <a:prstGeom prst="rect">
            <a:avLst/>
          </a:prstGeom>
          <a:noFill/>
          <a:ln w="9525" algn="ctr">
            <a:noFill/>
            <a:miter lim="800000"/>
            <a:headEnd/>
            <a:tailEnd/>
          </a:ln>
        </p:spPr>
        <p:txBody>
          <a:bodyPr anchor="ctr">
            <a:spAutoFit/>
          </a:bodyPr>
          <a:lstStyle/>
          <a:p>
            <a:pPr algn="l" eaLnBrk="0" hangingPunct="0"/>
            <a:r>
              <a:rPr lang="en-GB" sz="1100" b="1" i="1" dirty="0">
                <a:solidFill>
                  <a:srgbClr val="00B050"/>
                </a:solidFill>
                <a:ea typeface="Times New Roman" pitchFamily="18" charset="0"/>
                <a:cs typeface="Arial" pitchFamily="34" charset="0"/>
              </a:rPr>
              <a:t>Steps 1-6 are an innovative, environmental-oriented experiment. Extract your experiences from these steps and make a generalised plan for your company’s environmental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20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About this material</a:t>
            </a:r>
          </a:p>
        </p:txBody>
      </p:sp>
      <p:sp>
        <p:nvSpPr>
          <p:cNvPr id="29" name="Rectangle 3"/>
          <p:cNvSpPr txBox="1">
            <a:spLocks noChangeArrowheads="1"/>
          </p:cNvSpPr>
          <p:nvPr/>
        </p:nvSpPr>
        <p:spPr bwMode="auto">
          <a:xfrm>
            <a:off x="142844" y="1385910"/>
            <a:ext cx="884875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This approach to environmental product improvement is one of the results of a project funded by the Danish Environmental Protection Agency and conducted in collaboration with the Confederation of Danish Industry (DI), IPU and the Technical University of Denmark (DTU).</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material is primarily aimed at product developers, as a help to building environmental thinking into the product development process - and thus into products.</a:t>
            </a:r>
          </a:p>
          <a:p>
            <a:pPr marL="342900" lvl="0" indent="-342900" algn="l" eaLnBrk="0" hangingPunct="0">
              <a:lnSpc>
                <a:spcPct val="90000"/>
              </a:lnSpc>
              <a:spcBef>
                <a:spcPct val="20000"/>
              </a:spcBef>
              <a:buBlip>
                <a:blip r:embed="rId3"/>
              </a:buBlip>
              <a:tabLst>
                <a:tab pos="2063750" algn="l"/>
              </a:tabLst>
              <a:defRPr/>
            </a:pPr>
            <a:endParaRPr lang="en-US" sz="1600" kern="0" dirty="0" smtClean="0">
              <a:latin typeface="+mn-lt"/>
            </a:endParaRPr>
          </a:p>
          <a:p>
            <a:pPr marL="342900" lvl="0" indent="-342900" algn="l" eaLnBrk="0" hangingPunct="0">
              <a:lnSpc>
                <a:spcPct val="90000"/>
              </a:lnSpc>
              <a:spcBef>
                <a:spcPct val="20000"/>
              </a:spcBef>
              <a:buBlip>
                <a:blip r:embed="rId3"/>
              </a:buBlip>
              <a:tabLst>
                <a:tab pos="2063750" algn="l"/>
              </a:tabLst>
              <a:defRPr/>
            </a:pPr>
            <a:r>
              <a:rPr lang="en-US" sz="1400" kern="0" dirty="0" smtClean="0">
                <a:latin typeface="+mn-lt"/>
              </a:rPr>
              <a:t>Authors:	Tim McAloone, DTU Management Engineering</a:t>
            </a:r>
            <a:br>
              <a:rPr lang="en-US" sz="1400" kern="0" dirty="0" smtClean="0">
                <a:latin typeface="+mn-lt"/>
              </a:rPr>
            </a:br>
            <a:r>
              <a:rPr lang="en-US" sz="1400" kern="0" dirty="0" smtClean="0">
                <a:latin typeface="+mn-lt"/>
              </a:rPr>
              <a:t>	Niki Bey, IPU Product Development</a:t>
            </a:r>
          </a:p>
          <a:p>
            <a:pPr marL="342900" lvl="0" indent="-342900" algn="l" eaLnBrk="0" hangingPunct="0">
              <a:lnSpc>
                <a:spcPct val="90000"/>
              </a:lnSpc>
              <a:spcBef>
                <a:spcPct val="20000"/>
              </a:spcBef>
              <a:buBlip>
                <a:blip r:embed="rId3"/>
              </a:buBlip>
              <a:tabLst>
                <a:tab pos="2063750" algn="l"/>
              </a:tabLst>
              <a:defRPr/>
            </a:pPr>
            <a:endParaRPr lang="en-US" sz="1400" kern="0" dirty="0" smtClean="0">
              <a:latin typeface="+mn-lt"/>
            </a:endParaRPr>
          </a:p>
          <a:p>
            <a:pPr marL="342900" lvl="0" indent="-342900" algn="l" eaLnBrk="0" hangingPunct="0">
              <a:lnSpc>
                <a:spcPct val="90000"/>
              </a:lnSpc>
              <a:spcBef>
                <a:spcPct val="20000"/>
              </a:spcBef>
              <a:buBlip>
                <a:blip r:embed="rId3"/>
              </a:buBlip>
              <a:tabLst>
                <a:tab pos="2063750" algn="l"/>
              </a:tabLst>
              <a:defRPr/>
            </a:pPr>
            <a:r>
              <a:rPr lang="en-US" sz="1400" kern="0" dirty="0" smtClean="0">
                <a:latin typeface="+mn-lt"/>
              </a:rPr>
              <a:t>Editors:	Ulla Ringbæk, Danish Environmental Protection Agency</a:t>
            </a:r>
            <a:br>
              <a:rPr lang="en-US" sz="1400" kern="0" dirty="0" smtClean="0">
                <a:latin typeface="+mn-lt"/>
              </a:rPr>
            </a:br>
            <a:r>
              <a:rPr lang="en-US" sz="1400" kern="0" dirty="0" smtClean="0">
                <a:latin typeface="+mn-lt"/>
              </a:rPr>
              <a:t>	Bjarne Palstrøm, Confederation of Danish Industry</a:t>
            </a:r>
            <a:br>
              <a:rPr lang="en-US" sz="1400" kern="0" dirty="0" smtClean="0">
                <a:latin typeface="+mn-lt"/>
              </a:rPr>
            </a:br>
            <a:r>
              <a:rPr lang="en-US" sz="1400" kern="0" dirty="0" smtClean="0">
                <a:latin typeface="+mn-lt"/>
              </a:rPr>
              <a:t>	Kristian Stokbro, Confederation of Danish Industry</a:t>
            </a:r>
            <a:br>
              <a:rPr lang="en-US" sz="1400" kern="0" dirty="0" smtClean="0">
                <a:latin typeface="+mn-lt"/>
              </a:rPr>
            </a:br>
            <a:r>
              <a:rPr lang="en-US" sz="1400" kern="0" dirty="0" smtClean="0">
                <a:latin typeface="+mn-lt"/>
              </a:rPr>
              <a:t>	Tina Sternest, Confederation of Danish Industry</a:t>
            </a:r>
          </a:p>
          <a:p>
            <a:pPr marL="342900" lvl="0" indent="-342900" algn="l" eaLnBrk="0" hangingPunct="0">
              <a:lnSpc>
                <a:spcPct val="90000"/>
              </a:lnSpc>
              <a:spcBef>
                <a:spcPct val="20000"/>
              </a:spcBef>
              <a:tabLst>
                <a:tab pos="2063750" algn="l"/>
              </a:tabLst>
              <a:defRPr/>
            </a:pPr>
            <a:r>
              <a:rPr lang="en-US" sz="1400" kern="0" dirty="0" smtClean="0">
                <a:latin typeface="+mn-lt"/>
              </a:rPr>
              <a:t>	</a:t>
            </a:r>
          </a:p>
          <a:p>
            <a:pPr marL="342900" lvl="0" indent="-342900" algn="l" eaLnBrk="0" hangingPunct="0">
              <a:lnSpc>
                <a:spcPct val="90000"/>
              </a:lnSpc>
              <a:spcBef>
                <a:spcPct val="20000"/>
              </a:spcBef>
              <a:buBlip>
                <a:blip r:embed="rId3"/>
              </a:buBlip>
              <a:tabLst>
                <a:tab pos="2063750" algn="l"/>
              </a:tabLst>
              <a:defRPr/>
            </a:pPr>
            <a:r>
              <a:rPr lang="en-US" sz="1400" kern="0" dirty="0" smtClean="0">
                <a:latin typeface="+mn-lt"/>
              </a:rPr>
              <a:t>Case companies: 	Coloplast A/S</a:t>
            </a:r>
            <a:br>
              <a:rPr lang="en-US" sz="1400" kern="0" dirty="0" smtClean="0">
                <a:latin typeface="+mn-lt"/>
              </a:rPr>
            </a:br>
            <a:r>
              <a:rPr lang="en-US" sz="1400" kern="0" dirty="0" smtClean="0">
                <a:latin typeface="+mn-lt"/>
              </a:rPr>
              <a:t>	Fritz Hansen A/S</a:t>
            </a:r>
            <a:br>
              <a:rPr lang="en-US" sz="1400" kern="0" dirty="0" smtClean="0">
                <a:latin typeface="+mn-lt"/>
              </a:rPr>
            </a:br>
            <a:r>
              <a:rPr lang="en-US" sz="1400" kern="0" dirty="0" smtClean="0">
                <a:latin typeface="+mn-lt"/>
              </a:rPr>
              <a:t>	Gabriel A/S</a:t>
            </a:r>
            <a:br>
              <a:rPr lang="en-US" sz="1400" kern="0" dirty="0" smtClean="0">
                <a:latin typeface="+mn-lt"/>
              </a:rPr>
            </a:br>
            <a:r>
              <a:rPr lang="en-US" sz="1400" kern="0" dirty="0" smtClean="0">
                <a:latin typeface="+mn-lt"/>
              </a:rPr>
              <a:t>	Grundfos Management A/S</a:t>
            </a:r>
            <a:br>
              <a:rPr lang="en-US" sz="1400" kern="0" dirty="0" smtClean="0">
                <a:latin typeface="+mn-lt"/>
              </a:rPr>
            </a:br>
            <a:r>
              <a:rPr lang="en-US" sz="1400" kern="0" dirty="0" smtClean="0">
                <a:latin typeface="+mn-lt"/>
              </a:rPr>
              <a:t>	LEGO Group 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Introduction</a:t>
            </a:r>
          </a:p>
        </p:txBody>
      </p:sp>
      <p:sp>
        <p:nvSpPr>
          <p:cNvPr id="29" name="Rectangle 3"/>
          <p:cNvSpPr txBox="1">
            <a:spLocks noChangeArrowheads="1"/>
          </p:cNvSpPr>
          <p:nvPr/>
        </p:nvSpPr>
        <p:spPr bwMode="auto">
          <a:xfrm>
            <a:off x="142844" y="1385910"/>
            <a:ext cx="8786873"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Current positive move towards reducing human impacts on the environment and nature</a:t>
            </a:r>
          </a:p>
          <a:p>
            <a:pPr marL="800100" lvl="1" indent="-342900" algn="l" eaLnBrk="0" hangingPunct="0">
              <a:lnSpc>
                <a:spcPct val="90000"/>
              </a:lnSpc>
              <a:spcBef>
                <a:spcPct val="20000"/>
              </a:spcBef>
              <a:buBlip>
                <a:blip r:embed="rId3"/>
              </a:buBlip>
              <a:defRPr/>
            </a:pPr>
            <a:r>
              <a:rPr lang="en-US" sz="1600" kern="0" dirty="0" smtClean="0"/>
              <a:t>New business potential</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Need to keep a sustained focus on the creation of value for customers and consumers</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Companies can contribute to their own agenda, based upon environmentally led innovation</a:t>
            </a:r>
          </a:p>
          <a:p>
            <a:pPr marL="800100" lvl="1" indent="-342900" algn="l" eaLnBrk="0" hangingPunct="0">
              <a:lnSpc>
                <a:spcPct val="90000"/>
              </a:lnSpc>
              <a:spcBef>
                <a:spcPct val="20000"/>
              </a:spcBef>
              <a:buBlip>
                <a:blip r:embed="rId3"/>
              </a:buBlip>
              <a:defRPr/>
            </a:pPr>
            <a:r>
              <a:rPr lang="en-US" sz="1600" kern="0" dirty="0" smtClean="0">
                <a:latin typeface="+mn-lt"/>
              </a:rPr>
              <a:t>Requires high involvement of company’s competencies and partners in the value chain.</a:t>
            </a:r>
          </a:p>
        </p:txBody>
      </p:sp>
      <p:pic>
        <p:nvPicPr>
          <p:cNvPr id="7" name="Picture 6" descr="RIMG0399.JPG"/>
          <p:cNvPicPr>
            <a:picLocks noChangeAspect="1"/>
          </p:cNvPicPr>
          <p:nvPr/>
        </p:nvPicPr>
        <p:blipFill>
          <a:blip r:embed="rId4" cstate="print">
            <a:lum bright="10000" contrast="10000"/>
          </a:blip>
          <a:srcRect t="23729" b="32203"/>
          <a:stretch>
            <a:fillRect/>
          </a:stretch>
        </p:blipFill>
        <p:spPr>
          <a:xfrm>
            <a:off x="571473" y="4285650"/>
            <a:ext cx="6786609" cy="22430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Accepting the environmental challenge</a:t>
            </a:r>
          </a:p>
        </p:txBody>
      </p:sp>
      <p:sp>
        <p:nvSpPr>
          <p:cNvPr id="29" name="Rectangle 3"/>
          <p:cNvSpPr txBox="1">
            <a:spLocks noChangeArrowheads="1"/>
          </p:cNvSpPr>
          <p:nvPr/>
        </p:nvSpPr>
        <p:spPr bwMode="auto">
          <a:xfrm>
            <a:off x="142844" y="1385910"/>
            <a:ext cx="889317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Systematic approaches to environmental impact assessment can lead to competitive advantages for the company</a:t>
            </a:r>
          </a:p>
          <a:p>
            <a:pPr marL="800100" lvl="1" indent="-342900" algn="l" eaLnBrk="0" hangingPunct="0">
              <a:lnSpc>
                <a:spcPct val="90000"/>
              </a:lnSpc>
              <a:spcBef>
                <a:spcPct val="20000"/>
              </a:spcBef>
              <a:buBlip>
                <a:blip r:embed="rId3"/>
              </a:buBlip>
              <a:defRPr/>
            </a:pPr>
            <a:r>
              <a:rPr lang="en-US" sz="1600" kern="0" dirty="0" smtClean="0">
                <a:latin typeface="+mn-lt"/>
              </a:rPr>
              <a:t>Processes and relations become transparent</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Example:</a:t>
            </a:r>
            <a:br>
              <a:rPr lang="en-US" sz="1600" kern="0" dirty="0" smtClean="0">
                <a:latin typeface="+mn-lt"/>
              </a:rPr>
            </a:br>
            <a:r>
              <a:rPr lang="en-US" sz="1600" kern="0" dirty="0" smtClean="0">
                <a:latin typeface="+mn-lt"/>
              </a:rPr>
              <a:t>90% of the waste connected to many of everyday products has been created before the end-user even gets their hands on the products.</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Need to create environmentally improved alternatives to existing technologies, materials and procedures</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t>Sustainable development is a collective responsibility for </a:t>
            </a:r>
            <a:r>
              <a:rPr lang="en-US" sz="1600" kern="0" dirty="0" smtClean="0">
                <a:latin typeface="+mn-lt"/>
              </a:rPr>
              <a:t>company, customers and suppliers</a:t>
            </a:r>
          </a:p>
          <a:p>
            <a:pPr marL="800100" lvl="1" indent="-342900" algn="l" eaLnBrk="0" hangingPunct="0">
              <a:lnSpc>
                <a:spcPct val="90000"/>
              </a:lnSpc>
              <a:spcBef>
                <a:spcPct val="20000"/>
              </a:spcBef>
              <a:buBlip>
                <a:blip r:embed="rId3"/>
              </a:buBlip>
              <a:defRPr/>
            </a:pPr>
            <a:r>
              <a:rPr lang="en-US" sz="1600" kern="0" dirty="0" smtClean="0">
                <a:latin typeface="+mn-lt"/>
              </a:rPr>
              <a:t>There are consequences for all parties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Why think </a:t>
            </a:r>
            <a:r>
              <a:rPr lang="en-GB" i="1" dirty="0" smtClean="0"/>
              <a:t>environment</a:t>
            </a:r>
            <a:r>
              <a:rPr lang="en-GB" dirty="0" smtClean="0"/>
              <a:t> into product development?</a:t>
            </a:r>
          </a:p>
        </p:txBody>
      </p:sp>
      <p:sp>
        <p:nvSpPr>
          <p:cNvPr id="29" name="Rectangle 3"/>
          <p:cNvSpPr txBox="1">
            <a:spLocks noChangeArrowheads="1"/>
          </p:cNvSpPr>
          <p:nvPr/>
        </p:nvSpPr>
        <p:spPr bwMode="auto">
          <a:xfrm>
            <a:off x="142845" y="1385910"/>
            <a:ext cx="8858311"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There are benefits to be reaped from environmental stewardship.</a:t>
            </a:r>
            <a:br>
              <a:rPr lang="en-US" sz="1600" kern="0" dirty="0" smtClean="0">
                <a:latin typeface="+mn-lt"/>
              </a:rPr>
            </a:br>
            <a:r>
              <a:rPr lang="en-US" sz="1600" kern="0" dirty="0" smtClean="0">
                <a:latin typeface="+mn-lt"/>
              </a:rPr>
              <a:t/>
            </a:r>
            <a:br>
              <a:rPr lang="en-US" sz="1600" kern="0" dirty="0" smtClean="0">
                <a:latin typeface="+mn-lt"/>
              </a:rPr>
            </a:br>
            <a:r>
              <a:rPr lang="en-US" sz="1600" kern="0" dirty="0" smtClean="0">
                <a:latin typeface="+mn-lt"/>
              </a:rPr>
              <a:t>Environmental thinking in product development = efficient products</a:t>
            </a:r>
            <a:br>
              <a:rPr lang="en-US" sz="1600" kern="0" dirty="0" smtClean="0">
                <a:latin typeface="+mn-lt"/>
              </a:rPr>
            </a:br>
            <a:r>
              <a:rPr lang="en-US" sz="1600" kern="0" dirty="0" smtClean="0">
                <a:latin typeface="+mn-lt"/>
                <a:sym typeface="Wingdings" pitchFamily="2" charset="2"/>
              </a:rPr>
              <a:t> </a:t>
            </a:r>
            <a:r>
              <a:rPr lang="en-US" sz="1600" kern="0" dirty="0" smtClean="0">
                <a:latin typeface="+mn-lt"/>
              </a:rPr>
              <a:t>economically viable, cheaper to operate/maintain and more robust over their lifetimes</a:t>
            </a:r>
          </a:p>
        </p:txBody>
      </p:sp>
      <p:pic>
        <p:nvPicPr>
          <p:cNvPr id="4" name="Picture 3" descr="RIMG0400.JPG"/>
          <p:cNvPicPr>
            <a:picLocks noChangeAspect="1"/>
          </p:cNvPicPr>
          <p:nvPr/>
        </p:nvPicPr>
        <p:blipFill>
          <a:blip r:embed="rId4" cstate="print"/>
          <a:srcRect l="5468" t="17708" r="26562" b="30209"/>
          <a:stretch>
            <a:fillRect/>
          </a:stretch>
        </p:blipFill>
        <p:spPr>
          <a:xfrm>
            <a:off x="3984780" y="2786058"/>
            <a:ext cx="4847782" cy="2786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3"/>
          <p:cNvSpPr txBox="1">
            <a:spLocks noChangeArrowheads="1"/>
          </p:cNvSpPr>
          <p:nvPr/>
        </p:nvSpPr>
        <p:spPr bwMode="auto">
          <a:xfrm>
            <a:off x="142845" y="2714620"/>
            <a:ext cx="3714775" cy="321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Environmental thinking in product development = conformance with legislation and standards</a:t>
            </a:r>
          </a:p>
          <a:p>
            <a:pPr marL="800100" lvl="1" indent="-342900" algn="l" eaLnBrk="0" hangingPunct="0">
              <a:lnSpc>
                <a:spcPct val="90000"/>
              </a:lnSpc>
              <a:spcBef>
                <a:spcPct val="20000"/>
              </a:spcBef>
              <a:buBlip>
                <a:blip r:embed="rId3"/>
              </a:buBlip>
              <a:defRPr/>
            </a:pPr>
            <a:r>
              <a:rPr lang="en-US" sz="1600" kern="0" dirty="0" smtClean="0">
                <a:latin typeface="+mn-lt"/>
              </a:rPr>
              <a:t>Increasing customer demand here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Environmental product improve-</a:t>
            </a:r>
            <a:r>
              <a:rPr lang="en-US" sz="1600" kern="0" dirty="0" err="1" smtClean="0">
                <a:latin typeface="+mn-lt"/>
              </a:rPr>
              <a:t>ments</a:t>
            </a:r>
            <a:r>
              <a:rPr lang="en-US" sz="1600" kern="0" dirty="0" smtClean="0">
                <a:latin typeface="+mn-lt"/>
              </a:rPr>
              <a:t> = increased product quality</a:t>
            </a:r>
          </a:p>
          <a:p>
            <a:pPr marL="800100" lvl="1" indent="-342900" algn="l" eaLnBrk="0" hangingPunct="0">
              <a:lnSpc>
                <a:spcPct val="90000"/>
              </a:lnSpc>
              <a:spcBef>
                <a:spcPct val="20000"/>
              </a:spcBef>
              <a:buBlip>
                <a:blip r:embed="rId3"/>
              </a:buBlip>
              <a:defRPr/>
            </a:pPr>
            <a:r>
              <a:rPr lang="en-US" sz="1600" kern="0" dirty="0" smtClean="0">
                <a:latin typeface="+mn-lt"/>
              </a:rPr>
              <a:t>If done properly!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The product developer has the greatest challenge</a:t>
            </a:r>
          </a:p>
        </p:txBody>
      </p:sp>
      <p:sp>
        <p:nvSpPr>
          <p:cNvPr id="29" name="Rectangle 3"/>
          <p:cNvSpPr txBox="1">
            <a:spLocks noChangeArrowheads="1"/>
          </p:cNvSpPr>
          <p:nvPr/>
        </p:nvSpPr>
        <p:spPr bwMode="auto">
          <a:xfrm>
            <a:off x="142845" y="1385910"/>
            <a:ext cx="442915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Environmental impacts caused in all stages of a product's life</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Different products = different types of environmental profile</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Approx. 80% of a product's environmental profile is fixed under concept creation in product development</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Great responsibility for product developer</a:t>
            </a: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3" descr="Side 05 - ProjectVsEffects_EN.png"/>
          <p:cNvPicPr>
            <a:picLocks noChangeAspect="1"/>
          </p:cNvPicPr>
          <p:nvPr/>
        </p:nvPicPr>
        <p:blipFill>
          <a:blip r:embed="rId4" cstate="print"/>
          <a:stretch>
            <a:fillRect/>
          </a:stretch>
        </p:blipFill>
        <p:spPr>
          <a:xfrm>
            <a:off x="4929190" y="1857364"/>
            <a:ext cx="3649131" cy="32861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75809" name="Rectangle 1"/>
          <p:cNvSpPr>
            <a:spLocks noChangeArrowheads="1"/>
          </p:cNvSpPr>
          <p:nvPr/>
        </p:nvSpPr>
        <p:spPr bwMode="auto">
          <a:xfrm>
            <a:off x="4786314" y="5357826"/>
            <a:ext cx="350734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mn-lt"/>
                <a:ea typeface="Calibri" pitchFamily="34" charset="0"/>
                <a:cs typeface="Times New Roman" pitchFamily="18" charset="0"/>
              </a:rPr>
              <a:t>Approx. 80% of a product's environmental profile is fixed under concept creation in product development</a:t>
            </a:r>
            <a:endParaRPr kumimoji="0" lang="en-GB" sz="20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smtClean="0"/>
              <a:t>Revealing the product’s life cycle</a:t>
            </a:r>
          </a:p>
        </p:txBody>
      </p:sp>
      <p:sp>
        <p:nvSpPr>
          <p:cNvPr id="29" name="Rectangle 3"/>
          <p:cNvSpPr txBox="1">
            <a:spLocks noChangeArrowheads="1"/>
          </p:cNvSpPr>
          <p:nvPr/>
        </p:nvSpPr>
        <p:spPr bwMode="auto">
          <a:xfrm>
            <a:off x="142845" y="1385910"/>
            <a:ext cx="884875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Systematic environmental improvement is dependent on deep insight into the product's life cycle</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Create pictures of the whole life cycle for the product, to ensure that each stage is considered</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This activity is called </a:t>
            </a:r>
            <a:r>
              <a:rPr lang="en-US" sz="1600" b="1" i="1" kern="0" dirty="0" smtClean="0">
                <a:solidFill>
                  <a:srgbClr val="00B050"/>
                </a:solidFill>
                <a:latin typeface="+mn-lt"/>
              </a:rPr>
              <a:t>product life thinking</a:t>
            </a:r>
            <a:r>
              <a:rPr lang="en-US" sz="1600" kern="0" dirty="0" smtClean="0">
                <a:latin typeface="+mn-lt"/>
              </a:rPr>
              <a:t>.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Product life thinking is a systematic charting of every product life stage, together with the various stakeholders and situations that the product is likely to meet during its lifetime.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It is important to </a:t>
            </a:r>
            <a:r>
              <a:rPr lang="en-GB" sz="1600" kern="0" dirty="0" smtClean="0">
                <a:latin typeface="+mn-lt"/>
              </a:rPr>
              <a:t>visualise</a:t>
            </a:r>
            <a:r>
              <a:rPr lang="en-US" sz="1600" kern="0" dirty="0" smtClean="0">
                <a:latin typeface="+mn-lt"/>
              </a:rPr>
              <a:t> the product's life cycle</a:t>
            </a:r>
          </a:p>
        </p:txBody>
      </p:sp>
      <p:pic>
        <p:nvPicPr>
          <p:cNvPr id="4" name="Picture 3" descr="side23_ny.jpg"/>
          <p:cNvPicPr>
            <a:picLocks noChangeAspect="1"/>
          </p:cNvPicPr>
          <p:nvPr/>
        </p:nvPicPr>
        <p:blipFill>
          <a:blip r:embed="rId4"/>
          <a:srcRect t="25000" b="33333"/>
          <a:stretch>
            <a:fillRect/>
          </a:stretch>
        </p:blipFill>
        <p:spPr>
          <a:xfrm>
            <a:off x="3757640" y="4857760"/>
            <a:ext cx="5029201" cy="15716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smtClean="0"/>
              <a:t>Revealing the product’s life cycle</a:t>
            </a:r>
          </a:p>
        </p:txBody>
      </p:sp>
      <p:pic>
        <p:nvPicPr>
          <p:cNvPr id="4" name="Picture 3" descr="Processes_brightRed.png"/>
          <p:cNvPicPr>
            <a:picLocks noChangeAspect="1"/>
          </p:cNvPicPr>
          <p:nvPr/>
        </p:nvPicPr>
        <p:blipFill>
          <a:blip r:embed="rId3" cstate="print"/>
          <a:stretch>
            <a:fillRect/>
          </a:stretch>
        </p:blipFill>
        <p:spPr>
          <a:xfrm>
            <a:off x="571472" y="1313337"/>
            <a:ext cx="7572428" cy="4901745"/>
          </a:xfrm>
          <a:prstGeom prst="rect">
            <a:avLst/>
          </a:prstGeom>
        </p:spPr>
      </p:pic>
      <p:sp>
        <p:nvSpPr>
          <p:cNvPr id="5" name="Rectangle 4"/>
          <p:cNvSpPr/>
          <p:nvPr/>
        </p:nvSpPr>
        <p:spPr>
          <a:xfrm>
            <a:off x="1285852" y="6239224"/>
            <a:ext cx="7000924" cy="261610"/>
          </a:xfrm>
          <a:prstGeom prst="rect">
            <a:avLst/>
          </a:prstGeom>
        </p:spPr>
        <p:txBody>
          <a:bodyPr wrap="square">
            <a:spAutoFit/>
          </a:bodyPr>
          <a:lstStyle/>
          <a:p>
            <a:r>
              <a:rPr lang="en-GB" sz="1100" dirty="0" smtClean="0">
                <a:latin typeface="+mn-lt"/>
              </a:rPr>
              <a:t>Example: Mapping the product life cycle for a scaffold. Potential environmental causes are indicated in red.</a:t>
            </a:r>
            <a:endParaRPr lang="da-DK" sz="11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GB" dirty="0" smtClean="0"/>
              <a:t>Environmental improvements in 7 steps</a:t>
            </a:r>
          </a:p>
        </p:txBody>
      </p:sp>
      <p:sp>
        <p:nvSpPr>
          <p:cNvPr id="29" name="Rectangle 3"/>
          <p:cNvSpPr txBox="1">
            <a:spLocks noChangeArrowheads="1"/>
          </p:cNvSpPr>
          <p:nvPr/>
        </p:nvSpPr>
        <p:spPr bwMode="auto">
          <a:xfrm>
            <a:off x="142845" y="1385910"/>
            <a:ext cx="8848755"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WHY A 7-STEP APPROACH?</a:t>
            </a:r>
          </a:p>
          <a:p>
            <a:pPr marL="342900" lvl="0" indent="-342900" algn="l" eaLnBrk="0" hangingPunct="0">
              <a:lnSpc>
                <a:spcPct val="90000"/>
              </a:lnSpc>
              <a:spcBef>
                <a:spcPct val="20000"/>
              </a:spcBef>
              <a:buBlip>
                <a:blip r:embed="rId3"/>
              </a:buBlip>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There is a need to focus on both environmental analysis </a:t>
            </a:r>
            <a:r>
              <a:rPr lang="en-GB" sz="1600" i="1" kern="0" dirty="0" smtClean="0">
                <a:latin typeface="+mn-lt"/>
              </a:rPr>
              <a:t>and</a:t>
            </a:r>
            <a:r>
              <a:rPr lang="en-GB" sz="1600" kern="0" dirty="0" smtClean="0">
                <a:latin typeface="+mn-lt"/>
              </a:rPr>
              <a:t> on the creation of new environmental solutions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This Guide leads you through a 7-step, solution-oriented process, towards environmental improvement</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7 steps are simple, inspiring and different from your ordinary product development tasks</a:t>
            </a:r>
          </a:p>
          <a:p>
            <a:pPr marL="800100" lvl="1" indent="-342900" algn="l" eaLnBrk="0" hangingPunct="0">
              <a:lnSpc>
                <a:spcPct val="90000"/>
              </a:lnSpc>
              <a:spcBef>
                <a:spcPct val="20000"/>
              </a:spcBef>
              <a:buBlip>
                <a:blip r:embed="rId3"/>
              </a:buBlip>
              <a:defRPr/>
            </a:pPr>
            <a:r>
              <a:rPr lang="en-GB" sz="1600" kern="0" dirty="0" smtClean="0">
                <a:latin typeface="+mn-lt"/>
              </a:rPr>
              <a:t>The approach creates space for innovation by focusing solely on environmental issues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2372</Words>
  <Application>Microsoft Office PowerPoint</Application>
  <PresentationFormat>On-screen Show (4:3)</PresentationFormat>
  <Paragraphs>234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Detlef 1</vt:lpstr>
      <vt:lpstr>Environmental improvement through product development  Introduction</vt:lpstr>
      <vt:lpstr>About this material</vt:lpstr>
      <vt:lpstr>Introduction</vt:lpstr>
      <vt:lpstr>Accepting the environmental challenge</vt:lpstr>
      <vt:lpstr>Why think environment into product development?</vt:lpstr>
      <vt:lpstr>The product developer has the greatest challenge</vt:lpstr>
      <vt:lpstr>Revealing the product’s life cycle</vt:lpstr>
      <vt:lpstr>Revealing the product’s life cycle</vt:lpstr>
      <vt:lpstr>Environmental improvements in 7 steps</vt:lpstr>
      <vt:lpstr>Environmental improvements in 7 steps</vt:lpstr>
      <vt:lpstr>Environmental improvements in 7 steps</vt:lpstr>
      <vt:lpstr>Environmental improvements in 7 steps</vt:lpstr>
      <vt:lpstr>Environmental improvements in 7 steps</vt:lpstr>
      <vt:lpstr>Environmental improvements in 7 steps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2009-12-01T01:11:24Z</dcterms:modified>
</cp:coreProperties>
</file>